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309" r:id="rId6"/>
    <p:sldId id="325" r:id="rId7"/>
    <p:sldId id="320" r:id="rId8"/>
    <p:sldId id="316" r:id="rId9"/>
    <p:sldId id="317" r:id="rId10"/>
    <p:sldId id="318" r:id="rId11"/>
    <p:sldId id="319" r:id="rId12"/>
    <p:sldId id="323" r:id="rId13"/>
    <p:sldId id="322" r:id="rId14"/>
    <p:sldId id="321" r:id="rId15"/>
    <p:sldId id="326" r:id="rId16"/>
    <p:sldId id="327" r:id="rId17"/>
    <p:sldId id="296" r:id="rId18"/>
    <p:sldId id="333" r:id="rId19"/>
    <p:sldId id="298" r:id="rId20"/>
    <p:sldId id="299" r:id="rId21"/>
    <p:sldId id="329" r:id="rId22"/>
    <p:sldId id="304" r:id="rId23"/>
    <p:sldId id="328" r:id="rId24"/>
    <p:sldId id="314" r:id="rId25"/>
    <p:sldId id="307" r:id="rId26"/>
    <p:sldId id="332" r:id="rId27"/>
    <p:sldId id="295" r:id="rId28"/>
  </p:sldIdLst>
  <p:sldSz cx="9144000" cy="6858000" type="screen4x3"/>
  <p:notesSz cx="6858000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 Grønneberg" initials="E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2C6"/>
    <a:srgbClr val="7479E6"/>
    <a:srgbClr val="7593E7"/>
    <a:srgbClr val="ADD5F1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0326D5-91A7-552C-B6C2-35BC2CC8365F}" v="22" dt="2024-08-28T05:17:00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D735D370-F47F-4E2C-AA56-B72E66B11C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0487F0F-B9BF-49AD-A719-98B5F36A96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70CAC8B-37B9-4F52-A0A9-38F7C02080E6}" type="datetimeFigureOut">
              <a:rPr lang="nb-NO"/>
              <a:pPr>
                <a:defRPr/>
              </a:pPr>
              <a:t>28.08.2024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1A04DA0-1C91-4D89-AA17-4AD68FA0AD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A173A3-304B-4FBC-8B8B-FA5E44B076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C1BA0F-2265-4387-8640-56135CA1B22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18CC28B-6275-4062-87A6-C0EC950FCE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18406EA-9835-4F73-8E37-1542E74ECA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0E21B5-7F79-4439-9DA2-57E784E032F7}" type="datetimeFigureOut">
              <a:rPr lang="nb-NO"/>
              <a:pPr>
                <a:defRPr/>
              </a:pPr>
              <a:t>28.08.2024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AEE3843A-B872-47A9-8E31-A069FF4EED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CE85E403-F38D-4DAC-81A9-B87A4BE56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0277F97-AA12-49D4-AF24-C89469BA91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C6F0965-8036-46F8-86E9-704599CE6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09B3CC-AB56-48EE-A0F9-2F69BEF98C1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ssholder for lysbilde 1">
            <a:extLst>
              <a:ext uri="{FF2B5EF4-FFF2-40B4-BE49-F238E27FC236}">
                <a16:creationId xmlns:a16="http://schemas.microsoft.com/office/drawing/2014/main" id="{2E2529BB-B8B9-4E99-BB36-28F03FF7D1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Plassholder for notater 2">
            <a:extLst>
              <a:ext uri="{FF2B5EF4-FFF2-40B4-BE49-F238E27FC236}">
                <a16:creationId xmlns:a16="http://schemas.microsoft.com/office/drawing/2014/main" id="{8F7767E7-5DB2-439A-A034-006F8AE68A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6148" name="Plassholder for lysbildenummer 3">
            <a:extLst>
              <a:ext uri="{FF2B5EF4-FFF2-40B4-BE49-F238E27FC236}">
                <a16:creationId xmlns:a16="http://schemas.microsoft.com/office/drawing/2014/main" id="{31DFB854-2DFB-4FA2-9E6E-0FF0E442BA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2CE556-B22A-42E5-84C6-5810E49D1A74}" type="slidenum">
              <a:rPr lang="nb-NO" altLang="nb-NO" smtClean="0"/>
              <a:pPr/>
              <a:t>1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22ACEDDE-F3E0-4F57-ABF3-516B3A256F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BC116CD7-2038-41BE-965F-13FDB2677C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24580" name="Plassholder for lysbildenummer 3">
            <a:extLst>
              <a:ext uri="{FF2B5EF4-FFF2-40B4-BE49-F238E27FC236}">
                <a16:creationId xmlns:a16="http://schemas.microsoft.com/office/drawing/2014/main" id="{8EB66EF9-1D8A-4511-9BF5-7CC55016C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72F086-1BF5-41FF-9DF3-F3F35FC2D4AE}" type="slidenum">
              <a:rPr lang="nb-NO" altLang="nb-NO" smtClean="0"/>
              <a:pPr/>
              <a:t>24</a:t>
            </a:fld>
            <a:endParaRPr lang="nb-NO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0CF34A-2573-4C6A-9AE1-055B9E38E9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E6CC1F-17FA-4CC4-BE3D-CB3792B21A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D82D-CA9F-4C9C-ADD8-FE8288B1DC0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9063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4C6CC3-3AD2-4C74-A6A7-800763B8E5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C09FF2-9123-4C37-8782-C0BEA521D7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7474-75BB-49FD-857C-B8D7B335905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2027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86550" y="836613"/>
            <a:ext cx="2000250" cy="52895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4213" y="836613"/>
            <a:ext cx="5849937" cy="52895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A88873-CB06-4F79-8964-23970BEF65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A60E2B-E27A-4B29-A5DD-DAA990BFE1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BC5CF-0D37-4D0F-9287-B2347264F99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8645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08B61E-8437-4853-878A-35D13C5E14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711988-2529-4E1E-B6DF-DE9E26AFB7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97D19-1935-47F3-9177-02E8EC169C8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68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6A459D-293F-4478-AB96-8CE2493A9A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DF72A2-04FC-4170-AC03-2E7CAA825C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913E-08F2-4098-AA2D-FA9BB967069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0397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4213" y="2133600"/>
            <a:ext cx="39243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60913" y="2133600"/>
            <a:ext cx="392588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5D4200-9EF7-4215-939F-105A190D93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0E38F0-F9C6-4776-9056-024F7909B7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EFD3E-5862-4C22-BBC8-DB6F6409FDE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620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6244F70-23DA-416F-8F5E-8C3C652CE7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EE982C5-A068-40E4-97EB-FF7C3E4D9C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4C8F7-8C75-4A4E-8860-B21EFD3754D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9504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D9BC19-6280-4D8C-A421-0EDB0CBA4F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F7BE0A-B46E-4866-94FF-EDE58C5A17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88F9F-8D62-4D8D-BDD9-70F46CD1DD1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8205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6E59BA7-3BDD-4432-9237-12C956D6AB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F397D31-34B4-4C48-8B1A-BAF04F5D68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8BC50-2ECA-4D9E-95D5-E26B86756FE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4173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8909A0-8B21-48FB-BD2B-E1C9FA7D99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CFF2E0-F728-46A8-8E76-06E9201EB8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BDEC2-DD34-4BBC-BFDA-426B0A70CA6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058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79CEDA-C008-4F94-8C2B-E8AC513D28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2C129F-B0CE-49ED-A184-721D6B32AF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D5B9C-D721-4B4F-94D2-C383C98C048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7200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B1A869-EC16-4E5D-9A3D-26AB092AF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836613"/>
            <a:ext cx="8002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92BDE67-E253-4221-8D75-8AA782C3E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133600"/>
            <a:ext cx="8002587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6B716D-F963-447D-BF5C-10C3CF5152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B40AC0-BCA8-47A8-BDE2-96F5E298AC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C8A6102-D205-462E-8658-2EE6BF4AF63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ibsys-almaprimo.hosted.exlibrisgroup.com/primo-explore/fulldisplay?docid=BIBSYS_ILS71608839820002201&amp;context=L&amp;vid=NB&amp;lang=no_NO&amp;search_scope=default_scope&amp;adaptor=Local%20Search%20Engine&amp;tab=default_tab&amp;query=any%2Ccontains%2C999921292885202201&amp;offset=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id.nb.no/vocabulary/ntsf/298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d.nb.no/vocabulary/ntsf/13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id.nb.no/vocabulary/ntsf/13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tsf@nb.n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b.no/nbvok/ntsf/nb/page/?uri=https%3A%2F%2Fid.nb.no%2Fvocabulary%2Fntsf%2F47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EB97834A-F9A0-4C86-9399-D17828C2BA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18086"/>
            <a:ext cx="7772400" cy="1822147"/>
          </a:xfrm>
        </p:spPr>
        <p:txBody>
          <a:bodyPr/>
          <a:lstStyle/>
          <a:p>
            <a:pPr algn="ctr" eaLnBrk="1" hangingPunct="1"/>
            <a:r>
              <a:rPr lang="nb-NO" altLang="nb-NO" sz="4400"/>
              <a:t>Sjanger- og formtesaurus</a:t>
            </a:r>
            <a:br>
              <a:rPr lang="nb-NO" altLang="nb-NO" sz="4400"/>
            </a:br>
            <a:r>
              <a:rPr lang="nb-NO" altLang="nb-NO" sz="4400" err="1"/>
              <a:t>ntsf</a:t>
            </a:r>
            <a:endParaRPr lang="nb-NO" altLang="nb-NO" sz="4800"/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1832BED1-5271-4409-92EB-FAC88B8E4FF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83775"/>
            <a:ext cx="6400800" cy="106512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nb-NO" altLang="nb-NO" sz="3200" b="1">
                <a:solidFill>
                  <a:srgbClr val="A50021"/>
                </a:solidFill>
                <a:latin typeface="+mj-lt"/>
                <a:ea typeface="+mj-ea"/>
                <a:cs typeface="+mj-cs"/>
              </a:rPr>
              <a:t>– hvordan bruke den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nb-NO" altLang="nb-NO" sz="3200" b="1">
              <a:solidFill>
                <a:srgbClr val="A5002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288BDF-9B98-4CD4-ADF0-89361E9EF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77180"/>
            <a:ext cx="8002587" cy="1099867"/>
          </a:xfrm>
        </p:spPr>
        <p:txBody>
          <a:bodyPr/>
          <a:lstStyle/>
          <a:p>
            <a:r>
              <a:rPr lang="nb-NO">
                <a:cs typeface="Arial"/>
              </a:rPr>
              <a:t>Delpost (del av dokument) [tidl. Analytt]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2DC1B2-46B1-43C5-9112-7C00CCFE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780307"/>
            <a:ext cx="8002587" cy="1782997"/>
          </a:xfrm>
        </p:spPr>
        <p:txBody>
          <a:bodyPr/>
          <a:lstStyle/>
          <a:p>
            <a:r>
              <a:rPr lang="nb-NO">
                <a:cs typeface="Arial"/>
              </a:rPr>
              <a:t>Å </a:t>
            </a:r>
            <a:r>
              <a:rPr lang="nb-NO" err="1">
                <a:cs typeface="Arial"/>
              </a:rPr>
              <a:t>tenkja</a:t>
            </a:r>
            <a:r>
              <a:rPr lang="nb-NO">
                <a:cs typeface="Arial"/>
              </a:rPr>
              <a:t> med hendene / Lars Ivar Nordahl. -</a:t>
            </a:r>
            <a:br>
              <a:rPr lang="nb-NO">
                <a:cs typeface="Arial"/>
              </a:rPr>
            </a:br>
            <a:r>
              <a:rPr lang="nb-NO" i="1">
                <a:cs typeface="Arial"/>
              </a:rPr>
              <a:t>I</a:t>
            </a:r>
            <a:r>
              <a:rPr lang="nb-NO">
                <a:cs typeface="Arial"/>
              </a:rPr>
              <a:t>: Språknytt (trykt utg.). - Årg. 45, nr. 3 (2017). - </a:t>
            </a:r>
            <a:endParaRPr lang="en-US">
              <a:ea typeface="+mn-lt"/>
              <a:cs typeface="+mn-lt"/>
            </a:endParaRPr>
          </a:p>
          <a:p>
            <a:r>
              <a:rPr lang="nb-NO">
                <a:cs typeface="Arial"/>
              </a:rPr>
              <a:t>    Intervju med Jon Fosse</a:t>
            </a:r>
            <a:endParaRPr lang="nb-NO">
              <a:ea typeface="+mn-lt"/>
              <a:cs typeface="+mn-lt"/>
            </a:endParaRPr>
          </a:p>
          <a:p>
            <a:endParaRPr lang="nb-NO">
              <a:ea typeface="+mn-lt"/>
              <a:cs typeface="+mn-lt"/>
            </a:endParaRPr>
          </a:p>
          <a:p>
            <a:endParaRPr lang="nb-NO">
              <a:cs typeface="Arial"/>
            </a:endParaRP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3A9E5B83-2446-4673-BB41-5ADC4C094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544295"/>
              </p:ext>
            </p:extLst>
          </p:nvPr>
        </p:nvGraphicFramePr>
        <p:xfrm>
          <a:off x="1035169" y="4054415"/>
          <a:ext cx="5954061" cy="1022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097">
                  <a:extLst>
                    <a:ext uri="{9D8B030D-6E8A-4147-A177-3AD203B41FA5}">
                      <a16:colId xmlns:a16="http://schemas.microsoft.com/office/drawing/2014/main" val="1824888823"/>
                    </a:ext>
                  </a:extLst>
                </a:gridCol>
                <a:gridCol w="3537964">
                  <a:extLst>
                    <a:ext uri="{9D8B030D-6E8A-4147-A177-3AD203B41FA5}">
                      <a16:colId xmlns:a16="http://schemas.microsoft.com/office/drawing/2014/main" val="2871593446"/>
                    </a:ext>
                  </a:extLst>
                </a:gridCol>
              </a:tblGrid>
              <a:tr h="511097">
                <a:tc>
                  <a:txBody>
                    <a:bodyPr/>
                    <a:lstStyle/>
                    <a:p>
                      <a:r>
                        <a:rPr lang="nb-NO" sz="2400">
                          <a:solidFill>
                            <a:schemeClr val="tx1"/>
                          </a:solidFill>
                        </a:rPr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>
                          <a:solidFill>
                            <a:schemeClr val="tx1"/>
                          </a:solidFill>
                        </a:rPr>
                        <a:t>Tidsskriftartikler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105027"/>
                  </a:ext>
                </a:extLst>
              </a:tr>
              <a:tr h="511097">
                <a:tc>
                  <a:txBody>
                    <a:bodyPr/>
                    <a:lstStyle/>
                    <a:p>
                      <a:r>
                        <a:rPr lang="nb-NO" sz="2400" b="1">
                          <a:solidFill>
                            <a:schemeClr val="tx1"/>
                          </a:solidFill>
                        </a:rPr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1">
                          <a:solidFill>
                            <a:schemeClr val="tx1"/>
                          </a:solidFill>
                        </a:rPr>
                        <a:t>Intervjuer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035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96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D59B11-8158-468E-BF3C-4A3856402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351"/>
            <a:ext cx="7772400" cy="1384605"/>
          </a:xfrm>
        </p:spPr>
        <p:txBody>
          <a:bodyPr wrap="square" anchor="ctr">
            <a:normAutofit/>
          </a:bodyPr>
          <a:lstStyle/>
          <a:p>
            <a:r>
              <a:rPr lang="en-US" i="1"/>
              <a:t>Les</a:t>
            </a:r>
            <a:r>
              <a:rPr lang="en-US"/>
              <a:t> </a:t>
            </a:r>
            <a:r>
              <a:rPr lang="en-US" err="1"/>
              <a:t>Bruksavklaringsnote</a:t>
            </a:r>
            <a:endParaRPr lang="nb-NO" err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8097BB-22BE-4114-85BA-2EAEA2417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424597"/>
            <a:ext cx="5908947" cy="3001671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ct val="0"/>
              </a:spcBef>
            </a:pPr>
            <a:r>
              <a:rPr lang="en-US" sz="2400"/>
              <a:t>Note om </a:t>
            </a:r>
            <a:r>
              <a:rPr lang="en-US" sz="2400" err="1"/>
              <a:t>bruk</a:t>
            </a:r>
            <a:r>
              <a:rPr lang="en-US" sz="2400"/>
              <a:t>: Noten </a:t>
            </a:r>
            <a:r>
              <a:rPr lang="en-US" sz="2400" err="1"/>
              <a:t>beskriver</a:t>
            </a:r>
            <a:r>
              <a:rPr lang="en-US" sz="2400"/>
              <a:t> </a:t>
            </a:r>
            <a:r>
              <a:rPr lang="en-US" sz="2400" err="1"/>
              <a:t>hvordan</a:t>
            </a:r>
            <a:r>
              <a:rPr lang="en-US" sz="2400"/>
              <a:t> </a:t>
            </a:r>
            <a:endParaRPr lang="en-US" sz="2400">
              <a:cs typeface="Arial"/>
            </a:endParaRPr>
          </a:p>
          <a:p>
            <a:pPr>
              <a:spcBef>
                <a:spcPct val="0"/>
              </a:spcBef>
            </a:pPr>
            <a:r>
              <a:rPr lang="en-US" sz="2400"/>
              <a:t>termen </a:t>
            </a:r>
            <a:r>
              <a:rPr lang="en-US" sz="2400" err="1"/>
              <a:t>skal</a:t>
            </a:r>
            <a:r>
              <a:rPr lang="en-US" sz="2400"/>
              <a:t> </a:t>
            </a:r>
            <a:r>
              <a:rPr lang="en-US" sz="2400" err="1"/>
              <a:t>brukes</a:t>
            </a:r>
            <a:r>
              <a:rPr lang="en-US" sz="2400"/>
              <a:t>. </a:t>
            </a:r>
          </a:p>
          <a:p>
            <a:pPr>
              <a:spcBef>
                <a:spcPct val="0"/>
              </a:spcBef>
            </a:pPr>
            <a:r>
              <a:rPr lang="en-US" sz="2400"/>
              <a:t>For </a:t>
            </a:r>
            <a:r>
              <a:rPr lang="en-US" sz="2400" err="1"/>
              <a:t>eksempel</a:t>
            </a:r>
            <a:r>
              <a:rPr lang="en-US" sz="2400"/>
              <a:t> termen ‘</a:t>
            </a:r>
            <a:r>
              <a:rPr lang="en-US" sz="2400" err="1"/>
              <a:t>Historiske</a:t>
            </a:r>
            <a:r>
              <a:rPr lang="en-US" sz="2400"/>
              <a:t> </a:t>
            </a:r>
            <a:r>
              <a:rPr lang="en-US" sz="2400" err="1"/>
              <a:t>fortellinger</a:t>
            </a:r>
            <a:r>
              <a:rPr lang="en-US" sz="2400"/>
              <a:t>’ </a:t>
            </a:r>
            <a:r>
              <a:rPr lang="en-US" sz="2400" err="1"/>
              <a:t>skal</a:t>
            </a:r>
            <a:r>
              <a:rPr lang="en-US" sz="2400"/>
              <a:t> </a:t>
            </a:r>
            <a:r>
              <a:rPr lang="en-US" sz="2400" err="1"/>
              <a:t>kun</a:t>
            </a:r>
            <a:r>
              <a:rPr lang="en-US" sz="2400"/>
              <a:t> </a:t>
            </a:r>
            <a:r>
              <a:rPr lang="en-US" sz="2400" err="1"/>
              <a:t>brukes</a:t>
            </a:r>
            <a:r>
              <a:rPr lang="en-US" sz="2400"/>
              <a:t> </a:t>
            </a:r>
            <a:r>
              <a:rPr lang="en-US" sz="2400" err="1"/>
              <a:t>på</a:t>
            </a:r>
            <a:r>
              <a:rPr lang="en-US" sz="2400"/>
              <a:t> </a:t>
            </a:r>
            <a:endParaRPr lang="en-US" sz="2400">
              <a:cs typeface="Arial"/>
            </a:endParaRPr>
          </a:p>
          <a:p>
            <a:pPr>
              <a:spcBef>
                <a:spcPct val="0"/>
              </a:spcBef>
            </a:pPr>
            <a:r>
              <a:rPr lang="en-US" sz="2400" err="1"/>
              <a:t>skjønnlitterære</a:t>
            </a:r>
            <a:r>
              <a:rPr lang="en-US" sz="2400"/>
              <a:t> </a:t>
            </a:r>
            <a:r>
              <a:rPr lang="en-US" sz="2400" err="1"/>
              <a:t>ressurser</a:t>
            </a:r>
            <a:r>
              <a:rPr lang="en-US" sz="2400"/>
              <a:t>, </a:t>
            </a:r>
            <a:r>
              <a:rPr lang="en-US" sz="2400" err="1"/>
              <a:t>mens</a:t>
            </a:r>
            <a:r>
              <a:rPr lang="en-US" sz="2400"/>
              <a:t> termen ‘Humor’ </a:t>
            </a:r>
            <a:r>
              <a:rPr lang="en-US" sz="2400" err="1"/>
              <a:t>kan</a:t>
            </a:r>
            <a:r>
              <a:rPr lang="en-US" sz="2400"/>
              <a:t> </a:t>
            </a:r>
            <a:r>
              <a:rPr lang="en-US" sz="2400" err="1"/>
              <a:t>brukes</a:t>
            </a:r>
            <a:r>
              <a:rPr lang="en-US" sz="2400"/>
              <a:t> </a:t>
            </a:r>
            <a:r>
              <a:rPr lang="en-US" sz="2400" err="1"/>
              <a:t>både</a:t>
            </a:r>
            <a:r>
              <a:rPr lang="en-US" sz="2400"/>
              <a:t> </a:t>
            </a:r>
            <a:r>
              <a:rPr lang="en-US" sz="2400" err="1"/>
              <a:t>på</a:t>
            </a:r>
            <a:r>
              <a:rPr lang="en-US" sz="2400"/>
              <a:t> fag- </a:t>
            </a:r>
            <a:r>
              <a:rPr lang="en-US" sz="2400" err="1"/>
              <a:t>og</a:t>
            </a:r>
            <a:r>
              <a:rPr lang="en-US" sz="2400"/>
              <a:t> </a:t>
            </a:r>
            <a:endParaRPr lang="en-US" sz="2400">
              <a:cs typeface="Arial"/>
            </a:endParaRPr>
          </a:p>
          <a:p>
            <a:pPr marL="0" indent="0">
              <a:spcBef>
                <a:spcPct val="0"/>
              </a:spcBef>
            </a:pPr>
            <a:r>
              <a:rPr lang="en-US" sz="2400" err="1"/>
              <a:t>skjønnlitteratur</a:t>
            </a:r>
            <a:r>
              <a:rPr lang="en-US" sz="2400"/>
              <a:t>. </a:t>
            </a:r>
            <a:endParaRPr lang="en-US" sz="2400">
              <a:cs typeface="Arial"/>
            </a:endParaRPr>
          </a:p>
          <a:p>
            <a:pPr marL="0" indent="0">
              <a:spcBef>
                <a:spcPct val="0"/>
              </a:spcBef>
            </a:pPr>
            <a:endParaRPr lang="en-US" sz="2400">
              <a:cs typeface="Arial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390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2D227A-0CE7-4D67-9BB3-137EC69E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9812"/>
            <a:ext cx="8002587" cy="857948"/>
          </a:xfrm>
        </p:spPr>
        <p:txBody>
          <a:bodyPr/>
          <a:lstStyle/>
          <a:p>
            <a:r>
              <a:rPr lang="nb-NO">
                <a:cs typeface="Arial"/>
              </a:rPr>
              <a:t>Eventuelt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2E5C4F-F86D-446D-9F25-FD0E0860B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485249"/>
            <a:ext cx="8002587" cy="4640914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err="1">
                <a:cs typeface="Arial"/>
              </a:rPr>
              <a:t>Tilføy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eventuelt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generelle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emneord</a:t>
            </a:r>
            <a:r>
              <a:rPr lang="en-US">
                <a:cs typeface="Arial"/>
              </a:rPr>
              <a:t> for å </a:t>
            </a:r>
            <a:r>
              <a:rPr lang="en-US" err="1">
                <a:cs typeface="Arial"/>
              </a:rPr>
              <a:t>gi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en</a:t>
            </a:r>
            <a:r>
              <a:rPr lang="en-US">
                <a:cs typeface="Arial"/>
              </a:rPr>
              <a:t> </a:t>
            </a:r>
            <a:endParaRPr lang="en-US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</a:pPr>
            <a:r>
              <a:rPr lang="en-US" err="1">
                <a:cs typeface="Arial"/>
              </a:rPr>
              <a:t>fullstendig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beskrivelse</a:t>
            </a:r>
            <a:r>
              <a:rPr lang="en-US">
                <a:cs typeface="Arial"/>
              </a:rPr>
              <a:t> av </a:t>
            </a:r>
            <a:r>
              <a:rPr lang="en-US" err="1">
                <a:cs typeface="Arial"/>
              </a:rPr>
              <a:t>ressursen</a:t>
            </a:r>
            <a:r>
              <a:rPr lang="en-US">
                <a:cs typeface="Arial"/>
              </a:rPr>
              <a:t>.</a:t>
            </a:r>
            <a:endParaRPr lang="en-US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</a:pPr>
            <a:r>
              <a:rPr lang="en-US" err="1">
                <a:cs typeface="Arial"/>
              </a:rPr>
              <a:t>Tilføy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geografiske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emneord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hvis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nødvendig</a:t>
            </a:r>
            <a:r>
              <a:rPr lang="en-US">
                <a:cs typeface="Arial"/>
              </a:rPr>
              <a:t>.</a:t>
            </a:r>
            <a:endParaRPr lang="en-US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</a:pPr>
            <a:endParaRPr lang="en-US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</a:pPr>
            <a:r>
              <a:rPr lang="en-US">
                <a:cs typeface="Arial"/>
              </a:rPr>
              <a:t>Eksempel:</a:t>
            </a:r>
            <a:endParaRPr lang="en-US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</a:pPr>
            <a:endParaRPr lang="en-US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</a:pPr>
            <a:r>
              <a:rPr lang="en-US" b="1">
                <a:cs typeface="Arial"/>
                <a:hlinkClick r:id="rId2"/>
              </a:rPr>
              <a:t>Biltur i Finnmark i 1958 - en uforglemmelig reise</a:t>
            </a:r>
            <a:r>
              <a:rPr lang="en-US" b="1">
                <a:cs typeface="Arial"/>
              </a:rPr>
              <a:t> </a:t>
            </a:r>
            <a:r>
              <a:rPr lang="en-US">
                <a:cs typeface="Arial"/>
              </a:rPr>
              <a:t>/ Olav Aarstad</a:t>
            </a:r>
            <a:endParaRPr lang="en-US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</a:pPr>
            <a:endParaRPr lang="en-US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</a:pPr>
            <a:r>
              <a:rPr lang="en-US" b="1" err="1">
                <a:cs typeface="Arial"/>
              </a:rPr>
              <a:t>Reiseskildringer</a:t>
            </a:r>
            <a:r>
              <a:rPr lang="en-US" b="1">
                <a:cs typeface="Arial"/>
              </a:rPr>
              <a:t> </a:t>
            </a:r>
            <a:endParaRPr lang="en-US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</a:pPr>
            <a:r>
              <a:rPr lang="en-US" b="1" err="1">
                <a:cs typeface="Arial"/>
              </a:rPr>
              <a:t>Finnmark</a:t>
            </a:r>
            <a:endParaRPr lang="en-US" b="1" err="1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</a:pPr>
            <a:endParaRPr lang="en-US">
              <a:ea typeface="+mn-lt"/>
              <a:cs typeface="+mn-lt"/>
            </a:endParaRPr>
          </a:p>
          <a:p>
            <a:endParaRPr lang="nb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237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13F196-4EE9-4168-8FE1-79F5CDBF1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13641"/>
            <a:ext cx="7772400" cy="1886809"/>
          </a:xfrm>
        </p:spPr>
        <p:txBody>
          <a:bodyPr/>
          <a:lstStyle/>
          <a:p>
            <a:r>
              <a:rPr lang="nb-NO">
                <a:cs typeface="Arial"/>
              </a:rPr>
              <a:t>Hvordan registrerer vi i MARC 21?</a:t>
            </a:r>
            <a:br>
              <a:rPr lang="nb-NO">
                <a:cs typeface="Arial"/>
              </a:rPr>
            </a:br>
            <a:br>
              <a:rPr lang="nb-NO">
                <a:cs typeface="Arial"/>
              </a:rPr>
            </a:br>
            <a:r>
              <a:rPr lang="nb-NO">
                <a:cs typeface="Arial"/>
              </a:rPr>
              <a:t>  </a:t>
            </a:r>
            <a:r>
              <a:rPr lang="nb-NO" b="0">
                <a:solidFill>
                  <a:schemeClr val="accent4"/>
                </a:solidFill>
                <a:cs typeface="Arial"/>
              </a:rPr>
              <a:t>Del I </a:t>
            </a:r>
            <a:br>
              <a:rPr lang="nb-NO" b="0">
                <a:cs typeface="Arial"/>
              </a:rPr>
            </a:br>
            <a:r>
              <a:rPr lang="nb-NO" b="0">
                <a:solidFill>
                  <a:schemeClr val="accent4"/>
                </a:solidFill>
                <a:cs typeface="Arial"/>
              </a:rPr>
              <a:t>  </a:t>
            </a:r>
            <a:r>
              <a:rPr lang="nb-NO" b="0" err="1">
                <a:solidFill>
                  <a:schemeClr val="accent4"/>
                </a:solidFill>
                <a:cs typeface="Arial"/>
              </a:rPr>
              <a:t>ntsf</a:t>
            </a:r>
            <a:r>
              <a:rPr lang="nb-NO" b="0">
                <a:solidFill>
                  <a:schemeClr val="accent4"/>
                </a:solidFill>
                <a:cs typeface="Arial"/>
              </a:rPr>
              <a:t> er ikke integrert</a:t>
            </a:r>
            <a:r>
              <a:rPr lang="nb-NO"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3776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>
            <a:extLst>
              <a:ext uri="{FF2B5EF4-FFF2-40B4-BE49-F238E27FC236}">
                <a16:creationId xmlns:a16="http://schemas.microsoft.com/office/drawing/2014/main" id="{84D23815-719A-4AD5-B462-D51A326CC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Finner termene i tesaurusen …</a:t>
            </a:r>
          </a:p>
        </p:txBody>
      </p:sp>
      <p:sp>
        <p:nvSpPr>
          <p:cNvPr id="10243" name="Plassholder for tekst 2">
            <a:extLst>
              <a:ext uri="{FF2B5EF4-FFF2-40B4-BE49-F238E27FC236}">
                <a16:creationId xmlns:a16="http://schemas.microsoft.com/office/drawing/2014/main" id="{47B18A5E-C143-49BF-B9C0-9E055ADEB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nb.no/nbvok/nb 		</a:t>
            </a:r>
          </a:p>
        </p:txBody>
      </p:sp>
      <p:sp>
        <p:nvSpPr>
          <p:cNvPr id="10245" name="Plassholder for tekst 4">
            <a:extLst>
              <a:ext uri="{FF2B5EF4-FFF2-40B4-BE49-F238E27FC236}">
                <a16:creationId xmlns:a16="http://schemas.microsoft.com/office/drawing/2014/main" id="{0E5EA114-E3F6-4D45-9E49-754177C983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altLang="nb-NO"/>
              <a:t>nb.no/nbvok/ntsf/nb/</a:t>
            </a:r>
          </a:p>
        </p:txBody>
      </p:sp>
      <p:sp>
        <p:nvSpPr>
          <p:cNvPr id="11" name="Pil: høyre 10">
            <a:extLst>
              <a:ext uri="{FF2B5EF4-FFF2-40B4-BE49-F238E27FC236}">
                <a16:creationId xmlns:a16="http://schemas.microsoft.com/office/drawing/2014/main" id="{A5F4BA72-1559-4FE0-989C-035B4D2789DE}"/>
              </a:ext>
            </a:extLst>
          </p:cNvPr>
          <p:cNvSpPr/>
          <p:nvPr/>
        </p:nvSpPr>
        <p:spPr>
          <a:xfrm>
            <a:off x="3519488" y="1690688"/>
            <a:ext cx="977900" cy="484187"/>
          </a:xfrm>
          <a:prstGeom prst="rightArrow">
            <a:avLst/>
          </a:prstGeom>
          <a:solidFill>
            <a:srgbClr val="3E6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B182F5BF-2A75-4D2B-994F-7C4C08CE2F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6775" y="2621400"/>
            <a:ext cx="7583767" cy="932546"/>
          </a:xfrm>
        </p:spPr>
      </p:pic>
      <p:pic>
        <p:nvPicPr>
          <p:cNvPr id="2" name="Bilde 1" descr="Et bilde som inneholder tekst, skjermbilde, Font, design&#10;&#10;Automatisk generert beskrivelse">
            <a:extLst>
              <a:ext uri="{FF2B5EF4-FFF2-40B4-BE49-F238E27FC236}">
                <a16:creationId xmlns:a16="http://schemas.microsoft.com/office/drawing/2014/main" id="{658DBECE-0749-71A0-B9B1-38AC9DB30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5904"/>
            <a:ext cx="9144000" cy="23881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9FC541-53D9-D8A4-2F7A-05026D40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685" y="414"/>
            <a:ext cx="7619594" cy="1717490"/>
          </a:xfrm>
        </p:spPr>
        <p:txBody>
          <a:bodyPr/>
          <a:lstStyle/>
          <a:p>
            <a:br>
              <a:rPr lang="nb-NO">
                <a:cs typeface="Arial"/>
              </a:rPr>
            </a:br>
            <a:br>
              <a:rPr lang="nb-NO">
                <a:cs typeface="Arial"/>
              </a:rPr>
            </a:br>
            <a:r>
              <a:rPr lang="nb-NO">
                <a:cs typeface="Arial"/>
              </a:rPr>
              <a:t>Søk: Teatermanus   </a:t>
            </a:r>
            <a:r>
              <a:rPr lang="nb-NO" b="0" i="1">
                <a:ea typeface="+mj-lt"/>
                <a:cs typeface="+mj-lt"/>
              </a:rPr>
              <a:t>(forslag kommer opp)</a:t>
            </a:r>
            <a:endParaRPr lang="nb-NO" b="0">
              <a:solidFill>
                <a:srgbClr val="000000"/>
              </a:solidFill>
              <a:ea typeface="+mj-lt"/>
              <a:cs typeface="+mj-lt"/>
            </a:endParaRPr>
          </a:p>
          <a:p>
            <a:endParaRPr lang="nb-NO">
              <a:cs typeface="Arial"/>
            </a:endParaRPr>
          </a:p>
        </p:txBody>
      </p:sp>
      <p:pic>
        <p:nvPicPr>
          <p:cNvPr id="5" name="Plassholder for innhold 4" descr="Et bilde som inneholder tekst, skjermbilde, nummer, Font&#10;&#10;Automatisk generert beskrivelse">
            <a:extLst>
              <a:ext uri="{FF2B5EF4-FFF2-40B4-BE49-F238E27FC236}">
                <a16:creationId xmlns:a16="http://schemas.microsoft.com/office/drawing/2014/main" id="{10B775E7-0653-2B26-18A9-A32694E00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912" y="1415486"/>
            <a:ext cx="6240550" cy="5297138"/>
          </a:xfrm>
        </p:spPr>
      </p:pic>
    </p:spTree>
    <p:extLst>
      <p:ext uri="{BB962C8B-B14F-4D97-AF65-F5344CB8AC3E}">
        <p14:creationId xmlns:p14="http://schemas.microsoft.com/office/powerpoint/2010/main" val="798702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>
            <a:extLst>
              <a:ext uri="{FF2B5EF4-FFF2-40B4-BE49-F238E27FC236}">
                <a16:creationId xmlns:a16="http://schemas.microsoft.com/office/drawing/2014/main" id="{2CD54241-9E81-45CC-BFA8-1334A3943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Termen kan kopieres til utklippstavle </a:t>
            </a:r>
            <a:br>
              <a:rPr lang="nb-NO" altLang="nb-NO"/>
            </a:br>
            <a:r>
              <a:rPr lang="nb-NO" altLang="nb-NO">
                <a:cs typeface="Arial"/>
              </a:rPr>
              <a:t>og limes inn i posten</a:t>
            </a:r>
          </a:p>
        </p:txBody>
      </p:sp>
      <p:pic>
        <p:nvPicPr>
          <p:cNvPr id="12291" name="Plassholder for innhold 4">
            <a:extLst>
              <a:ext uri="{FF2B5EF4-FFF2-40B4-BE49-F238E27FC236}">
                <a16:creationId xmlns:a16="http://schemas.microsoft.com/office/drawing/2014/main" id="{76A9B0CD-CE64-4A32-9B50-320840F963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2092" y="2855495"/>
            <a:ext cx="4632277" cy="114380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>
            <a:extLst>
              <a:ext uri="{FF2B5EF4-FFF2-40B4-BE49-F238E27FC236}">
                <a16:creationId xmlns:a16="http://schemas.microsoft.com/office/drawing/2014/main" id="{8831D677-A82D-4DD4-9A24-A9DDE156F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sz="4000"/>
              <a:t>URI-en kopieres til utklippstavle!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95309C12-6999-4864-975C-F1D8DDB35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897" y="3815512"/>
            <a:ext cx="5325218" cy="6287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58EE68-A966-7C08-EC3D-E2CF78E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041237"/>
            <a:ext cx="5486400" cy="1326101"/>
          </a:xfrm>
        </p:spPr>
        <p:txBody>
          <a:bodyPr/>
          <a:lstStyle/>
          <a:p>
            <a:r>
              <a:rPr lang="nb-NO" b="0">
                <a:solidFill>
                  <a:schemeClr val="tx1"/>
                </a:solidFill>
                <a:cs typeface="Arial"/>
              </a:rPr>
              <a:t>URI-en limes inn i posten i 655 $0</a:t>
            </a:r>
            <a:br>
              <a:rPr lang="nb-NO" b="0">
                <a:solidFill>
                  <a:schemeClr val="tx1"/>
                </a:solidFill>
                <a:cs typeface="Arial"/>
              </a:rPr>
            </a:br>
            <a:br>
              <a:rPr lang="nb-NO" sz="1800">
                <a:solidFill>
                  <a:schemeClr val="tx1"/>
                </a:solidFill>
                <a:cs typeface="Arial"/>
              </a:rPr>
            </a:br>
            <a:r>
              <a:rPr lang="nb-NO" sz="1800">
                <a:solidFill>
                  <a:schemeClr val="tx1"/>
                </a:solidFill>
                <a:cs typeface="Arial"/>
              </a:rPr>
              <a:t>655 # 7 $a &lt;termen&gt; $0 &lt;URI&gt; $2 </a:t>
            </a:r>
            <a:r>
              <a:rPr lang="nb-NO" sz="1800" err="1">
                <a:solidFill>
                  <a:schemeClr val="tx1"/>
                </a:solidFill>
                <a:cs typeface="Arial"/>
              </a:rPr>
              <a:t>ntsf</a:t>
            </a:r>
            <a:endParaRPr lang="nb-NO" sz="1800" b="0">
              <a:solidFill>
                <a:schemeClr val="tx1"/>
              </a:solidFill>
              <a:cs typeface="Arial"/>
            </a:endParaRPr>
          </a:p>
          <a:p>
            <a:endParaRPr lang="nb-NO" b="0">
              <a:solidFill>
                <a:schemeClr val="tx1"/>
              </a:solidFill>
              <a:cs typeface="Arial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AF82750-1995-8501-439A-8EAB08F14ADC}"/>
              </a:ext>
            </a:extLst>
          </p:cNvPr>
          <p:cNvSpPr txBox="1"/>
          <p:nvPr/>
        </p:nvSpPr>
        <p:spPr>
          <a:xfrm>
            <a:off x="1792414" y="613819"/>
            <a:ext cx="548798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4000" b="1">
                <a:solidFill>
                  <a:srgbClr val="A50021"/>
                </a:solidFill>
                <a:latin typeface="Arial"/>
                <a:cs typeface="Arial"/>
              </a:rPr>
              <a:t>URI-en limes inn i posten</a:t>
            </a:r>
            <a:endParaRPr lang="nb-NO" sz="4000" b="1">
              <a:solidFill>
                <a:srgbClr val="A50021"/>
              </a:solidFill>
              <a:cs typeface="Arial"/>
            </a:endParaRPr>
          </a:p>
        </p:txBody>
      </p:sp>
      <p:pic>
        <p:nvPicPr>
          <p:cNvPr id="7" name="Bilde 4" descr="Et bilde som inneholder tekst, Font, skjermbilde, line&#10;&#10;Automatisk generert beskrivelse">
            <a:extLst>
              <a:ext uri="{FF2B5EF4-FFF2-40B4-BE49-F238E27FC236}">
                <a16:creationId xmlns:a16="http://schemas.microsoft.com/office/drawing/2014/main" id="{B9BDDB05-F6A0-4483-E933-F08253DA9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09419" y="2803028"/>
            <a:ext cx="6106723" cy="75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413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>
            <a:extLst>
              <a:ext uri="{FF2B5EF4-FFF2-40B4-BE49-F238E27FC236}">
                <a16:creationId xmlns:a16="http://schemas.microsoft.com/office/drawing/2014/main" id="{71B84567-D289-450D-BA7C-60369E060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581" y="462085"/>
            <a:ext cx="3283885" cy="767728"/>
          </a:xfrm>
        </p:spPr>
        <p:txBody>
          <a:bodyPr/>
          <a:lstStyle/>
          <a:p>
            <a:r>
              <a:rPr lang="nb-NO" altLang="nb-NO" sz="3200">
                <a:cs typeface="Arial"/>
              </a:rPr>
              <a:t>Teatermanus</a:t>
            </a:r>
          </a:p>
        </p:txBody>
      </p:sp>
      <p:sp>
        <p:nvSpPr>
          <p:cNvPr id="14339" name="Plassholder for innhold 2">
            <a:extLst>
              <a:ext uri="{FF2B5EF4-FFF2-40B4-BE49-F238E27FC236}">
                <a16:creationId xmlns:a16="http://schemas.microsoft.com/office/drawing/2014/main" id="{29FCC54C-BB9E-4417-A681-80C4BCDE74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754161"/>
            <a:ext cx="8686800" cy="3372002"/>
          </a:xfrm>
        </p:spPr>
        <p:txBody>
          <a:bodyPr/>
          <a:lstStyle/>
          <a:p>
            <a:endParaRPr lang="nb-NO" altLang="nb-NO" b="1">
              <a:solidFill>
                <a:srgbClr val="535548"/>
              </a:solidFill>
              <a:cs typeface="Arial"/>
            </a:endParaRPr>
          </a:p>
          <a:p>
            <a:endParaRPr lang="nb-NO" alt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276A80-396A-429E-A9F4-028E338DC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0780" y="1301949"/>
            <a:ext cx="6514569" cy="1674965"/>
          </a:xfrm>
        </p:spPr>
        <p:txBody>
          <a:bodyPr/>
          <a:lstStyle/>
          <a:p>
            <a:r>
              <a:rPr lang="nb-NO" sz="2400">
                <a:solidFill>
                  <a:srgbClr val="535548"/>
                </a:solidFill>
                <a:ea typeface="+mn-lt"/>
                <a:cs typeface="+mn-lt"/>
              </a:rPr>
              <a:t>Sonen / av Jon Fosse</a:t>
            </a:r>
          </a:p>
          <a:p>
            <a:pPr marL="342900" indent="-342900"/>
            <a:r>
              <a:rPr lang="nb-NO" sz="2400" b="1">
                <a:solidFill>
                  <a:srgbClr val="535548"/>
                </a:solidFill>
                <a:ea typeface="+mn-lt"/>
                <a:cs typeface="+mn-lt"/>
              </a:rPr>
              <a:t>655 #7 $a Teatermanus $0 </a:t>
            </a:r>
            <a:r>
              <a:rPr lang="nb-NO" sz="2400" b="1">
                <a:solidFill>
                  <a:srgbClr val="474B4F"/>
                </a:solidFill>
                <a:ea typeface="+mn-lt"/>
                <a:cs typeface="+mn-lt"/>
                <a:hlinkClick r:id="rId2"/>
              </a:rPr>
              <a:t>https://id.nb.no/vocabulary/ntsf/298</a:t>
            </a:r>
            <a:endParaRPr lang="nb-NO" sz="2400" b="1">
              <a:ea typeface="+mn-lt"/>
              <a:cs typeface="+mn-lt"/>
            </a:endParaRPr>
          </a:p>
          <a:p>
            <a:r>
              <a:rPr lang="nb-NO" sz="2400" b="1">
                <a:solidFill>
                  <a:srgbClr val="535548"/>
                </a:solidFill>
                <a:ea typeface="+mn-lt"/>
                <a:cs typeface="+mn-lt"/>
              </a:rPr>
              <a:t>    $2 </a:t>
            </a:r>
            <a:r>
              <a:rPr lang="nb-NO" sz="2400" b="1" err="1">
                <a:solidFill>
                  <a:srgbClr val="535548"/>
                </a:solidFill>
                <a:ea typeface="+mn-lt"/>
                <a:cs typeface="+mn-lt"/>
              </a:rPr>
              <a:t>ntsf</a:t>
            </a:r>
            <a:endParaRPr lang="nb-NO" sz="2400" err="1">
              <a:ea typeface="+mn-lt"/>
              <a:cs typeface="+mn-lt"/>
            </a:endParaRPr>
          </a:p>
          <a:p>
            <a:endParaRPr lang="nb-NO" sz="2400" b="1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2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49DE9585-0662-40B2-AA19-3937BE3BF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400" y="3047488"/>
            <a:ext cx="6577200" cy="700023"/>
          </a:xfrm>
          <a:prstGeom prst="rect">
            <a:avLst/>
          </a:prstGeom>
        </p:spPr>
      </p:pic>
      <p:pic>
        <p:nvPicPr>
          <p:cNvPr id="7" name="Bilde 7" descr="Et bilde som inneholder bord&#10;&#10;Automatisk generert beskrivelse">
            <a:extLst>
              <a:ext uri="{FF2B5EF4-FFF2-40B4-BE49-F238E27FC236}">
                <a16:creationId xmlns:a16="http://schemas.microsoft.com/office/drawing/2014/main" id="{C49746CE-96A8-4DD1-90D3-A45AA0C2F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400" y="3742531"/>
            <a:ext cx="6514200" cy="115493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52D63D9-2F0C-4B89-A3B6-E06DE201196F}"/>
              </a:ext>
            </a:extLst>
          </p:cNvPr>
          <p:cNvSpPr txBox="1"/>
          <p:nvPr/>
        </p:nvSpPr>
        <p:spPr>
          <a:xfrm>
            <a:off x="3200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>
              <a:cs typeface="Arial"/>
            </a:endParaRPr>
          </a:p>
        </p:txBody>
      </p:sp>
      <p:pic>
        <p:nvPicPr>
          <p:cNvPr id="5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AA5241FB-0618-4C4D-B87B-E952CEA17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381" y="4902801"/>
            <a:ext cx="6505258" cy="511676"/>
          </a:xfrm>
          <a:prstGeom prst="rect">
            <a:avLst/>
          </a:prstGeom>
        </p:spPr>
      </p:pic>
      <p:pic>
        <p:nvPicPr>
          <p:cNvPr id="6" name="Bilde 8">
            <a:extLst>
              <a:ext uri="{FF2B5EF4-FFF2-40B4-BE49-F238E27FC236}">
                <a16:creationId xmlns:a16="http://schemas.microsoft.com/office/drawing/2014/main" id="{3D0EE139-86D8-42B8-A8C3-41779C9773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0241" y="5365748"/>
            <a:ext cx="6535540" cy="4108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17C337-004B-45B3-B302-CE7F506E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647" y="484537"/>
            <a:ext cx="6783508" cy="1876977"/>
          </a:xfrm>
        </p:spPr>
        <p:txBody>
          <a:bodyPr/>
          <a:lstStyle/>
          <a:p>
            <a:r>
              <a:rPr lang="nb-NO">
                <a:cs typeface="Arial"/>
              </a:rPr>
              <a:t>Retningslinjer for bruk av</a:t>
            </a:r>
            <a:br>
              <a:rPr lang="nb-NO">
                <a:cs typeface="Arial"/>
              </a:rPr>
            </a:br>
            <a:r>
              <a:rPr lang="en-US" b="0">
                <a:ea typeface="+mj-lt"/>
                <a:cs typeface="+mj-lt"/>
              </a:rPr>
              <a:t>Norsk </a:t>
            </a:r>
            <a:r>
              <a:rPr lang="en-US" b="0" err="1">
                <a:ea typeface="+mj-lt"/>
                <a:cs typeface="+mj-lt"/>
              </a:rPr>
              <a:t>tesaurus</a:t>
            </a:r>
            <a:r>
              <a:rPr lang="en-US" b="0">
                <a:ea typeface="+mj-lt"/>
                <a:cs typeface="+mj-lt"/>
              </a:rPr>
              <a:t> for </a:t>
            </a:r>
            <a:r>
              <a:rPr lang="en-US" b="0" err="1">
                <a:ea typeface="+mj-lt"/>
                <a:cs typeface="+mj-lt"/>
              </a:rPr>
              <a:t>sjanger</a:t>
            </a:r>
            <a:r>
              <a:rPr lang="en-US" b="0">
                <a:ea typeface="+mj-lt"/>
                <a:cs typeface="+mj-lt"/>
              </a:rPr>
              <a:t> </a:t>
            </a:r>
            <a:r>
              <a:rPr lang="en-US" b="0" err="1">
                <a:ea typeface="+mj-lt"/>
                <a:cs typeface="+mj-lt"/>
              </a:rPr>
              <a:t>og</a:t>
            </a:r>
            <a:r>
              <a:rPr lang="en-US" b="0">
                <a:ea typeface="+mj-lt"/>
                <a:cs typeface="+mj-lt"/>
              </a:rPr>
              <a:t> form (</a:t>
            </a:r>
            <a:r>
              <a:rPr lang="en-US" b="0" err="1">
                <a:ea typeface="+mj-lt"/>
                <a:cs typeface="+mj-lt"/>
              </a:rPr>
              <a:t>ntsf</a:t>
            </a:r>
            <a:r>
              <a:rPr lang="en-US" b="0">
                <a:ea typeface="+mj-lt"/>
                <a:cs typeface="+mj-lt"/>
              </a:rPr>
              <a:t>)</a:t>
            </a:r>
            <a:endParaRPr lang="nb-NO" b="0">
              <a:ea typeface="+mj-lt"/>
              <a:cs typeface="+mj-lt"/>
            </a:endParaRPr>
          </a:p>
          <a:p>
            <a:endParaRPr lang="nb-NO">
              <a:cs typeface="Arial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EBF65AA-2D68-4AF2-B28F-5101028E55CA}"/>
              </a:ext>
            </a:extLst>
          </p:cNvPr>
          <p:cNvSpPr txBox="1"/>
          <p:nvPr/>
        </p:nvSpPr>
        <p:spPr>
          <a:xfrm>
            <a:off x="1848172" y="2359909"/>
            <a:ext cx="4887329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err="1">
                <a:latin typeface="Arial"/>
                <a:cs typeface="Arial"/>
              </a:rPr>
              <a:t>Generell</a:t>
            </a:r>
            <a:r>
              <a:rPr lang="en-US" sz="2400" b="1">
                <a:latin typeface="Arial"/>
                <a:cs typeface="Arial"/>
              </a:rPr>
              <a:t> regel: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Tildel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passende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sjanger</a:t>
            </a:r>
            <a:r>
              <a:rPr lang="en-US" sz="2400">
                <a:latin typeface="Arial"/>
                <a:cs typeface="Arial"/>
              </a:rPr>
              <a:t>-/</a:t>
            </a:r>
            <a:r>
              <a:rPr lang="en-US" sz="2400" err="1">
                <a:latin typeface="Arial"/>
                <a:cs typeface="Arial"/>
              </a:rPr>
              <a:t>formtermer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etter</a:t>
            </a:r>
            <a:r>
              <a:rPr lang="en-US" sz="2400">
                <a:latin typeface="Arial"/>
                <a:cs typeface="Arial"/>
              </a:rPr>
              <a:t> at </a:t>
            </a:r>
            <a:r>
              <a:rPr lang="en-US" sz="2400" err="1">
                <a:latin typeface="Arial"/>
                <a:cs typeface="Arial"/>
              </a:rPr>
              <a:t>ressursen</a:t>
            </a:r>
            <a:r>
              <a:rPr lang="en-US" sz="2400">
                <a:latin typeface="Arial"/>
                <a:cs typeface="Arial"/>
              </a:rPr>
              <a:t> er </a:t>
            </a:r>
            <a:r>
              <a:rPr lang="en-US" sz="2400" err="1">
                <a:latin typeface="Arial"/>
                <a:cs typeface="Arial"/>
              </a:rPr>
              <a:t>analysert</a:t>
            </a:r>
            <a:r>
              <a:rPr lang="en-US" sz="2400">
                <a:latin typeface="Arial"/>
                <a:cs typeface="Arial"/>
              </a:rPr>
              <a:t>.</a:t>
            </a:r>
            <a:endParaRPr lang="nb-NO" sz="2400">
              <a:cs typeface="Arial"/>
            </a:endParaRPr>
          </a:p>
          <a:p>
            <a:endParaRPr lang="en-US" sz="240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nb-NO" sz="2400">
                <a:latin typeface="Arial"/>
                <a:cs typeface="Arial"/>
              </a:rPr>
              <a:t>Ikke tildel sjanger- /formtermer til ressurser som ikke har en </a:t>
            </a:r>
            <a:r>
              <a:rPr lang="nb-NO" sz="2400" b="1">
                <a:latin typeface="Arial"/>
                <a:cs typeface="Arial"/>
              </a:rPr>
              <a:t>tydelig sjanger eller for</a:t>
            </a:r>
            <a:r>
              <a:rPr lang="en-US" sz="2400" b="1">
                <a:latin typeface="Arial"/>
                <a:cs typeface="Arial"/>
              </a:rPr>
              <a:t>m.</a:t>
            </a:r>
          </a:p>
          <a:p>
            <a:endParaRPr lang="en-US" b="1">
              <a:cs typeface="Arial"/>
            </a:endParaRPr>
          </a:p>
          <a:p>
            <a:pPr>
              <a:buAutoNum type="arabicPeriod" startAt="4"/>
            </a:pPr>
            <a:endParaRPr lang="en-US" sz="1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514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13F196-4EE9-4168-8FE1-79F5CDBF1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13641"/>
            <a:ext cx="7772400" cy="3215773"/>
          </a:xfrm>
        </p:spPr>
        <p:txBody>
          <a:bodyPr/>
          <a:lstStyle/>
          <a:p>
            <a:r>
              <a:rPr lang="nb-NO">
                <a:cs typeface="Arial"/>
              </a:rPr>
              <a:t>Hvordan registrerer vi i MARC 21?</a:t>
            </a:r>
            <a:br>
              <a:rPr lang="nb-NO">
                <a:cs typeface="Arial"/>
              </a:rPr>
            </a:br>
            <a:br>
              <a:rPr lang="nb-NO">
                <a:cs typeface="Arial"/>
              </a:rPr>
            </a:br>
            <a:r>
              <a:rPr lang="nb-NO">
                <a:cs typeface="Arial"/>
              </a:rPr>
              <a:t>  </a:t>
            </a:r>
            <a:r>
              <a:rPr lang="nb-NO" b="0">
                <a:solidFill>
                  <a:schemeClr val="accent4"/>
                </a:solidFill>
                <a:cs typeface="Arial"/>
              </a:rPr>
              <a:t>Del II </a:t>
            </a:r>
            <a:br>
              <a:rPr lang="nb-NO" b="0">
                <a:cs typeface="Arial"/>
              </a:rPr>
            </a:br>
            <a:r>
              <a:rPr lang="nb-NO" b="0">
                <a:solidFill>
                  <a:schemeClr val="accent4"/>
                </a:solidFill>
                <a:cs typeface="Arial"/>
              </a:rPr>
              <a:t>  </a:t>
            </a:r>
            <a:r>
              <a:rPr lang="nb-NO" b="0" err="1">
                <a:solidFill>
                  <a:schemeClr val="accent4"/>
                </a:solidFill>
                <a:cs typeface="Arial"/>
              </a:rPr>
              <a:t>ntsf</a:t>
            </a:r>
            <a:r>
              <a:rPr lang="nb-NO" b="0">
                <a:solidFill>
                  <a:schemeClr val="accent4"/>
                </a:solidFill>
                <a:cs typeface="Arial"/>
              </a:rPr>
              <a:t> er integrert</a:t>
            </a:r>
            <a:r>
              <a:rPr lang="nb-NO">
                <a:cs typeface="Arial"/>
              </a:rPr>
              <a:t> </a:t>
            </a:r>
            <a:r>
              <a:rPr lang="nb-NO" b="0">
                <a:solidFill>
                  <a:schemeClr val="accent4"/>
                </a:solidFill>
                <a:cs typeface="Arial"/>
              </a:rPr>
              <a:t>i bibliotekkatalogen</a:t>
            </a:r>
            <a:br>
              <a:rPr lang="nb-NO" b="0">
                <a:solidFill>
                  <a:schemeClr val="accent4"/>
                </a:solidFill>
                <a:cs typeface="Arial"/>
              </a:rPr>
            </a:br>
            <a:r>
              <a:rPr lang="nb-NO" b="0">
                <a:solidFill>
                  <a:schemeClr val="accent4"/>
                </a:solidFill>
                <a:cs typeface="Arial"/>
              </a:rPr>
              <a:t> </a:t>
            </a:r>
            <a:r>
              <a:rPr lang="nb-NO" b="0">
                <a:cs typeface="Arial"/>
              </a:rPr>
              <a:t> </a:t>
            </a:r>
            <a:r>
              <a:rPr lang="nb-NO" sz="1800">
                <a:solidFill>
                  <a:schemeClr val="tx1"/>
                </a:solidFill>
                <a:ea typeface="+mj-lt"/>
                <a:cs typeface="+mj-lt"/>
              </a:rPr>
              <a:t>Vokabularet er koblet til Alma og kan autoriseres (F3).</a:t>
            </a:r>
            <a:br>
              <a:rPr lang="nb-NO" sz="1800">
                <a:solidFill>
                  <a:schemeClr val="tx1"/>
                </a:solidFill>
                <a:cs typeface="Arial"/>
              </a:rPr>
            </a:br>
            <a:r>
              <a:rPr lang="nb-NO" b="0">
                <a:solidFill>
                  <a:schemeClr val="accent4"/>
                </a:solidFill>
                <a:cs typeface="Arial"/>
              </a:rPr>
              <a:t>  </a:t>
            </a:r>
          </a:p>
        </p:txBody>
      </p:sp>
    </p:spTree>
    <p:extLst>
      <p:ext uri="{BB962C8B-B14F-4D97-AF65-F5344CB8AC3E}">
        <p14:creationId xmlns:p14="http://schemas.microsoft.com/office/powerpoint/2010/main" val="1091568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01691D-F690-4AAB-999D-53F7D43B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Håndbøker</a:t>
            </a:r>
            <a:endParaRPr lang="nb-NO" b="0" i="1">
              <a:cs typeface="Arial"/>
            </a:endParaRPr>
          </a:p>
        </p:txBody>
      </p:sp>
      <p:pic>
        <p:nvPicPr>
          <p:cNvPr id="5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7260C922-D1FC-46A0-A6D5-2169C5A6C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9338" y="273050"/>
            <a:ext cx="3583175" cy="5853113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FC1E1B-40B2-4FF0-967F-E8063FF58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406683"/>
            <a:ext cx="3582138" cy="2118083"/>
          </a:xfrm>
        </p:spPr>
        <p:txBody>
          <a:bodyPr/>
          <a:lstStyle/>
          <a:p>
            <a:r>
              <a:rPr lang="nb-NO" b="1">
                <a:cs typeface="Arial"/>
              </a:rPr>
              <a:t>655 #7 $a Håndbøker </a:t>
            </a:r>
          </a:p>
          <a:p>
            <a:r>
              <a:rPr lang="nb-NO" b="1">
                <a:cs typeface="Arial"/>
              </a:rPr>
              <a:t>$</a:t>
            </a:r>
            <a:r>
              <a:rPr lang="nb-NO" b="1">
                <a:ea typeface="+mn-lt"/>
                <a:cs typeface="+mn-lt"/>
              </a:rPr>
              <a:t>2 </a:t>
            </a:r>
            <a:r>
              <a:rPr lang="nb-NO" b="1" err="1">
                <a:ea typeface="+mn-lt"/>
                <a:cs typeface="+mn-lt"/>
              </a:rPr>
              <a:t>ntsf</a:t>
            </a:r>
            <a:r>
              <a:rPr lang="nb-NO" b="1">
                <a:ea typeface="+mn-lt"/>
                <a:cs typeface="+mn-lt"/>
              </a:rPr>
              <a:t> </a:t>
            </a:r>
          </a:p>
          <a:p>
            <a:endParaRPr lang="nb-NO" b="1">
              <a:cs typeface="Arial"/>
            </a:endParaRPr>
          </a:p>
          <a:p>
            <a:endParaRPr lang="nb-NO" b="1">
              <a:cs typeface="Arial"/>
            </a:endParaRPr>
          </a:p>
          <a:p>
            <a:r>
              <a:rPr lang="nb-NO" b="1">
                <a:cs typeface="Arial"/>
              </a:rPr>
              <a:t> </a:t>
            </a:r>
            <a:r>
              <a:rPr lang="nb-NO" b="1">
                <a:latin typeface="Segoe UI"/>
                <a:cs typeface="Segoe UI"/>
                <a:hlinkClick r:id="rId3"/>
              </a:rPr>
              <a:t>https://id.nb.no/vocabulary/ntsf/132</a:t>
            </a:r>
            <a:endParaRPr lang="nb-NO">
              <a:latin typeface="Calibri"/>
              <a:cs typeface="Calibri"/>
            </a:endParaRPr>
          </a:p>
          <a:p>
            <a:endParaRPr lang="nb-NO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855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>
            <a:extLst>
              <a:ext uri="{FF2B5EF4-FFF2-40B4-BE49-F238E27FC236}">
                <a16:creationId xmlns:a16="http://schemas.microsoft.com/office/drawing/2014/main" id="{568F2FBF-C3E1-4488-BDDC-922242E4B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>
                <a:cs typeface="Arial"/>
              </a:rPr>
              <a:t>Eksempel fra Alma  </a:t>
            </a:r>
            <a:br>
              <a:rPr lang="nb-NO" altLang="nb-NO">
                <a:cs typeface="Arial"/>
              </a:rPr>
            </a:br>
            <a:br>
              <a:rPr lang="nb-NO" altLang="nb-NO">
                <a:cs typeface="Arial"/>
              </a:rPr>
            </a:br>
            <a:r>
              <a:rPr lang="nb-NO" sz="2400">
                <a:solidFill>
                  <a:schemeClr val="tx1"/>
                </a:solidFill>
                <a:cs typeface="Arial"/>
              </a:rPr>
              <a:t>Vokabularet er koblet til Alma og kan autoriseres (F3)</a:t>
            </a:r>
          </a:p>
          <a:p>
            <a:endParaRPr lang="nb-NO" altLang="nb-NO">
              <a:cs typeface="Arial"/>
            </a:endParaRPr>
          </a:p>
        </p:txBody>
      </p:sp>
      <p:sp>
        <p:nvSpPr>
          <p:cNvPr id="19459" name="Plassholder for innhold 2">
            <a:extLst>
              <a:ext uri="{FF2B5EF4-FFF2-40B4-BE49-F238E27FC236}">
                <a16:creationId xmlns:a16="http://schemas.microsoft.com/office/drawing/2014/main" id="{41BA3F8B-46D8-42D3-A178-DFF8ACA0B9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sz="1100">
                <a:solidFill>
                  <a:srgbClr val="777777"/>
                </a:solidFill>
                <a:ea typeface="+mn-lt"/>
                <a:cs typeface="+mn-lt"/>
              </a:rPr>
              <a:t> Sjangertermene registreres i </a:t>
            </a:r>
            <a:r>
              <a:rPr lang="nb-NO" sz="1100" err="1">
                <a:solidFill>
                  <a:srgbClr val="777777"/>
                </a:solidFill>
                <a:ea typeface="+mn-lt"/>
                <a:cs typeface="+mn-lt"/>
              </a:rPr>
              <a:t>marcfelt</a:t>
            </a:r>
            <a:r>
              <a:rPr lang="nb-NO" sz="1100">
                <a:solidFill>
                  <a:srgbClr val="777777"/>
                </a:solidFill>
                <a:ea typeface="+mn-lt"/>
                <a:cs typeface="+mn-lt"/>
              </a:rPr>
              <a:t> 655, kodes med tallet «7» i </a:t>
            </a:r>
            <a:r>
              <a:rPr lang="nb-NO" sz="1100" err="1">
                <a:solidFill>
                  <a:srgbClr val="777777"/>
                </a:solidFill>
                <a:ea typeface="+mn-lt"/>
                <a:cs typeface="+mn-lt"/>
              </a:rPr>
              <a:t>andreindentifikator</a:t>
            </a:r>
            <a:r>
              <a:rPr lang="nb-NO" sz="1100">
                <a:solidFill>
                  <a:srgbClr val="777777"/>
                </a:solidFill>
                <a:ea typeface="+mn-lt"/>
                <a:cs typeface="+mn-lt"/>
              </a:rPr>
              <a:t>, og koden «</a:t>
            </a:r>
            <a:r>
              <a:rPr lang="nb-NO" sz="1100" err="1">
                <a:solidFill>
                  <a:srgbClr val="777777"/>
                </a:solidFill>
                <a:ea typeface="+mn-lt"/>
                <a:cs typeface="+mn-lt"/>
              </a:rPr>
              <a:t>ntsf</a:t>
            </a:r>
            <a:r>
              <a:rPr lang="nb-NO" sz="1100">
                <a:solidFill>
                  <a:srgbClr val="777777"/>
                </a:solidFill>
                <a:ea typeface="+mn-lt"/>
                <a:cs typeface="+mn-lt"/>
              </a:rPr>
              <a:t>» i delfelt $2. </a:t>
            </a:r>
            <a:endParaRPr lang="nb-NO"/>
          </a:p>
          <a:p>
            <a:r>
              <a:rPr lang="nb-NO" altLang="nb-NO"/>
              <a:t>655 #7 $$a </a:t>
            </a:r>
            <a:r>
              <a:rPr lang="nb-NO" altLang="nb-NO">
                <a:solidFill>
                  <a:srgbClr val="333333"/>
                </a:solidFill>
                <a:latin typeface="Fira Sans"/>
              </a:rPr>
              <a:t>Håndbøker $$2 </a:t>
            </a:r>
            <a:r>
              <a:rPr lang="nb-NO" altLang="nb-NO" err="1">
                <a:solidFill>
                  <a:srgbClr val="333333"/>
                </a:solidFill>
                <a:latin typeface="Fira Sans"/>
              </a:rPr>
              <a:t>ntsf</a:t>
            </a:r>
            <a:r>
              <a:rPr lang="nb-NO" altLang="nb-NO">
                <a:solidFill>
                  <a:srgbClr val="333333"/>
                </a:solidFill>
                <a:latin typeface="Fira Sans"/>
              </a:rPr>
              <a:t> + F3</a:t>
            </a:r>
            <a:endParaRPr lang="nb-NO">
              <a:cs typeface="Arial"/>
            </a:endParaRPr>
          </a:p>
          <a:p>
            <a:r>
              <a:rPr lang="nb-NO" altLang="nb-NO">
                <a:solidFill>
                  <a:srgbClr val="333333"/>
                </a:solidFill>
                <a:latin typeface="Fira Sans"/>
              </a:rPr>
              <a:t>Kommer inn i </a:t>
            </a:r>
            <a:r>
              <a:rPr lang="nb-NO" altLang="nb-NO" err="1">
                <a:solidFill>
                  <a:srgbClr val="333333"/>
                </a:solidFill>
                <a:latin typeface="Fira Sans"/>
              </a:rPr>
              <a:t>ntsf</a:t>
            </a:r>
            <a:r>
              <a:rPr lang="nb-NO" altLang="nb-NO">
                <a:solidFill>
                  <a:srgbClr val="333333"/>
                </a:solidFill>
                <a:latin typeface="Fira Sans"/>
              </a:rPr>
              <a:t> og velger term</a:t>
            </a:r>
          </a:p>
          <a:p>
            <a:endParaRPr lang="nb-NO" altLang="nb-NO">
              <a:solidFill>
                <a:srgbClr val="333333"/>
              </a:solidFill>
              <a:latin typeface="Fira Sans"/>
            </a:endParaRPr>
          </a:p>
          <a:p>
            <a:r>
              <a:rPr lang="nb-NO" altLang="nb-NO">
                <a:solidFill>
                  <a:srgbClr val="333333"/>
                </a:solidFill>
                <a:latin typeface="Fira Sans"/>
              </a:rPr>
              <a:t>URI-en hentes inn i riktig </a:t>
            </a:r>
            <a:r>
              <a:rPr lang="nb-NO" altLang="nb-NO" err="1">
                <a:solidFill>
                  <a:srgbClr val="333333"/>
                </a:solidFill>
                <a:latin typeface="Fira Sans"/>
              </a:rPr>
              <a:t>marc</a:t>
            </a:r>
            <a:r>
              <a:rPr lang="nb-NO" altLang="nb-NO">
                <a:solidFill>
                  <a:srgbClr val="333333"/>
                </a:solidFill>
                <a:latin typeface="Fira Sans"/>
              </a:rPr>
              <a:t>-felt:</a:t>
            </a:r>
          </a:p>
          <a:p>
            <a:r>
              <a:rPr lang="nb-NO" altLang="nb-NO">
                <a:solidFill>
                  <a:srgbClr val="333333"/>
                </a:solidFill>
                <a:latin typeface="Fira Sans"/>
              </a:rPr>
              <a:t>$$0 (</a:t>
            </a:r>
            <a:r>
              <a:rPr lang="nb-NO" altLang="nb-NO" err="1">
                <a:solidFill>
                  <a:srgbClr val="333333"/>
                </a:solidFill>
                <a:latin typeface="Fira Sans"/>
              </a:rPr>
              <a:t>uri</a:t>
            </a:r>
            <a:r>
              <a:rPr lang="nb-NO" altLang="nb-NO">
                <a:solidFill>
                  <a:srgbClr val="333333"/>
                </a:solidFill>
                <a:latin typeface="Fira Sans"/>
              </a:rPr>
              <a:t>)</a:t>
            </a:r>
            <a:r>
              <a:rPr lang="nb-NO" sz="2000" b="1">
                <a:solidFill>
                  <a:srgbClr val="333333"/>
                </a:solidFill>
                <a:latin typeface="Segoe UI"/>
                <a:cs typeface="Segoe UI"/>
                <a:hlinkClick r:id="rId2"/>
              </a:rPr>
              <a:t>https://id.nb.no/vocabulary/ntsf/132</a:t>
            </a:r>
          </a:p>
          <a:p>
            <a:endParaRPr lang="nb-NO" altLang="nb-NO">
              <a:solidFill>
                <a:srgbClr val="474B4F"/>
              </a:solidFill>
              <a:latin typeface="Fira Sans"/>
            </a:endParaRPr>
          </a:p>
          <a:p>
            <a:endParaRPr lang="nb-NO">
              <a:solidFill>
                <a:srgbClr val="000000"/>
              </a:solidFill>
              <a:latin typeface="Arial"/>
              <a:cs typeface="Arial"/>
            </a:endParaRPr>
          </a:p>
          <a:p>
            <a:endParaRPr lang="nb-NO" altLang="nb-NO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2F0912-852A-2BA4-6185-1D592EC0B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836613"/>
            <a:ext cx="8002587" cy="1534026"/>
          </a:xfrm>
        </p:spPr>
        <p:txBody>
          <a:bodyPr/>
          <a:lstStyle/>
          <a:p>
            <a:r>
              <a:rPr lang="nb-NO">
                <a:cs typeface="Arial"/>
              </a:rPr>
              <a:t>Nye termer i</a:t>
            </a:r>
            <a:br>
              <a:rPr lang="nb-NO">
                <a:cs typeface="Arial"/>
              </a:rPr>
            </a:br>
            <a:r>
              <a:rPr lang="nb-NO">
                <a:cs typeface="Arial"/>
              </a:rPr>
              <a:t>NTSF - mai 2024</a:t>
            </a:r>
            <a:br>
              <a:rPr lang="nb-NO">
                <a:cs typeface="Arial"/>
              </a:rPr>
            </a:br>
            <a:r>
              <a:rPr lang="nb-NO" sz="2400" b="0">
                <a:solidFill>
                  <a:srgbClr val="000000"/>
                </a:solidFill>
                <a:latin typeface="Aptos"/>
              </a:rPr>
              <a:t>"Nye og slettede"</a:t>
            </a:r>
            <a:endParaRPr lang="nb-NO" sz="24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1ABFA9-D13F-07F9-9C51-32E961673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2915652"/>
            <a:ext cx="8002587" cy="3210511"/>
          </a:xfrm>
        </p:spPr>
        <p:txBody>
          <a:bodyPr/>
          <a:lstStyle/>
          <a:p>
            <a:r>
              <a:rPr lang="nb-NO" sz="3200" b="1" err="1">
                <a:cs typeface="Arial"/>
              </a:rPr>
              <a:t>Byhistorie</a:t>
            </a:r>
          </a:p>
          <a:p>
            <a:endParaRPr lang="nb-NO" sz="3200" b="1">
              <a:cs typeface="Arial"/>
            </a:endParaRPr>
          </a:p>
          <a:p>
            <a:endParaRPr lang="nb-NO" sz="3200" b="1">
              <a:cs typeface="Arial"/>
            </a:endParaRPr>
          </a:p>
        </p:txBody>
      </p:sp>
      <p:pic>
        <p:nvPicPr>
          <p:cNvPr id="4" name="Bilde 3" descr="Et bilde som inneholder tekst, elektronikk, skjermbilde, programvare&#10;&#10;Automatisk generert beskrivelse">
            <a:extLst>
              <a:ext uri="{FF2B5EF4-FFF2-40B4-BE49-F238E27FC236}">
                <a16:creationId xmlns:a16="http://schemas.microsoft.com/office/drawing/2014/main" id="{16E06DB0-08A8-2C60-F559-DFA87A764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219" y="215210"/>
            <a:ext cx="51435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29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>
            <a:extLst>
              <a:ext uri="{FF2B5EF4-FFF2-40B4-BE49-F238E27FC236}">
                <a16:creationId xmlns:a16="http://schemas.microsoft.com/office/drawing/2014/main" id="{A9DFA29E-0464-49C6-9B1F-97A8147F0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341438"/>
            <a:ext cx="8002587" cy="1511300"/>
          </a:xfrm>
        </p:spPr>
        <p:txBody>
          <a:bodyPr/>
          <a:lstStyle/>
          <a:p>
            <a:pPr algn="ctr">
              <a:defRPr/>
            </a:pPr>
            <a:r>
              <a:rPr lang="nb-NO" altLang="nb-NO" sz="3600" b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Spørsmål og kommentarer?</a:t>
            </a:r>
            <a:br>
              <a:rPr lang="nb-NO" altLang="nb-NO" sz="3600" b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nb-NO" altLang="nb-NO" sz="3600" b="0">
                <a:solidFill>
                  <a:schemeClr val="accent6"/>
                </a:solidFill>
                <a:latin typeface="+mn-lt"/>
                <a:ea typeface="+mn-ea"/>
                <a:cs typeface="Arial"/>
              </a:rPr>
              <a:t>Forslag til nye termer?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35932A-506E-431A-8686-4F57EAC3B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3213100"/>
            <a:ext cx="8002587" cy="2592388"/>
          </a:xfrm>
        </p:spPr>
        <p:txBody>
          <a:bodyPr/>
          <a:lstStyle/>
          <a:p>
            <a:pPr algn="ctr">
              <a:defRPr/>
            </a:pPr>
            <a:r>
              <a:rPr lang="nb-NO" sz="3600">
                <a:solidFill>
                  <a:schemeClr val="accent6"/>
                </a:solidFill>
                <a:hlinkClick r:id="rId3"/>
              </a:rPr>
              <a:t>ntsf@nb.no</a:t>
            </a:r>
            <a:endParaRPr lang="nb-NO" sz="3600">
              <a:solidFill>
                <a:schemeClr val="accent6"/>
              </a:solidFill>
            </a:endParaRPr>
          </a:p>
          <a:p>
            <a:pPr algn="ctr">
              <a:defRPr/>
            </a:pPr>
            <a:endParaRPr lang="nb-NO" sz="36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95B9AB-6585-450F-8E4A-295E3089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49" y="425547"/>
            <a:ext cx="8151351" cy="852360"/>
          </a:xfrm>
        </p:spPr>
        <p:txBody>
          <a:bodyPr/>
          <a:lstStyle/>
          <a:p>
            <a:r>
              <a:rPr lang="nb-NO">
                <a:ea typeface="+mj-lt"/>
                <a:cs typeface="+mj-lt"/>
              </a:rPr>
              <a:t>Eksempel på tydelig sjanger eller form</a:t>
            </a:r>
            <a:br>
              <a:rPr lang="nb-NO">
                <a:ea typeface="+mj-lt"/>
                <a:cs typeface="+mj-lt"/>
              </a:rPr>
            </a:br>
            <a:r>
              <a:rPr lang="nb-NO" sz="1400">
                <a:ea typeface="+mj-lt"/>
                <a:cs typeface="+mj-lt"/>
              </a:rPr>
              <a:t>Teaterprogrammer                                                            Bildebøker</a:t>
            </a:r>
            <a:br>
              <a:rPr lang="nb-NO" sz="1400">
                <a:ea typeface="+mj-lt"/>
                <a:cs typeface="+mj-lt"/>
              </a:rPr>
            </a:br>
            <a:endParaRPr lang="nb-NO" sz="1400">
              <a:cs typeface="Arial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4C0636-5C9E-4E2C-B430-1A9422B03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61241"/>
            <a:ext cx="4040188" cy="813028"/>
          </a:xfrm>
        </p:spPr>
        <p:txBody>
          <a:bodyPr/>
          <a:lstStyle/>
          <a:p>
            <a:r>
              <a:rPr lang="nb-NO" sz="1400" b="0">
                <a:ea typeface="+mn-lt"/>
                <a:cs typeface="+mn-lt"/>
              </a:rPr>
              <a:t>Trost i taklampa : Alf Prøysen, dramatisert av Kristin Auestad Danielsen, regissør Marit Moum Aune</a:t>
            </a:r>
            <a:endParaRPr lang="nb-NO" sz="1400">
              <a:cs typeface="Arial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2F2AE9D-0916-42EA-B69D-23A99EE3E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164" y="1278009"/>
            <a:ext cx="3594636" cy="874509"/>
          </a:xfrm>
        </p:spPr>
        <p:txBody>
          <a:bodyPr/>
          <a:lstStyle/>
          <a:p>
            <a:r>
              <a:rPr lang="nb-NO" sz="1400" b="0">
                <a:cs typeface="Arial"/>
              </a:rPr>
              <a:t>Katte-reisa : billedbok / Ivar </a:t>
            </a:r>
            <a:r>
              <a:rPr lang="nb-NO" sz="1400" b="0" err="1">
                <a:cs typeface="Arial"/>
              </a:rPr>
              <a:t>Arosenius</a:t>
            </a:r>
            <a:r>
              <a:rPr lang="nb-NO" sz="1400" b="0">
                <a:cs typeface="Arial"/>
              </a:rPr>
              <a:t> ;</a:t>
            </a:r>
          </a:p>
          <a:p>
            <a:r>
              <a:rPr lang="nb-NO" sz="1400" b="0">
                <a:cs typeface="Arial"/>
              </a:rPr>
              <a:t>oversatt av Herman Wildenvey</a:t>
            </a:r>
          </a:p>
          <a:p>
            <a:endParaRPr lang="nb-NO" sz="1400" b="0">
              <a:cs typeface="Arial"/>
            </a:endParaRPr>
          </a:p>
        </p:txBody>
      </p:sp>
      <p:pic>
        <p:nvPicPr>
          <p:cNvPr id="4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FA26322E-594A-4452-AA86-2315A67D526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9245" t="6223" r="7736" b="1697"/>
          <a:stretch/>
        </p:blipFill>
        <p:spPr>
          <a:xfrm>
            <a:off x="5687212" y="2381677"/>
            <a:ext cx="2460241" cy="3638319"/>
          </a:xfrm>
        </p:spPr>
      </p:pic>
      <p:pic>
        <p:nvPicPr>
          <p:cNvPr id="9" name="Bilde 9" descr="Et bilde som inneholder tekst, person, kvinne&#10;&#10;Automatisk generert beskrivelse">
            <a:extLst>
              <a:ext uri="{FF2B5EF4-FFF2-40B4-BE49-F238E27FC236}">
                <a16:creationId xmlns:a16="http://schemas.microsoft.com/office/drawing/2014/main" id="{3F4EA36B-9C23-47B7-9771-FC2AB69D87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59005" y="2174875"/>
            <a:ext cx="2836579" cy="3951288"/>
          </a:xfrm>
        </p:spPr>
      </p:pic>
    </p:spTree>
    <p:extLst>
      <p:ext uri="{BB962C8B-B14F-4D97-AF65-F5344CB8AC3E}">
        <p14:creationId xmlns:p14="http://schemas.microsoft.com/office/powerpoint/2010/main" val="410273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E42BE5-6A00-42C7-B3CA-F2B37304F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89199"/>
            <a:ext cx="8304511" cy="212069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nb-NO">
                <a:cs typeface="Arial"/>
              </a:rPr>
              <a:t>Antall termer</a:t>
            </a:r>
            <a:br>
              <a:rPr lang="nb-NO">
                <a:cs typeface="Arial"/>
              </a:rPr>
            </a:br>
            <a:br>
              <a:rPr lang="nb-NO">
                <a:cs typeface="+mj-lt"/>
              </a:rPr>
            </a:br>
            <a:r>
              <a:rPr lang="en-US" sz="1800" b="0" err="1">
                <a:ea typeface="+mj-lt"/>
                <a:cs typeface="+mj-lt"/>
              </a:rPr>
              <a:t>Tildel</a:t>
            </a:r>
            <a:r>
              <a:rPr lang="en-US" sz="1800" b="0">
                <a:ea typeface="+mj-lt"/>
                <a:cs typeface="+mj-lt"/>
              </a:rPr>
              <a:t> </a:t>
            </a:r>
            <a:r>
              <a:rPr lang="en-US" sz="1800" b="0" err="1">
                <a:ea typeface="+mj-lt"/>
                <a:cs typeface="+mj-lt"/>
              </a:rPr>
              <a:t>så</a:t>
            </a:r>
            <a:r>
              <a:rPr lang="en-US" sz="1800" b="0">
                <a:ea typeface="+mj-lt"/>
                <a:cs typeface="+mj-lt"/>
              </a:rPr>
              <a:t> mange termer </a:t>
            </a:r>
            <a:r>
              <a:rPr lang="en-US" sz="1800" b="0" err="1">
                <a:ea typeface="+mj-lt"/>
                <a:cs typeface="+mj-lt"/>
              </a:rPr>
              <a:t>som</a:t>
            </a:r>
            <a:r>
              <a:rPr lang="en-US" sz="1800" b="0">
                <a:ea typeface="+mj-lt"/>
                <a:cs typeface="+mj-lt"/>
              </a:rPr>
              <a:t> </a:t>
            </a:r>
            <a:r>
              <a:rPr lang="en-US" sz="1800" b="0" err="1">
                <a:ea typeface="+mj-lt"/>
                <a:cs typeface="+mj-lt"/>
              </a:rPr>
              <a:t>trengs</a:t>
            </a:r>
            <a:r>
              <a:rPr lang="en-US" sz="1800" b="0">
                <a:ea typeface="+mj-lt"/>
                <a:cs typeface="+mj-lt"/>
              </a:rPr>
              <a:t> </a:t>
            </a:r>
            <a:br>
              <a:rPr lang="en-US" sz="1800" b="0">
                <a:ea typeface="+mj-lt"/>
                <a:cs typeface="+mj-lt"/>
              </a:rPr>
            </a:br>
            <a:r>
              <a:rPr lang="en-US" sz="1800" b="0">
                <a:ea typeface="+mj-lt"/>
                <a:cs typeface="+mj-lt"/>
              </a:rPr>
              <a:t>for å </a:t>
            </a:r>
            <a:r>
              <a:rPr lang="en-US" sz="1800" b="0" err="1">
                <a:ea typeface="+mj-lt"/>
                <a:cs typeface="+mj-lt"/>
              </a:rPr>
              <a:t>gi</a:t>
            </a:r>
            <a:r>
              <a:rPr lang="en-US" sz="1800" b="0">
                <a:ea typeface="+mj-lt"/>
                <a:cs typeface="+mj-lt"/>
              </a:rPr>
              <a:t> en </a:t>
            </a:r>
            <a:r>
              <a:rPr lang="en-US" sz="1800" b="0" err="1">
                <a:ea typeface="+mj-lt"/>
                <a:cs typeface="+mj-lt"/>
              </a:rPr>
              <a:t>fullstendig</a:t>
            </a:r>
            <a:r>
              <a:rPr lang="en-US" sz="1800" b="0">
                <a:ea typeface="+mj-lt"/>
                <a:cs typeface="+mj-lt"/>
              </a:rPr>
              <a:t> </a:t>
            </a:r>
            <a:r>
              <a:rPr lang="en-US" sz="1800" b="0" err="1">
                <a:ea typeface="+mj-lt"/>
                <a:cs typeface="+mj-lt"/>
              </a:rPr>
              <a:t>beskrivelse</a:t>
            </a:r>
            <a:r>
              <a:rPr lang="en-US" sz="1800" b="0">
                <a:ea typeface="+mj-lt"/>
                <a:cs typeface="+mj-lt"/>
              </a:rPr>
              <a:t> av </a:t>
            </a:r>
            <a:r>
              <a:rPr lang="en-US" sz="1800" b="0" err="1">
                <a:ea typeface="+mj-lt"/>
                <a:cs typeface="+mj-lt"/>
              </a:rPr>
              <a:t>ressursen</a:t>
            </a:r>
            <a:r>
              <a:rPr lang="en-US" sz="1800" b="0">
                <a:ea typeface="+mj-lt"/>
                <a:cs typeface="+mj-lt"/>
              </a:rPr>
              <a:t>, </a:t>
            </a:r>
            <a:endParaRPr lang="nb-NO" sz="1800" b="0">
              <a:ea typeface="+mj-lt"/>
              <a:cs typeface="+mj-lt"/>
            </a:endParaRPr>
          </a:p>
          <a:p>
            <a:pPr>
              <a:spcBef>
                <a:spcPct val="20000"/>
              </a:spcBef>
            </a:pPr>
            <a:r>
              <a:rPr lang="en-US" sz="1800" b="0" err="1">
                <a:ea typeface="+mj-lt"/>
                <a:cs typeface="+mj-lt"/>
              </a:rPr>
              <a:t>både</a:t>
            </a:r>
            <a:r>
              <a:rPr lang="en-US" sz="1800" b="0">
                <a:ea typeface="+mj-lt"/>
                <a:cs typeface="+mj-lt"/>
              </a:rPr>
              <a:t> for </a:t>
            </a:r>
            <a:r>
              <a:rPr lang="en-US" sz="1800" b="0" err="1">
                <a:ea typeface="+mj-lt"/>
                <a:cs typeface="+mj-lt"/>
              </a:rPr>
              <a:t>sjanger</a:t>
            </a:r>
            <a:r>
              <a:rPr lang="en-US" sz="1800" b="0">
                <a:ea typeface="+mj-lt"/>
                <a:cs typeface="+mj-lt"/>
              </a:rPr>
              <a:t> </a:t>
            </a:r>
            <a:r>
              <a:rPr lang="en-US" sz="1800" b="0" err="1">
                <a:ea typeface="+mj-lt"/>
                <a:cs typeface="+mj-lt"/>
              </a:rPr>
              <a:t>og</a:t>
            </a:r>
            <a:r>
              <a:rPr lang="en-US" sz="1800" b="0">
                <a:ea typeface="+mj-lt"/>
                <a:cs typeface="+mj-lt"/>
              </a:rPr>
              <a:t> form.</a:t>
            </a:r>
            <a:endParaRPr lang="nb-NO" sz="1800" b="0">
              <a:ea typeface="+mj-lt"/>
              <a:cs typeface="+mj-lt"/>
            </a:endParaRPr>
          </a:p>
          <a:p>
            <a:endParaRPr lang="nb-NO">
              <a:cs typeface="Arial"/>
            </a:endParaRP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882207B7-5D07-4755-8567-8C682A2E1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438384"/>
              </p:ext>
            </p:extLst>
          </p:nvPr>
        </p:nvGraphicFramePr>
        <p:xfrm>
          <a:off x="771315" y="2638122"/>
          <a:ext cx="7753726" cy="2314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881">
                  <a:extLst>
                    <a:ext uri="{9D8B030D-6E8A-4147-A177-3AD203B41FA5}">
                      <a16:colId xmlns:a16="http://schemas.microsoft.com/office/drawing/2014/main" val="4031396767"/>
                    </a:ext>
                  </a:extLst>
                </a:gridCol>
                <a:gridCol w="5610845">
                  <a:extLst>
                    <a:ext uri="{9D8B030D-6E8A-4147-A177-3AD203B41FA5}">
                      <a16:colId xmlns:a16="http://schemas.microsoft.com/office/drawing/2014/main" val="3539739982"/>
                    </a:ext>
                  </a:extLst>
                </a:gridCol>
              </a:tblGrid>
              <a:tr h="579436">
                <a:tc>
                  <a:txBody>
                    <a:bodyPr/>
                    <a:lstStyle/>
                    <a:p>
                      <a:r>
                        <a:rPr lang="nb-NO" b="1">
                          <a:solidFill>
                            <a:schemeClr val="tx1"/>
                          </a:solidFill>
                        </a:rPr>
                        <a:t>Tittel: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1800" b="1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Bror din på prærien / Edvard Hoem</a:t>
                      </a:r>
                      <a:endParaRPr lang="nb-NO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0917"/>
                  </a:ext>
                </a:extLst>
              </a:tr>
              <a:tr h="552612">
                <a:tc>
                  <a:txBody>
                    <a:bodyPr/>
                    <a:lstStyle/>
                    <a:p>
                      <a:r>
                        <a:rPr lang="nb-NO" b="1"/>
                        <a:t>Term: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1800" b="1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Historiske fortellinger</a:t>
                      </a:r>
                      <a:endParaRPr lang="nb-NO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543995"/>
                  </a:ext>
                </a:extLst>
              </a:tr>
              <a:tr h="595533">
                <a:tc>
                  <a:txBody>
                    <a:bodyPr/>
                    <a:lstStyle/>
                    <a:p>
                      <a:r>
                        <a:rPr lang="nb-NO" b="1"/>
                        <a:t>Term: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1800" b="1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Biografiske fortellinger</a:t>
                      </a:r>
                      <a:endParaRPr lang="nb-NO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79450"/>
                  </a:ext>
                </a:extLst>
              </a:tr>
              <a:tr h="586870">
                <a:tc>
                  <a:txBody>
                    <a:bodyPr/>
                    <a:lstStyle/>
                    <a:p>
                      <a:r>
                        <a:rPr lang="nb-NO" b="1"/>
                        <a:t>Term: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1800" b="1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Slektsromaner</a:t>
                      </a:r>
                      <a:endParaRPr lang="nb-NO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894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93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44583D-A227-47E6-A559-FBB8760A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512561"/>
            <a:ext cx="8002587" cy="925080"/>
          </a:xfrm>
        </p:spPr>
        <p:txBody>
          <a:bodyPr/>
          <a:lstStyle/>
          <a:p>
            <a:r>
              <a:rPr lang="nb-NO">
                <a:ea typeface="+mj-lt"/>
                <a:cs typeface="+mj-lt"/>
              </a:rPr>
              <a:t>Så spesifikt som mulig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C67F25-3FCD-4263-A6B8-14039393D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71" y="1485618"/>
            <a:ext cx="8002587" cy="4841511"/>
          </a:xfrm>
        </p:spPr>
        <p:txBody>
          <a:bodyPr/>
          <a:lstStyle/>
          <a:p>
            <a:pPr>
              <a:spcBef>
                <a:spcPct val="0"/>
              </a:spcBef>
              <a:buFont typeface="Arial"/>
              <a:buChar char="•"/>
            </a:pPr>
            <a:r>
              <a:rPr lang="en-US" sz="1800" err="1">
                <a:cs typeface="Arial"/>
              </a:rPr>
              <a:t>Tildel</a:t>
            </a:r>
            <a:r>
              <a:rPr lang="en-US" sz="1800">
                <a:cs typeface="Arial"/>
              </a:rPr>
              <a:t> </a:t>
            </a:r>
            <a:r>
              <a:rPr lang="en-US" sz="1800" b="1" err="1">
                <a:cs typeface="Arial"/>
              </a:rPr>
              <a:t>så</a:t>
            </a:r>
            <a:r>
              <a:rPr lang="en-US" sz="1800" b="1">
                <a:cs typeface="Arial"/>
              </a:rPr>
              <a:t> </a:t>
            </a:r>
            <a:r>
              <a:rPr lang="en-US" sz="1800" b="1" err="1">
                <a:cs typeface="Arial"/>
              </a:rPr>
              <a:t>spesifikt</a:t>
            </a:r>
            <a:r>
              <a:rPr lang="en-US" sz="1800" b="1">
                <a:cs typeface="Arial"/>
              </a:rPr>
              <a:t> </a:t>
            </a:r>
            <a:r>
              <a:rPr lang="en-US" sz="1800" b="1" err="1">
                <a:cs typeface="Arial"/>
              </a:rPr>
              <a:t>som</a:t>
            </a:r>
            <a:r>
              <a:rPr lang="en-US" sz="1800" b="1">
                <a:cs typeface="Arial"/>
              </a:rPr>
              <a:t> </a:t>
            </a:r>
            <a:r>
              <a:rPr lang="en-US" sz="1800" b="1" err="1">
                <a:cs typeface="Arial"/>
              </a:rPr>
              <a:t>mulig</a:t>
            </a:r>
            <a:r>
              <a:rPr lang="en-US" sz="1800">
                <a:cs typeface="Arial"/>
              </a:rPr>
              <a:t>. </a:t>
            </a:r>
            <a:r>
              <a:rPr lang="en-US" sz="1800" err="1">
                <a:cs typeface="Arial"/>
              </a:rPr>
              <a:t>Hva</a:t>
            </a:r>
            <a:r>
              <a:rPr lang="en-US" sz="1800">
                <a:cs typeface="Arial"/>
              </a:rPr>
              <a:t> </a:t>
            </a:r>
            <a:r>
              <a:rPr lang="en-US" sz="1800" err="1">
                <a:cs typeface="Arial"/>
              </a:rPr>
              <a:t>som</a:t>
            </a:r>
            <a:r>
              <a:rPr lang="en-US" sz="1800">
                <a:cs typeface="Arial"/>
              </a:rPr>
              <a:t> er </a:t>
            </a:r>
            <a:r>
              <a:rPr lang="en-US" sz="1800" err="1">
                <a:cs typeface="Arial"/>
              </a:rPr>
              <a:t>spesifikt</a:t>
            </a:r>
            <a:r>
              <a:rPr lang="en-US" sz="1800">
                <a:cs typeface="Arial"/>
              </a:rPr>
              <a:t>, er </a:t>
            </a:r>
            <a:r>
              <a:rPr lang="en-US" sz="1800" err="1">
                <a:cs typeface="Arial"/>
              </a:rPr>
              <a:t>avhengig</a:t>
            </a:r>
            <a:r>
              <a:rPr lang="en-US" sz="1800">
                <a:cs typeface="Arial"/>
              </a:rPr>
              <a:t> av </a:t>
            </a:r>
            <a:r>
              <a:rPr lang="en-US" sz="1800" err="1">
                <a:cs typeface="Arial"/>
              </a:rPr>
              <a:t>ressursen</a:t>
            </a:r>
            <a:r>
              <a:rPr lang="en-US" sz="1800">
                <a:cs typeface="Arial"/>
              </a:rPr>
              <a:t>.</a:t>
            </a:r>
          </a:p>
          <a:p>
            <a:pPr>
              <a:spcBef>
                <a:spcPct val="0"/>
              </a:spcBef>
              <a:buFont typeface="Arial"/>
              <a:buChar char="•"/>
            </a:pPr>
            <a:endParaRPr lang="en-US" sz="1800">
              <a:ea typeface="+mn-lt"/>
              <a:cs typeface="+mn-lt"/>
            </a:endParaRPr>
          </a:p>
          <a:p>
            <a:pPr>
              <a:spcBef>
                <a:spcPct val="0"/>
              </a:spcBef>
              <a:buFont typeface="Arial"/>
              <a:buChar char="•"/>
            </a:pPr>
            <a:endParaRPr lang="en-US" sz="1800">
              <a:ea typeface="+mn-lt"/>
              <a:cs typeface="+mn-lt"/>
            </a:endParaRPr>
          </a:p>
          <a:p>
            <a:pPr>
              <a:spcBef>
                <a:spcPct val="0"/>
              </a:spcBef>
              <a:buFont typeface="Arial"/>
              <a:buChar char="•"/>
            </a:pPr>
            <a:r>
              <a:rPr lang="en-US" sz="1800">
                <a:ea typeface="+mn-lt"/>
                <a:cs typeface="+mn-lt"/>
              </a:rPr>
              <a:t>Eksempel:</a:t>
            </a:r>
          </a:p>
          <a:p>
            <a:pPr marL="0" indent="0">
              <a:spcBef>
                <a:spcPct val="0"/>
              </a:spcBef>
            </a:pPr>
            <a:endParaRPr lang="en-US" sz="1800">
              <a:ea typeface="+mn-lt"/>
              <a:cs typeface="+mn-lt"/>
            </a:endParaRPr>
          </a:p>
          <a:p>
            <a:pPr>
              <a:spcBef>
                <a:spcPct val="0"/>
              </a:spcBef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</a:pPr>
            <a:endParaRPr lang="en-US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</a:pPr>
            <a:endParaRPr lang="en-US" i="1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</a:pPr>
            <a:endParaRPr lang="en-US" i="1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</a:pPr>
            <a:r>
              <a:rPr lang="en-US" i="1">
                <a:ea typeface="+mn-lt"/>
                <a:cs typeface="+mn-lt"/>
              </a:rPr>
              <a:t>    Ikke term</a:t>
            </a:r>
            <a:r>
              <a:rPr lang="en-US">
                <a:ea typeface="+mn-lt"/>
                <a:cs typeface="+mn-lt"/>
              </a:rPr>
              <a:t>: </a:t>
            </a:r>
            <a:r>
              <a:rPr lang="en-US" u="sng">
                <a:ea typeface="+mn-lt"/>
                <a:cs typeface="+mn-lt"/>
                <a:hlinkClick r:id="rId2"/>
              </a:rPr>
              <a:t>Samtalelignende verk</a:t>
            </a:r>
            <a:endParaRPr lang="en-US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</a:pPr>
            <a:endParaRPr lang="en-US">
              <a:ea typeface="+mn-lt"/>
              <a:cs typeface="+mn-lt"/>
            </a:endParaRP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30FF239-D0FE-4784-9DF1-173D45EFF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79543"/>
              </p:ext>
            </p:extLst>
          </p:nvPr>
        </p:nvGraphicFramePr>
        <p:xfrm>
          <a:off x="1150188" y="3004867"/>
          <a:ext cx="7219603" cy="126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682">
                  <a:extLst>
                    <a:ext uri="{9D8B030D-6E8A-4147-A177-3AD203B41FA5}">
                      <a16:colId xmlns:a16="http://schemas.microsoft.com/office/drawing/2014/main" val="70468506"/>
                    </a:ext>
                  </a:extLst>
                </a:gridCol>
                <a:gridCol w="4022921">
                  <a:extLst>
                    <a:ext uri="{9D8B030D-6E8A-4147-A177-3AD203B41FA5}">
                      <a16:colId xmlns:a16="http://schemas.microsoft.com/office/drawing/2014/main" val="3782223391"/>
                    </a:ext>
                  </a:extLst>
                </a:gridCol>
              </a:tblGrid>
              <a:tr h="70481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nb-N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Tittel:</a:t>
                      </a:r>
                      <a:endParaRPr lang="nb-NO" sz="18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nb-N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Fortidens stemmer : brev fra Nasjonalbibliotekets samlinger</a:t>
                      </a:r>
                      <a:endParaRPr lang="nb-NO" sz="18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31304614"/>
                  </a:ext>
                </a:extLst>
              </a:tr>
              <a:tr h="55899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nb-N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Term:</a:t>
                      </a:r>
                      <a:endParaRPr lang="nb-NO" sz="18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nb-NO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Brev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897194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38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B096AC-0CFD-412B-9AF3-111A202E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13044"/>
            <a:ext cx="8002587" cy="1047983"/>
          </a:xfrm>
        </p:spPr>
        <p:txBody>
          <a:bodyPr/>
          <a:lstStyle/>
          <a:p>
            <a:r>
              <a:rPr lang="en-US" err="1">
                <a:cs typeface="Arial"/>
              </a:rPr>
              <a:t>Følg</a:t>
            </a:r>
            <a:r>
              <a:rPr lang="en-US">
                <a:cs typeface="Arial"/>
              </a:rPr>
              <a:t> det </a:t>
            </a:r>
            <a:r>
              <a:rPr lang="en-US" err="1">
                <a:cs typeface="Arial"/>
              </a:rPr>
              <a:t>hierarkiske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prinsipp</a:t>
            </a:r>
            <a:endParaRPr lang="nb-NO" err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A2D80E-E85F-46D8-9DF4-0CD7A9C6D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615313"/>
            <a:ext cx="7916323" cy="4669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err="1">
                <a:ea typeface="+mn-lt"/>
                <a:cs typeface="+mn-lt"/>
              </a:rPr>
              <a:t>Følg</a:t>
            </a:r>
            <a:r>
              <a:rPr lang="en-US" sz="1800">
                <a:ea typeface="+mn-lt"/>
                <a:cs typeface="+mn-lt"/>
              </a:rPr>
              <a:t> det </a:t>
            </a:r>
            <a:r>
              <a:rPr lang="en-US" sz="1800" err="1">
                <a:ea typeface="+mn-lt"/>
                <a:cs typeface="+mn-lt"/>
              </a:rPr>
              <a:t>hierarkiske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prinsipp</a:t>
            </a:r>
            <a:r>
              <a:rPr lang="en-US" sz="180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Unngå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overordnet</a:t>
            </a:r>
            <a:r>
              <a:rPr lang="en-US" sz="1800">
                <a:ea typeface="+mn-lt"/>
                <a:cs typeface="+mn-lt"/>
              </a:rPr>
              <a:t>- </a:t>
            </a:r>
            <a:r>
              <a:rPr lang="en-US" sz="1800" err="1">
                <a:ea typeface="+mn-lt"/>
                <a:cs typeface="+mn-lt"/>
              </a:rPr>
              <a:t>og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underordnet</a:t>
            </a:r>
            <a:r>
              <a:rPr lang="en-US" sz="1800">
                <a:ea typeface="+mn-lt"/>
                <a:cs typeface="+mn-lt"/>
              </a:rPr>
              <a:t> term </a:t>
            </a:r>
            <a:endParaRPr lang="nb-NO" sz="1800">
              <a:ea typeface="+mn-lt"/>
              <a:cs typeface="+mn-lt"/>
            </a:endParaRPr>
          </a:p>
          <a:p>
            <a:pPr marL="0" indent="0"/>
            <a:r>
              <a:rPr lang="en-US" sz="1800">
                <a:ea typeface="+mn-lt"/>
                <a:cs typeface="+mn-lt"/>
              </a:rPr>
              <a:t>     </a:t>
            </a:r>
            <a:r>
              <a:rPr lang="en-US" sz="1800" err="1">
                <a:ea typeface="+mn-lt"/>
                <a:cs typeface="+mn-lt"/>
              </a:rPr>
              <a:t>i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samme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hierarki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på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samme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ressurs</a:t>
            </a:r>
            <a:r>
              <a:rPr lang="en-US" sz="1800">
                <a:ea typeface="+mn-lt"/>
                <a:cs typeface="+mn-lt"/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1800">
                <a:cs typeface="Arial"/>
              </a:rPr>
              <a:t>Eksempel:</a:t>
            </a:r>
          </a:p>
          <a:p>
            <a:pPr>
              <a:buFont typeface="Arial"/>
              <a:buChar char="•"/>
            </a:pPr>
            <a:endParaRPr lang="en-US" sz="1800">
              <a:cs typeface="Arial"/>
            </a:endParaRPr>
          </a:p>
          <a:p>
            <a:pPr>
              <a:buFont typeface="Arial"/>
              <a:buChar char="•"/>
            </a:pPr>
            <a:endParaRPr lang="en-US" sz="1800">
              <a:cs typeface="Arial"/>
            </a:endParaRPr>
          </a:p>
          <a:p>
            <a:pPr>
              <a:buFont typeface="Arial"/>
              <a:buChar char="•"/>
            </a:pPr>
            <a:endParaRPr lang="en-US" sz="1800">
              <a:cs typeface="Arial"/>
            </a:endParaRPr>
          </a:p>
          <a:p>
            <a:pPr>
              <a:buFont typeface="Arial"/>
              <a:buChar char="•"/>
            </a:pPr>
            <a:endParaRPr lang="en-US" sz="1800">
              <a:cs typeface="Arial"/>
            </a:endParaRPr>
          </a:p>
          <a:p>
            <a:pPr marL="0" indent="0"/>
            <a:r>
              <a:rPr lang="nb-NO" sz="1800" i="1">
                <a:ea typeface="+mn-lt"/>
                <a:cs typeface="+mn-lt"/>
              </a:rPr>
              <a:t>     </a:t>
            </a:r>
            <a:endParaRPr lang="en-US" sz="1800">
              <a:ea typeface="+mn-lt"/>
              <a:cs typeface="+mn-lt"/>
            </a:endParaRPr>
          </a:p>
          <a:p>
            <a:pPr marL="0" indent="0"/>
            <a:r>
              <a:rPr lang="nb-NO" sz="1800" i="1">
                <a:ea typeface="+mn-lt"/>
                <a:cs typeface="+mn-lt"/>
              </a:rPr>
              <a:t>    </a:t>
            </a:r>
            <a:endParaRPr lang="en-US" sz="1800">
              <a:ea typeface="+mn-lt"/>
              <a:cs typeface="+mn-lt"/>
            </a:endParaRPr>
          </a:p>
          <a:p>
            <a:pPr marL="0" indent="0"/>
            <a:r>
              <a:rPr lang="nb-NO" sz="1800" i="1">
                <a:ea typeface="+mn-lt"/>
                <a:cs typeface="+mn-lt"/>
              </a:rPr>
              <a:t>       Ikke </a:t>
            </a:r>
            <a:r>
              <a:rPr lang="nb-NO" sz="1800">
                <a:ea typeface="+mn-lt"/>
                <a:cs typeface="+mn-lt"/>
              </a:rPr>
              <a:t>overordnet term (OT) i tillegg:</a:t>
            </a:r>
            <a:br>
              <a:rPr lang="nb-NO" sz="1800">
                <a:ea typeface="+mn-lt"/>
                <a:cs typeface="+mn-lt"/>
              </a:rPr>
            </a:br>
            <a:r>
              <a:rPr lang="nb-NO" sz="1800">
                <a:ea typeface="+mn-lt"/>
                <a:cs typeface="+mn-lt"/>
              </a:rPr>
              <a:t>       Term:    Programmer (publikasjoner)</a:t>
            </a:r>
            <a:endParaRPr lang="en-US" sz="1800">
              <a:ea typeface="+mn-lt"/>
              <a:cs typeface="+mn-lt"/>
            </a:endParaRPr>
          </a:p>
          <a:p>
            <a:pPr marL="0" indent="0"/>
            <a:endParaRPr lang="nb-NO" sz="18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 sz="1800">
              <a:cs typeface="Arial"/>
            </a:endParaRPr>
          </a:p>
          <a:p>
            <a:pPr>
              <a:buFont typeface="Arial"/>
              <a:buChar char="•"/>
            </a:pPr>
            <a:endParaRPr lang="en-US">
              <a:cs typeface="Arial"/>
            </a:endParaRPr>
          </a:p>
          <a:p>
            <a:pPr>
              <a:buFont typeface="Arial"/>
              <a:buChar char="•"/>
            </a:pPr>
            <a:endParaRPr lang="en-US">
              <a:cs typeface="Arial"/>
            </a:endParaRPr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BC4148E0-2D33-4CEB-9DDE-20BA416BE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09686"/>
              </p:ext>
            </p:extLst>
          </p:nvPr>
        </p:nvGraphicFramePr>
        <p:xfrm>
          <a:off x="1162562" y="2671657"/>
          <a:ext cx="7207702" cy="1660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439">
                  <a:extLst>
                    <a:ext uri="{9D8B030D-6E8A-4147-A177-3AD203B41FA5}">
                      <a16:colId xmlns:a16="http://schemas.microsoft.com/office/drawing/2014/main" val="2006884913"/>
                    </a:ext>
                  </a:extLst>
                </a:gridCol>
                <a:gridCol w="4717263">
                  <a:extLst>
                    <a:ext uri="{9D8B030D-6E8A-4147-A177-3AD203B41FA5}">
                      <a16:colId xmlns:a16="http://schemas.microsoft.com/office/drawing/2014/main" val="3987997036"/>
                    </a:ext>
                  </a:extLst>
                </a:gridCol>
              </a:tblGrid>
              <a:tr h="1168151">
                <a:tc>
                  <a:txBody>
                    <a:bodyPr/>
                    <a:lstStyle/>
                    <a:p>
                      <a:r>
                        <a:rPr lang="nb-NO" sz="1800" b="1">
                          <a:solidFill>
                            <a:schemeClr val="tx1"/>
                          </a:solidFill>
                        </a:rPr>
                        <a:t>Tittel: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800" b="1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Trost i taklampa : Alf Prøysen, dramatisert av Kristin Auestad Danielsen, regissør Marit Moum Aune</a:t>
                      </a:r>
                      <a:endParaRPr lang="nb-NO" sz="1800" b="1" i="0" u="none" strike="noStrike" noProof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endParaRPr lang="nb-NO" sz="1400" b="1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21716"/>
                  </a:ext>
                </a:extLst>
              </a:tr>
              <a:tr h="490307">
                <a:tc>
                  <a:txBody>
                    <a:bodyPr/>
                    <a:lstStyle/>
                    <a:p>
                      <a:r>
                        <a:rPr lang="nb-NO" b="1"/>
                        <a:t>Term: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1800" b="1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Teaterprogrammer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757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55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ABA33F-E5EA-41B0-A291-06B1D99E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96882"/>
            <a:ext cx="8002587" cy="1053573"/>
          </a:xfrm>
        </p:spPr>
        <p:txBody>
          <a:bodyPr/>
          <a:lstStyle/>
          <a:p>
            <a:r>
              <a:rPr lang="nb-NO">
                <a:cs typeface="Arial"/>
              </a:rPr>
              <a:t>'</a:t>
            </a:r>
            <a:r>
              <a:rPr lang="nb-NO" err="1">
                <a:cs typeface="Arial"/>
              </a:rPr>
              <a:t>Rule</a:t>
            </a:r>
            <a:r>
              <a:rPr lang="nb-NO">
                <a:cs typeface="Arial"/>
              </a:rPr>
              <a:t> </a:t>
            </a:r>
            <a:r>
              <a:rPr lang="nb-NO" err="1">
                <a:cs typeface="Arial"/>
              </a:rPr>
              <a:t>of</a:t>
            </a:r>
            <a:r>
              <a:rPr lang="nb-NO">
                <a:cs typeface="Arial"/>
              </a:rPr>
              <a:t> </a:t>
            </a:r>
            <a:r>
              <a:rPr lang="nb-NO" err="1">
                <a:cs typeface="Arial"/>
              </a:rPr>
              <a:t>three</a:t>
            </a:r>
            <a:r>
              <a:rPr lang="nb-NO">
                <a:cs typeface="Arial"/>
              </a:rPr>
              <a:t>'</a:t>
            </a:r>
            <a:endParaRPr lang="nb-NO" err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35E6CC-F721-45F9-B1C2-54B488813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716657"/>
            <a:ext cx="8002587" cy="4409506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,Sans-Serif"/>
              <a:buChar char="•"/>
            </a:pPr>
            <a:r>
              <a:rPr lang="en-US" b="1">
                <a:ea typeface="+mn-lt"/>
                <a:cs typeface="+mn-lt"/>
              </a:rPr>
              <a:t>Rule of three:  </a:t>
            </a:r>
          </a:p>
          <a:p>
            <a:pPr marL="0" indent="0">
              <a:spcBef>
                <a:spcPct val="0"/>
              </a:spcBef>
            </a:pPr>
            <a:r>
              <a:rPr lang="en-US" b="1">
                <a:ea typeface="+mn-lt"/>
                <a:cs typeface="+mn-lt"/>
              </a:rPr>
              <a:t>    Unngå å bruke mer enn tre termer </a:t>
            </a:r>
            <a:r>
              <a:rPr lang="en-US" b="1" err="1">
                <a:ea typeface="+mn-lt"/>
                <a:cs typeface="+mn-lt"/>
              </a:rPr>
              <a:t>fra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samme</a:t>
            </a:r>
            <a:r>
              <a:rPr lang="en-US" b="1">
                <a:ea typeface="+mn-lt"/>
                <a:cs typeface="+mn-lt"/>
              </a:rPr>
              <a:t> </a:t>
            </a:r>
            <a:endParaRPr lang="nb-NO" b="1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</a:pPr>
            <a:r>
              <a:rPr lang="en-US" b="1">
                <a:ea typeface="+mn-lt"/>
                <a:cs typeface="+mn-lt"/>
              </a:rPr>
              <a:t>    hierarki, velg overordnet term</a:t>
            </a:r>
          </a:p>
          <a:p>
            <a:pPr marL="0" indent="0">
              <a:spcBef>
                <a:spcPct val="0"/>
              </a:spcBef>
            </a:pPr>
            <a:endParaRPr lang="en-US" b="1">
              <a:ea typeface="+mn-lt"/>
              <a:cs typeface="+mn-lt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Eksempel, </a:t>
            </a:r>
            <a:r>
              <a:rPr lang="en-US" b="1" err="1">
                <a:ea typeface="+mn-lt"/>
                <a:cs typeface="+mn-lt"/>
              </a:rPr>
              <a:t>velg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overordnet</a:t>
            </a:r>
            <a:r>
              <a:rPr lang="en-US" b="1">
                <a:ea typeface="+mn-lt"/>
                <a:cs typeface="+mn-lt"/>
              </a:rPr>
              <a:t> term</a:t>
            </a:r>
            <a:endParaRPr lang="nb-NO" b="1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</a:pPr>
            <a:r>
              <a:rPr lang="en-US" b="1">
                <a:ea typeface="+mn-lt"/>
                <a:cs typeface="+mn-lt"/>
              </a:rPr>
              <a:t>    ‘</a:t>
            </a:r>
            <a:r>
              <a:rPr lang="en-US" b="1" err="1">
                <a:ea typeface="+mn-lt"/>
                <a:cs typeface="+mn-lt"/>
              </a:rPr>
              <a:t>Tidsfordriv</a:t>
            </a:r>
            <a:r>
              <a:rPr lang="en-US" b="1">
                <a:ea typeface="+mn-lt"/>
                <a:cs typeface="+mn-lt"/>
              </a:rPr>
              <a:t>’ </a:t>
            </a:r>
            <a:r>
              <a:rPr lang="en-US" b="1" err="1">
                <a:ea typeface="+mn-lt"/>
                <a:cs typeface="+mn-lt"/>
              </a:rPr>
              <a:t>hvis</a:t>
            </a:r>
            <a:r>
              <a:rPr lang="en-US" b="1">
                <a:ea typeface="+mn-lt"/>
                <a:cs typeface="+mn-lt"/>
              </a:rPr>
              <a:t> </a:t>
            </a:r>
            <a:r>
              <a:rPr lang="en-US" b="1" err="1">
                <a:ea typeface="+mn-lt"/>
                <a:cs typeface="+mn-lt"/>
              </a:rPr>
              <a:t>ressursen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inneholder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gåter</a:t>
            </a:r>
            <a:r>
              <a:rPr lang="en-US" b="1">
                <a:ea typeface="+mn-lt"/>
                <a:cs typeface="+mn-lt"/>
              </a:rPr>
              <a:t>,</a:t>
            </a:r>
            <a:endParaRPr lang="nb-NO" b="1">
              <a:cs typeface="Arial"/>
            </a:endParaRPr>
          </a:p>
          <a:p>
            <a:pPr marL="0" indent="0">
              <a:spcBef>
                <a:spcPct val="0"/>
              </a:spcBef>
            </a:pPr>
            <a:r>
              <a:rPr lang="en-US" b="1">
                <a:ea typeface="+mn-lt"/>
                <a:cs typeface="+mn-lt"/>
              </a:rPr>
              <a:t>    </a:t>
            </a:r>
            <a:r>
              <a:rPr lang="en-US" b="1" err="1">
                <a:ea typeface="+mn-lt"/>
                <a:cs typeface="+mn-lt"/>
              </a:rPr>
              <a:t>aktivitetsbøker</a:t>
            </a:r>
            <a:r>
              <a:rPr lang="en-US" b="1">
                <a:ea typeface="+mn-lt"/>
                <a:cs typeface="+mn-lt"/>
              </a:rPr>
              <a:t>, </a:t>
            </a:r>
            <a:r>
              <a:rPr lang="en-US" b="1" err="1">
                <a:ea typeface="+mn-lt"/>
                <a:cs typeface="+mn-lt"/>
              </a:rPr>
              <a:t>spørrebøker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og</a:t>
            </a:r>
            <a:r>
              <a:rPr lang="en-US" b="1">
                <a:ea typeface="+mn-lt"/>
                <a:cs typeface="+mn-lt"/>
              </a:rPr>
              <a:t> sudoku.</a:t>
            </a:r>
          </a:p>
          <a:p>
            <a:pPr marL="0" indent="0">
              <a:spcBef>
                <a:spcPct val="0"/>
              </a:spcBef>
            </a:pPr>
            <a:r>
              <a:rPr lang="en-US" sz="1800">
                <a:ea typeface="+mn-lt"/>
                <a:cs typeface="+mn-lt"/>
              </a:rPr>
              <a:t>    </a:t>
            </a:r>
            <a:endParaRPr lang="en-US" sz="1800">
              <a:cs typeface="Arial"/>
            </a:endParaRPr>
          </a:p>
          <a:p>
            <a:endParaRPr lang="nb-NO">
              <a:ea typeface="+mn-lt"/>
              <a:cs typeface="+mn-lt"/>
            </a:endParaRPr>
          </a:p>
          <a:p>
            <a:endParaRPr lang="nb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2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62874D-5FA0-4EA3-B834-DCA6C94A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59317"/>
            <a:ext cx="8002587" cy="1168121"/>
          </a:xfrm>
        </p:spPr>
        <p:txBody>
          <a:bodyPr/>
          <a:lstStyle/>
          <a:p>
            <a:r>
              <a:rPr lang="nb-NO">
                <a:cs typeface="Arial"/>
              </a:rPr>
              <a:t>Deler av ressurser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46D14A-4208-45FA-BD27-2FFCFF1F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347270"/>
            <a:ext cx="8002587" cy="477889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nb-NO" b="1" i="1">
                <a:ea typeface="+mn-lt"/>
                <a:cs typeface="+mn-lt"/>
              </a:rPr>
              <a:t>Enten: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nb-NO">
                <a:latin typeface="Calibri"/>
                <a:cs typeface="Calibri"/>
              </a:rPr>
              <a:t> Hvis en ressurs inneholder selvstendige elementer, og som det opplyses om i en note, f.eks. at ressursen inneholder en bibliografi, kan også  ‘Bibliografier’ registreres som sjanger. </a:t>
            </a:r>
            <a:endParaRPr lang="nb-NO">
              <a:latin typeface="Calibri"/>
              <a:ea typeface="+mn-lt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endParaRPr lang="nb-NO">
              <a:latin typeface="Calibri"/>
              <a:ea typeface="+mn-lt"/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b="1" i="1">
                <a:ea typeface="+mn-lt"/>
                <a:cs typeface="+mn-lt"/>
              </a:rPr>
              <a:t>Eller: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nb-NO">
                <a:latin typeface="Calibri"/>
                <a:cs typeface="Calibri"/>
              </a:rPr>
              <a:t>Deler av ressurser, f.eks. en tidsskriftartikkel, et mønster, et forord, en bibliografi blir som regel analysert som analytter, og blir betraktet som egne ressurser.</a:t>
            </a:r>
            <a:endParaRPr lang="nb-NO">
              <a:ea typeface="+mn-lt"/>
              <a:cs typeface="+mn-lt"/>
            </a:endParaRPr>
          </a:p>
          <a:p>
            <a:endParaRPr lang="nb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8114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FD0530-6211-4D2C-AE19-9E37BB84E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84438"/>
            <a:ext cx="8002587" cy="846526"/>
          </a:xfrm>
        </p:spPr>
        <p:txBody>
          <a:bodyPr/>
          <a:lstStyle/>
          <a:p>
            <a:r>
              <a:rPr lang="nb-NO">
                <a:cs typeface="Arial"/>
              </a:rPr>
              <a:t>Note om bibliografi 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C72F1A-636D-4505-B7B0-2F5AC9D8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703" y="1405095"/>
            <a:ext cx="5328399" cy="2821994"/>
          </a:xfrm>
        </p:spPr>
        <p:txBody>
          <a:bodyPr/>
          <a:lstStyle/>
          <a:p>
            <a:r>
              <a:rPr lang="nb-NO">
                <a:ea typeface="+mn-lt"/>
                <a:cs typeface="+mn-lt"/>
              </a:rPr>
              <a:t>Ord og arv : utvalgte artikler /</a:t>
            </a:r>
            <a:endParaRPr lang="nb-NO">
              <a:cs typeface="Arial"/>
            </a:endParaRPr>
          </a:p>
          <a:p>
            <a:r>
              <a:rPr lang="nb-NO">
                <a:cs typeface="Arial"/>
              </a:rPr>
              <a:t>Vigdis Ystad ; utgitt ved Gudleiv Bø</a:t>
            </a:r>
            <a:endParaRPr lang="nb-NO"/>
          </a:p>
          <a:p>
            <a:pPr algn="r"/>
            <a:endParaRPr lang="nb-NO">
              <a:cs typeface="Arial"/>
            </a:endParaRP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E3C74998-89AD-457D-ABE9-F0F812A9F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78479"/>
              </p:ext>
            </p:extLst>
          </p:nvPr>
        </p:nvGraphicFramePr>
        <p:xfrm>
          <a:off x="2012127" y="4286948"/>
          <a:ext cx="4908028" cy="131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393">
                  <a:extLst>
                    <a:ext uri="{9D8B030D-6E8A-4147-A177-3AD203B41FA5}">
                      <a16:colId xmlns:a16="http://schemas.microsoft.com/office/drawing/2014/main" val="997101809"/>
                    </a:ext>
                  </a:extLst>
                </a:gridCol>
                <a:gridCol w="3016635">
                  <a:extLst>
                    <a:ext uri="{9D8B030D-6E8A-4147-A177-3AD203B41FA5}">
                      <a16:colId xmlns:a16="http://schemas.microsoft.com/office/drawing/2014/main" val="3561237044"/>
                    </a:ext>
                  </a:extLst>
                </a:gridCol>
              </a:tblGrid>
              <a:tr h="618460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Term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Festskrifter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530657"/>
                  </a:ext>
                </a:extLst>
              </a:tr>
              <a:tr h="700600">
                <a:tc>
                  <a:txBody>
                    <a:bodyPr/>
                    <a:lstStyle/>
                    <a:p>
                      <a:r>
                        <a:rPr lang="nb-NO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Bibliografier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460412"/>
                  </a:ext>
                </a:extLst>
              </a:tr>
            </a:tbl>
          </a:graphicData>
        </a:graphic>
      </p:graphicFrame>
      <p:pic>
        <p:nvPicPr>
          <p:cNvPr id="7" name="Bilde 7">
            <a:extLst>
              <a:ext uri="{FF2B5EF4-FFF2-40B4-BE49-F238E27FC236}">
                <a16:creationId xmlns:a16="http://schemas.microsoft.com/office/drawing/2014/main" id="{6039C841-30FF-448B-8534-CE0E43D41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79" y="1478344"/>
            <a:ext cx="1523068" cy="2151881"/>
          </a:xfrm>
          <a:prstGeom prst="rect">
            <a:avLst/>
          </a:prstGeom>
        </p:spPr>
      </p:pic>
      <p:pic>
        <p:nvPicPr>
          <p:cNvPr id="4" name="Bilde 4" descr="Et bilde som inneholder tekst, oransje, mørk&#10;&#10;Automatisk generert beskrivelse">
            <a:extLst>
              <a:ext uri="{FF2B5EF4-FFF2-40B4-BE49-F238E27FC236}">
                <a16:creationId xmlns:a16="http://schemas.microsoft.com/office/drawing/2014/main" id="{D7318AB6-E7C4-4A7F-9E85-1CE56AA99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97" y="3311524"/>
            <a:ext cx="6359437" cy="4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3984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af36ef-243b-4ef4-b9b7-163adabe662c" xsi:nil="true"/>
    <lcf76f155ced4ddcb4097134ff3c332f xmlns="cba81294-852b-4397-80b6-c5f03d5aa46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4A9FF5242E104D8D3D78D38048C80E" ma:contentTypeVersion="18" ma:contentTypeDescription="Opprett et nytt dokument." ma:contentTypeScope="" ma:versionID="b0d1fb2820d04dae9148dfe0e70c72b1">
  <xsd:schema xmlns:xsd="http://www.w3.org/2001/XMLSchema" xmlns:xs="http://www.w3.org/2001/XMLSchema" xmlns:p="http://schemas.microsoft.com/office/2006/metadata/properties" xmlns:ns2="cba81294-852b-4397-80b6-c5f03d5aa461" xmlns:ns3="64af36ef-243b-4ef4-b9b7-163adabe662c" targetNamespace="http://schemas.microsoft.com/office/2006/metadata/properties" ma:root="true" ma:fieldsID="82ea0e06b7bde45a6f16e27bb90417b6" ns2:_="" ns3:_="">
    <xsd:import namespace="cba81294-852b-4397-80b6-c5f03d5aa461"/>
    <xsd:import namespace="64af36ef-243b-4ef4-b9b7-163adabe66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81294-852b-4397-80b6-c5f03d5aa4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51fcebc8-c32b-4d40-8d21-7602f8e3c0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f36ef-243b-4ef4-b9b7-163adabe662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54c6b1f-bf46-4714-929a-79adcf9eaeef}" ma:internalName="TaxCatchAll" ma:showField="CatchAllData" ma:web="64af36ef-243b-4ef4-b9b7-163adabe66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76DCF5-1F61-41E2-8333-AE313763057E}">
  <ds:schemaRefs>
    <ds:schemaRef ds:uri="8ffc55f8-cc60-4c92-b812-0fdc53a7c6e3"/>
    <ds:schemaRef ds:uri="a22a67de-e051-460f-886e-6fa003f6680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5B4599-CA95-4303-BBE4-D586AE5FC8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F8289F-ADD9-49F1-A676-B66AAFE81668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Skjermfremvisning (4:3)</PresentationFormat>
  <Slides>24</Slides>
  <Notes>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5" baseType="lpstr">
      <vt:lpstr>Standard utforming</vt:lpstr>
      <vt:lpstr>Sjanger- og formtesaurus ntsf</vt:lpstr>
      <vt:lpstr>Retningslinjer for bruk av Norsk tesaurus for sjanger og form (ntsf) </vt:lpstr>
      <vt:lpstr>Eksempel på tydelig sjanger eller form Teaterprogrammer                                                            Bildebøker </vt:lpstr>
      <vt:lpstr>Antall termer  Tildel så mange termer som trengs  for å gi en fullstendig beskrivelse av ressursen,  både for sjanger og form. </vt:lpstr>
      <vt:lpstr>Så spesifikt som mulig</vt:lpstr>
      <vt:lpstr>Følg det hierarkiske prinsipp</vt:lpstr>
      <vt:lpstr>'Rule of three'</vt:lpstr>
      <vt:lpstr>Deler av ressurser</vt:lpstr>
      <vt:lpstr>Note om bibliografi </vt:lpstr>
      <vt:lpstr>Delpost (del av dokument) [tidl. Analytt]</vt:lpstr>
      <vt:lpstr>Les Bruksavklaringsnote</vt:lpstr>
      <vt:lpstr>Eventuelt</vt:lpstr>
      <vt:lpstr>Hvordan registrerer vi i MARC 21?    Del I    ntsf er ikke integrert </vt:lpstr>
      <vt:lpstr>Finner termene i tesaurusen …</vt:lpstr>
      <vt:lpstr>  Søk: Teatermanus   (forslag kommer opp) </vt:lpstr>
      <vt:lpstr>Termen kan kopieres til utklippstavle  og limes inn i posten</vt:lpstr>
      <vt:lpstr>URI-en kopieres til utklippstavle!</vt:lpstr>
      <vt:lpstr>URI-en limes inn i posten i 655 $0  655 # 7 $a &lt;termen&gt; $0 &lt;URI&gt; $2 ntsf </vt:lpstr>
      <vt:lpstr>Teatermanus</vt:lpstr>
      <vt:lpstr>Hvordan registrerer vi i MARC 21?    Del II    ntsf er integrert i bibliotekkatalogen   Vokabularet er koblet til Alma og kan autoriseres (F3).   </vt:lpstr>
      <vt:lpstr>Håndbøker</vt:lpstr>
      <vt:lpstr>Eksempel fra Alma    Vokabularet er koblet til Alma og kan autoriseres (F3) </vt:lpstr>
      <vt:lpstr>Nye termer i NTSF - mai 2024 "Nye og slettede"</vt:lpstr>
      <vt:lpstr>Spørsmål og kommentarer? Forslag til nye termer?</vt:lpstr>
    </vt:vector>
  </TitlesOfParts>
  <Company>Nasjonalbiblioteket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Elin Grønneberg</dc:creator>
  <cp:revision>2</cp:revision>
  <cp:lastPrinted>2018-05-29T10:41:16Z</cp:lastPrinted>
  <dcterms:created xsi:type="dcterms:W3CDTF">2006-01-12T13:54:07Z</dcterms:created>
  <dcterms:modified xsi:type="dcterms:W3CDTF">2024-08-28T07:19:19Z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0x01010087E217D0F5C0C948B522B4A2504311D4</vt:lpwstr>
  </property>
</Properties>
</file>