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  <p:sldMasterId id="2147483696" r:id="rId2"/>
    <p:sldMasterId id="2147483720" r:id="rId3"/>
  </p:sldMasterIdLst>
  <p:notesMasterIdLst>
    <p:notesMasterId r:id="rId21"/>
  </p:notesMasterIdLst>
  <p:sldIdLst>
    <p:sldId id="257" r:id="rId4"/>
    <p:sldId id="277" r:id="rId5"/>
    <p:sldId id="266" r:id="rId6"/>
    <p:sldId id="273" r:id="rId7"/>
    <p:sldId id="274" r:id="rId8"/>
    <p:sldId id="287" r:id="rId9"/>
    <p:sldId id="288" r:id="rId10"/>
    <p:sldId id="286" r:id="rId11"/>
    <p:sldId id="275" r:id="rId12"/>
    <p:sldId id="267" r:id="rId13"/>
    <p:sldId id="268" r:id="rId14"/>
    <p:sldId id="269" r:id="rId15"/>
    <p:sldId id="290" r:id="rId16"/>
    <p:sldId id="280" r:id="rId17"/>
    <p:sldId id="289" r:id="rId18"/>
    <p:sldId id="282" r:id="rId19"/>
    <p:sldId id="284" r:id="rId20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9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4" d="100"/>
          <a:sy n="54" d="100"/>
        </p:scale>
        <p:origin x="-182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299FD-81AE-4B1B-87B8-F84DEAD8CFA3}" type="datetimeFigureOut">
              <a:rPr lang="nb-NO" smtClean="0"/>
              <a:t>04.10.2016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69854-AE03-4401-B480-E0BDF873FD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934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69854-AE03-4401-B480-E0BDF873FD6B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485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9948" y="2130425"/>
            <a:ext cx="7188252" cy="1470025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69948" y="3661561"/>
            <a:ext cx="6502452" cy="197723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44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916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6123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9948" y="2130425"/>
            <a:ext cx="7188252" cy="1470025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933502" y="3661561"/>
            <a:ext cx="6524698" cy="197723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441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5006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33501" y="4406900"/>
            <a:ext cx="6561211" cy="1362075"/>
          </a:xfrm>
        </p:spPr>
        <p:txBody>
          <a:bodyPr anchor="t">
            <a:normAutofit/>
          </a:bodyPr>
          <a:lstStyle>
            <a:lvl1pPr algn="l">
              <a:defRPr sz="3600" b="1" cap="none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933501" y="2906713"/>
            <a:ext cx="65612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7080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9430" y="1947462"/>
            <a:ext cx="3497928" cy="417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45596" y="1947462"/>
            <a:ext cx="3941203" cy="417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5703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30" y="830638"/>
            <a:ext cx="7617370" cy="1112256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430" y="2047596"/>
            <a:ext cx="363590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9429" y="2687358"/>
            <a:ext cx="3635903" cy="3624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894129" y="2047596"/>
            <a:ext cx="37926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894129" y="2687358"/>
            <a:ext cx="3792671" cy="36244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6958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4530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751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353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208389"/>
            <a:ext cx="3008313" cy="49177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78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50069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40482" y="5060610"/>
            <a:ext cx="5338206" cy="481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93460" y="0"/>
            <a:ext cx="8250540" cy="506061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940482" y="5541838"/>
            <a:ext cx="533820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9737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91675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61239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9948" y="2130425"/>
            <a:ext cx="7188252" cy="1470025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69948" y="3661561"/>
            <a:ext cx="6502452" cy="197723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44503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34545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none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20749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9430" y="2287547"/>
            <a:ext cx="3497928" cy="3838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45596" y="2287547"/>
            <a:ext cx="3941203" cy="3838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55474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429" y="2353123"/>
            <a:ext cx="363590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9429" y="2992886"/>
            <a:ext cx="3635903" cy="3318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894128" y="2353123"/>
            <a:ext cx="37926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894129" y="2992886"/>
            <a:ext cx="3792671" cy="3318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31147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21661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507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09844" y="3790223"/>
            <a:ext cx="7384868" cy="1362075"/>
          </a:xfrm>
        </p:spPr>
        <p:txBody>
          <a:bodyPr anchor="t">
            <a:normAutofit/>
          </a:bodyPr>
          <a:lstStyle>
            <a:lvl1pPr algn="l">
              <a:defRPr sz="3600" b="1" cap="none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09843" y="2290036"/>
            <a:ext cx="738486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7080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937138"/>
            <a:ext cx="3008313" cy="10364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2973546"/>
            <a:ext cx="3008313" cy="31526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30252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8956" y="5165308"/>
            <a:ext cx="6559732" cy="4323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6530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18956" y="5612042"/>
            <a:ext cx="6559732" cy="560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74839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uten teks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pic>
        <p:nvPicPr>
          <p:cNvPr id="8" name="Bilde 7" descr="NB-logo-no-farg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865" y="6147687"/>
            <a:ext cx="2023975" cy="48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4839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uten teks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74839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79432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075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9430" y="1947462"/>
            <a:ext cx="3497928" cy="417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45596" y="1947462"/>
            <a:ext cx="3941203" cy="417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5703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30" y="830638"/>
            <a:ext cx="7617370" cy="1112256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430" y="2047596"/>
            <a:ext cx="363590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9429" y="2687358"/>
            <a:ext cx="3635903" cy="3624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894129" y="2047596"/>
            <a:ext cx="37926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894129" y="2687358"/>
            <a:ext cx="3792671" cy="36244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695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453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75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353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208389"/>
            <a:ext cx="3008313" cy="49177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78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3460" y="5506608"/>
            <a:ext cx="5338206" cy="274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3886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93460" y="5780699"/>
            <a:ext cx="5338206" cy="4584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973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963261" y="830638"/>
            <a:ext cx="7723539" cy="1116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261" y="1947462"/>
            <a:ext cx="7723539" cy="4408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63260" y="6356350"/>
            <a:ext cx="12773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46288-C52D-CE47-A83B-266E5B29B0D5}" type="datetimeFigureOut">
              <a:rPr lang="nb-NO" smtClean="0"/>
              <a:pPr/>
              <a:t>04.10.2016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24062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5136229" y="6356349"/>
            <a:ext cx="8387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 descr="NB-logo-no-hvit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837328" y="6234349"/>
            <a:ext cx="2023975" cy="48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9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69430" y="830638"/>
            <a:ext cx="7617370" cy="1116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933502" y="1947462"/>
            <a:ext cx="6753298" cy="4408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933502" y="6356350"/>
            <a:ext cx="11796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13148" y="63563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008748" y="6356350"/>
            <a:ext cx="5688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 descr="NB-logo-no-hvit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837328" y="6234349"/>
            <a:ext cx="2023975" cy="48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9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69430" y="1144547"/>
            <a:ext cx="761737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430" y="2287546"/>
            <a:ext cx="7617370" cy="4068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913538" y="6356349"/>
            <a:ext cx="1099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46288-C52D-CE47-A83B-266E5B29B0D5}" type="datetimeFigureOut">
              <a:rPr lang="nb-NO" smtClean="0"/>
              <a:pPr/>
              <a:t>04.10.2016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012912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908512" y="6356350"/>
            <a:ext cx="778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7BBB8-881F-D44B-8B95-ABBE22B3D9B9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0" name="Bilde 9" descr="NB-logo-no-farge.pn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59865" y="6147687"/>
            <a:ext cx="2023975" cy="48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99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2" r:id="rId10"/>
    <p:sldLayoutId id="2147483733" r:id="rId11"/>
    <p:sldLayoutId id="2147483730" r:id="rId12"/>
    <p:sldLayoutId id="2147483731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Webdewey-lisenser@nb.no" TargetMode="External"/><Relationship Id="rId2" Type="http://schemas.openxmlformats.org/officeDocument/2006/relationships/hyperlink" Target="http://www.nb.no/Bibliotekutvikling/Kunnskapsorganisering/Norsk-WebDewey/Lisenser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Opplæring i norsk </a:t>
            </a:r>
            <a:r>
              <a:rPr lang="nb-NO" dirty="0" err="1" smtClean="0"/>
              <a:t>WebDewey</a:t>
            </a:r>
            <a:endParaRPr lang="nb-NO" dirty="0"/>
          </a:p>
        </p:txBody>
      </p:sp>
      <p:sp>
        <p:nvSpPr>
          <p:cNvPr id="8" name="Undertit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Ingebjørg Rype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03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Om </a:t>
            </a:r>
            <a:r>
              <a:rPr lang="nb-NO" dirty="0" err="1" smtClean="0"/>
              <a:t>WebDewey</a:t>
            </a:r>
            <a:r>
              <a:rPr lang="nb-NO" dirty="0" smtClean="0"/>
              <a:t>-arbeidet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2007: Utredningsarbeidet startet</a:t>
            </a:r>
          </a:p>
          <a:p>
            <a:r>
              <a:rPr lang="nb-NO" dirty="0" smtClean="0"/>
              <a:t>2010: NB startet med oversettelsen</a:t>
            </a:r>
          </a:p>
          <a:p>
            <a:r>
              <a:rPr lang="nb-NO" dirty="0" smtClean="0"/>
              <a:t>2010-2015 – Til sammen 4 fagoversettere + prosjektleder</a:t>
            </a:r>
          </a:p>
          <a:p>
            <a:r>
              <a:rPr lang="nb-NO" dirty="0"/>
              <a:t>Kvalitetssikring ved </a:t>
            </a:r>
            <a:r>
              <a:rPr lang="nb-NO" dirty="0" err="1"/>
              <a:t>klassifikatorer</a:t>
            </a:r>
            <a:r>
              <a:rPr lang="nb-NO" dirty="0"/>
              <a:t> på </a:t>
            </a:r>
            <a:r>
              <a:rPr lang="nb-NO" dirty="0" smtClean="0"/>
              <a:t>NB</a:t>
            </a:r>
          </a:p>
          <a:p>
            <a:r>
              <a:rPr lang="nb-NO" dirty="0" smtClean="0"/>
              <a:t>Kontakt med fagmiljøer</a:t>
            </a:r>
            <a:endParaRPr lang="nb-NO" dirty="0"/>
          </a:p>
          <a:p>
            <a:r>
              <a:rPr lang="nb-NO" dirty="0" err="1"/>
              <a:t>Mapping</a:t>
            </a:r>
            <a:r>
              <a:rPr lang="nb-NO" dirty="0"/>
              <a:t> </a:t>
            </a:r>
            <a:r>
              <a:rPr lang="nb-NO" dirty="0" smtClean="0"/>
              <a:t>– </a:t>
            </a:r>
            <a:r>
              <a:rPr lang="nb-NO" dirty="0" err="1" smtClean="0"/>
              <a:t>Humord</a:t>
            </a:r>
            <a:endParaRPr lang="nb-NO" dirty="0"/>
          </a:p>
          <a:p>
            <a:r>
              <a:rPr lang="nb-NO" dirty="0"/>
              <a:t>Bibbi-emner koblet til</a:t>
            </a:r>
          </a:p>
          <a:p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85007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37957" y="1144547"/>
            <a:ext cx="8954086" cy="1143000"/>
          </a:xfrm>
        </p:spPr>
        <p:txBody>
          <a:bodyPr>
            <a:normAutofit/>
          </a:bodyPr>
          <a:lstStyle/>
          <a:p>
            <a:r>
              <a:rPr lang="nb-NO" dirty="0" smtClean="0"/>
              <a:t>Om </a:t>
            </a:r>
            <a:r>
              <a:rPr lang="nb-NO" dirty="0" err="1" smtClean="0"/>
              <a:t>WebDewey</a:t>
            </a:r>
            <a:r>
              <a:rPr lang="nb-NO" dirty="0" smtClean="0"/>
              <a:t>-arbeidet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Norsk komité for klassifikasjon og indeksering (NKKI)</a:t>
            </a:r>
          </a:p>
          <a:p>
            <a:pPr lvl="1"/>
            <a:r>
              <a:rPr lang="nb-NO" dirty="0" smtClean="0"/>
              <a:t>Sentrale i forarbeid og under hele prosessen</a:t>
            </a:r>
          </a:p>
          <a:p>
            <a:pPr lvl="1"/>
            <a:r>
              <a:rPr lang="nb-NO" dirty="0" smtClean="0"/>
              <a:t>Anbefalinger og retningslinjer</a:t>
            </a:r>
            <a:endParaRPr lang="nb-NO" dirty="0"/>
          </a:p>
          <a:p>
            <a:pPr lvl="1"/>
            <a:endParaRPr lang="nb-NO" dirty="0" smtClean="0"/>
          </a:p>
          <a:p>
            <a:pPr marL="457200" lvl="1" indent="0">
              <a:buNone/>
            </a:pPr>
            <a:r>
              <a:rPr lang="nb-NO" dirty="0" smtClean="0"/>
              <a:t>Referansegruppe for </a:t>
            </a:r>
            <a:r>
              <a:rPr lang="nb-NO" dirty="0" err="1" smtClean="0"/>
              <a:t>WebDewey</a:t>
            </a:r>
            <a:r>
              <a:rPr lang="nb-NO" dirty="0" smtClean="0"/>
              <a:t> i folke- og skolebibliotek</a:t>
            </a:r>
          </a:p>
        </p:txBody>
      </p:sp>
    </p:spTree>
    <p:extLst>
      <p:ext uri="{BB962C8B-B14F-4D97-AF65-F5344CB8AC3E}">
        <p14:creationId xmlns:p14="http://schemas.microsoft.com/office/powerpoint/2010/main" val="247732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Nasjonalbibliotekets rolle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Rådgivning overfor bibliotekene</a:t>
            </a:r>
          </a:p>
          <a:p>
            <a:r>
              <a:rPr lang="nb-NO" dirty="0" smtClean="0"/>
              <a:t>Kontinuerlig oppdatering</a:t>
            </a:r>
          </a:p>
          <a:p>
            <a:r>
              <a:rPr lang="nb-NO" dirty="0"/>
              <a:t>Godkjenne bygde numre</a:t>
            </a:r>
          </a:p>
          <a:p>
            <a:r>
              <a:rPr lang="nb-NO" dirty="0" smtClean="0"/>
              <a:t>Utvikle sluttbrukertjenester </a:t>
            </a:r>
          </a:p>
          <a:p>
            <a:r>
              <a:rPr lang="nb-NO" dirty="0" smtClean="0"/>
              <a:t>Lisenser</a:t>
            </a:r>
          </a:p>
        </p:txBody>
      </p:sp>
    </p:spTree>
    <p:extLst>
      <p:ext uri="{BB962C8B-B14F-4D97-AF65-F5344CB8AC3E}">
        <p14:creationId xmlns:p14="http://schemas.microsoft.com/office/powerpoint/2010/main" val="239928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Lisenser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Alle norske bibliotek får gratis tilgang til </a:t>
            </a:r>
            <a:r>
              <a:rPr lang="nb-NO" dirty="0" err="1" smtClean="0"/>
              <a:t>WebDewey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7276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Lisenser - fagbibliotek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Alle fagbibliotek får gratis tilgang til en felles  </a:t>
            </a:r>
            <a:r>
              <a:rPr lang="nb-NO" dirty="0" err="1" smtClean="0"/>
              <a:t>WebDewey</a:t>
            </a:r>
            <a:r>
              <a:rPr lang="nb-NO" dirty="0" smtClean="0"/>
              <a:t>-lisens. </a:t>
            </a:r>
          </a:p>
          <a:p>
            <a:endParaRPr lang="nb-NO" dirty="0"/>
          </a:p>
          <a:p>
            <a:r>
              <a:rPr lang="nb-NO" dirty="0" smtClean="0"/>
              <a:t>Innstillinger, bygde nummer og kommentarer vil være felles for alle.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9160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Lisenser – folke- og skolebibliotek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Fylkesbiblioteket forvalter lisensene til folkebibliotekene og bibliotekene i de videregående skolene i fylket.</a:t>
            </a:r>
          </a:p>
          <a:p>
            <a:r>
              <a:rPr lang="nb-NO" dirty="0" smtClean="0"/>
              <a:t>Hvert bibliotek får sitt eget brukernavn og passord. </a:t>
            </a:r>
          </a:p>
          <a:p>
            <a:r>
              <a:rPr lang="nb-NO" dirty="0" smtClean="0"/>
              <a:t>Grunnskolebibliotek henvender seg til sin kommunes folkebibliotek.</a:t>
            </a:r>
          </a:p>
          <a:p>
            <a:r>
              <a:rPr lang="nb-NO" dirty="0" err="1" smtClean="0"/>
              <a:t>Deichman</a:t>
            </a:r>
            <a:r>
              <a:rPr lang="nb-NO" dirty="0" smtClean="0"/>
              <a:t>?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65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Lisenser det må betales for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dirty="0" err="1" smtClean="0"/>
              <a:t>WebDewey</a:t>
            </a:r>
            <a:r>
              <a:rPr lang="nb-NO" dirty="0" smtClean="0"/>
              <a:t> - enkeltbruker  350 kr</a:t>
            </a:r>
          </a:p>
          <a:p>
            <a:pPr lvl="1"/>
            <a:r>
              <a:rPr lang="nb-NO" dirty="0" smtClean="0"/>
              <a:t>ett brukernavn og passord, men som kan deles av flere ved et bibliotek</a:t>
            </a:r>
          </a:p>
          <a:p>
            <a:r>
              <a:rPr lang="nb-NO" dirty="0" err="1" smtClean="0"/>
              <a:t>WebDewey</a:t>
            </a:r>
            <a:r>
              <a:rPr lang="nb-NO" dirty="0" smtClean="0"/>
              <a:t> 2-9 brukere  800 kr</a:t>
            </a:r>
          </a:p>
          <a:p>
            <a:pPr lvl="1"/>
            <a:r>
              <a:rPr lang="nb-NO" dirty="0" smtClean="0"/>
              <a:t>unike brukernavn og passord</a:t>
            </a:r>
          </a:p>
          <a:p>
            <a:r>
              <a:rPr lang="nb-NO" dirty="0" err="1" smtClean="0"/>
              <a:t>WebDewey</a:t>
            </a:r>
            <a:r>
              <a:rPr lang="nb-NO" dirty="0" smtClean="0"/>
              <a:t> 10+ brukere  1200 kr</a:t>
            </a:r>
          </a:p>
          <a:p>
            <a:pPr lvl="1"/>
            <a:r>
              <a:rPr lang="nb-NO" dirty="0" smtClean="0"/>
              <a:t>unike brukernavn og passord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5540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Lisenser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>
                <a:hlinkClick r:id="rId2"/>
              </a:rPr>
              <a:t>http://</a:t>
            </a:r>
            <a:r>
              <a:rPr lang="nb-NO" dirty="0" smtClean="0">
                <a:hlinkClick r:id="rId2"/>
              </a:rPr>
              <a:t>www.nb.no/Bibliotekutvikling/Kunnskapsorganisering/Norsk-WebDewey/Lisenser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Spørsmål om lisenser:</a:t>
            </a:r>
          </a:p>
          <a:p>
            <a:pPr marL="0" indent="0">
              <a:buNone/>
            </a:pPr>
            <a:r>
              <a:rPr lang="nb-NO" dirty="0" smtClean="0">
                <a:hlinkClick r:id="rId3"/>
              </a:rPr>
              <a:t>webdewey-lisenser@nb.no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9569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Bakgrunn– hvorfor </a:t>
            </a:r>
            <a:r>
              <a:rPr lang="nb-NO" dirty="0" err="1" smtClean="0"/>
              <a:t>WebDewey</a:t>
            </a:r>
            <a:r>
              <a:rPr lang="nb-NO" dirty="0" smtClean="0"/>
              <a:t>, hvorfor fullstendig oversettelse?</a:t>
            </a:r>
          </a:p>
          <a:p>
            <a:r>
              <a:rPr lang="nb-NO" dirty="0" smtClean="0"/>
              <a:t>Om prosjektet </a:t>
            </a:r>
          </a:p>
          <a:p>
            <a:r>
              <a:rPr lang="nb-NO" dirty="0" smtClean="0"/>
              <a:t>Lisenser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008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Hvorfor </a:t>
            </a:r>
            <a:r>
              <a:rPr lang="nb-NO" dirty="0" err="1" smtClean="0"/>
              <a:t>WebDewey</a:t>
            </a:r>
            <a:r>
              <a:rPr lang="nb-NO" dirty="0" smtClean="0"/>
              <a:t> og hvorfor fullstendig utgave?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Ikke kontinuerlig oppdatert – vanskelig å utveksle klassifikasjon med andre</a:t>
            </a:r>
          </a:p>
          <a:p>
            <a:endParaRPr lang="nb-NO" dirty="0" smtClean="0"/>
          </a:p>
          <a:p>
            <a:r>
              <a:rPr lang="nb-NO" dirty="0" err="1" smtClean="0"/>
              <a:t>Dewey</a:t>
            </a:r>
            <a:r>
              <a:rPr lang="nb-NO" dirty="0" smtClean="0"/>
              <a:t> er lite brukbart for sluttbruker - ingen søker på klassenummer</a:t>
            </a:r>
          </a:p>
          <a:p>
            <a:endParaRPr lang="nb-NO" dirty="0" smtClean="0"/>
          </a:p>
          <a:p>
            <a:r>
              <a:rPr lang="nb-NO" dirty="0"/>
              <a:t>Ulike utgaver i bruk i norske bibliotek</a:t>
            </a:r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2154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Ikke kontinuerlig oppdatert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Enkelte fagområder, f.eks. IKT blir raskt utdatert.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Eks: </a:t>
            </a:r>
            <a:r>
              <a:rPr lang="nb-NO" dirty="0" err="1" smtClean="0"/>
              <a:t>Blogging</a:t>
            </a:r>
            <a:r>
              <a:rPr lang="nb-NO" dirty="0" smtClean="0"/>
              <a:t> eller Smarttelefoner fantes ikke i DDK5 (2003)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010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Lite brukbart for sluttbruker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WebDewey</a:t>
            </a:r>
            <a:r>
              <a:rPr lang="nb-NO" dirty="0" smtClean="0"/>
              <a:t> gjør det mulig å søke på ord for sluttbrukere </a:t>
            </a:r>
          </a:p>
          <a:p>
            <a:r>
              <a:rPr lang="nb-NO" dirty="0" smtClean="0"/>
              <a:t>Utnytte dataene i sluttbrukertjenester</a:t>
            </a:r>
          </a:p>
          <a:p>
            <a:pPr lvl="1"/>
            <a:r>
              <a:rPr lang="nb-NO" dirty="0" err="1" smtClean="0"/>
              <a:t>WebDeweySearch</a:t>
            </a:r>
            <a:endParaRPr lang="nb-NO" dirty="0" smtClean="0"/>
          </a:p>
          <a:p>
            <a:pPr lvl="1"/>
            <a:r>
              <a:rPr lang="nb-NO" dirty="0" smtClean="0"/>
              <a:t>Utvikling av andre tjenester</a:t>
            </a:r>
          </a:p>
        </p:txBody>
      </p:sp>
    </p:spTree>
    <p:extLst>
      <p:ext uri="{BB962C8B-B14F-4D97-AF65-F5344CB8AC3E}">
        <p14:creationId xmlns:p14="http://schemas.microsoft.com/office/powerpoint/2010/main" val="25156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3" y="885825"/>
            <a:ext cx="6848475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21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431" y="478614"/>
            <a:ext cx="6583908" cy="554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639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1144547"/>
            <a:ext cx="7772400" cy="45719"/>
          </a:xfrm>
        </p:spPr>
        <p:txBody>
          <a:bodyPr>
            <a:normAutofit fontScale="90000"/>
          </a:bodyPr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18" y="2287546"/>
            <a:ext cx="73533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1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 </a:t>
            </a:r>
            <a:r>
              <a:rPr lang="nb-NO" dirty="0" err="1" smtClean="0"/>
              <a:t>WebDewey</a:t>
            </a:r>
            <a:r>
              <a:rPr lang="nb-NO" dirty="0" smtClean="0"/>
              <a:t>-arbeidet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Ren oversettelse av DDC23</a:t>
            </a:r>
            <a:endParaRPr lang="nb-NO" dirty="0"/>
          </a:p>
          <a:p>
            <a:r>
              <a:rPr lang="nb-NO" dirty="0" smtClean="0"/>
              <a:t>Færre lokale tilpasninger</a:t>
            </a:r>
          </a:p>
          <a:p>
            <a:r>
              <a:rPr lang="nb-NO" dirty="0" smtClean="0"/>
              <a:t>Gjør det enklere å utveksle data</a:t>
            </a:r>
          </a:p>
          <a:p>
            <a:r>
              <a:rPr lang="nb-NO" dirty="0" smtClean="0"/>
              <a:t>Kan f.eks. søke på engelskspråklige registertermer i norsk </a:t>
            </a:r>
            <a:r>
              <a:rPr lang="nb-NO" dirty="0" err="1" smtClean="0"/>
              <a:t>WebDewey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4746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mgrå 2">
  <a:themeElements>
    <a:clrScheme name="NB">
      <a:dk1>
        <a:sysClr val="windowText" lastClr="000000"/>
      </a:dk1>
      <a:lt1>
        <a:srgbClr val="F3F0ED"/>
      </a:lt1>
      <a:dk2>
        <a:srgbClr val="C4BFB7"/>
      </a:dk2>
      <a:lt2>
        <a:srgbClr val="DCD8D0"/>
      </a:lt2>
      <a:accent1>
        <a:srgbClr val="7B715E"/>
      </a:accent1>
      <a:accent2>
        <a:srgbClr val="A5132A"/>
      </a:accent2>
      <a:accent3>
        <a:srgbClr val="DCDC3E"/>
      </a:accent3>
      <a:accent4>
        <a:srgbClr val="612172"/>
      </a:accent4>
      <a:accent5>
        <a:srgbClr val="DA8A1C"/>
      </a:accent5>
      <a:accent6>
        <a:srgbClr val="EEEC98"/>
      </a:accent6>
      <a:hlink>
        <a:srgbClr val="BD6AD4"/>
      </a:hlink>
      <a:folHlink>
        <a:srgbClr val="ECB66E"/>
      </a:folHlink>
    </a:clrScheme>
    <a:fontScheme name="NB">
      <a:majorFont>
        <a:latin typeface="Century Gothic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Varmgrå 3">
  <a:themeElements>
    <a:clrScheme name="NB">
      <a:dk1>
        <a:sysClr val="windowText" lastClr="000000"/>
      </a:dk1>
      <a:lt1>
        <a:srgbClr val="F3F0ED"/>
      </a:lt1>
      <a:dk2>
        <a:srgbClr val="C4BFB7"/>
      </a:dk2>
      <a:lt2>
        <a:srgbClr val="DCD8D0"/>
      </a:lt2>
      <a:accent1>
        <a:srgbClr val="7B715E"/>
      </a:accent1>
      <a:accent2>
        <a:srgbClr val="A5132A"/>
      </a:accent2>
      <a:accent3>
        <a:srgbClr val="DCDC3E"/>
      </a:accent3>
      <a:accent4>
        <a:srgbClr val="612172"/>
      </a:accent4>
      <a:accent5>
        <a:srgbClr val="DA8A1C"/>
      </a:accent5>
      <a:accent6>
        <a:srgbClr val="EEEC98"/>
      </a:accent6>
      <a:hlink>
        <a:srgbClr val="BD6AD4"/>
      </a:hlink>
      <a:folHlink>
        <a:srgbClr val="ECB66E"/>
      </a:folHlink>
    </a:clrScheme>
    <a:fontScheme name="NB">
      <a:majorFont>
        <a:latin typeface="Century Gothic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Helt hvit med logo">
  <a:themeElements>
    <a:clrScheme name="NB">
      <a:dk1>
        <a:sysClr val="windowText" lastClr="000000"/>
      </a:dk1>
      <a:lt1>
        <a:srgbClr val="FFFFFF"/>
      </a:lt1>
      <a:dk2>
        <a:srgbClr val="C4BFB7"/>
      </a:dk2>
      <a:lt2>
        <a:srgbClr val="DCD8D0"/>
      </a:lt2>
      <a:accent1>
        <a:srgbClr val="7B715E"/>
      </a:accent1>
      <a:accent2>
        <a:srgbClr val="A5132A"/>
      </a:accent2>
      <a:accent3>
        <a:srgbClr val="DCDC3E"/>
      </a:accent3>
      <a:accent4>
        <a:srgbClr val="612172"/>
      </a:accent4>
      <a:accent5>
        <a:srgbClr val="DA8A1C"/>
      </a:accent5>
      <a:accent6>
        <a:srgbClr val="EEEC98"/>
      </a:accent6>
      <a:hlink>
        <a:srgbClr val="BD6AD4"/>
      </a:hlink>
      <a:folHlink>
        <a:srgbClr val="ECB66E"/>
      </a:folHlink>
    </a:clrScheme>
    <a:fontScheme name="NB">
      <a:majorFont>
        <a:latin typeface="Century Gothic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326</Words>
  <Application>Microsoft Office PowerPoint</Application>
  <PresentationFormat>Skjermfremvisning (4:3)</PresentationFormat>
  <Paragraphs>77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Lysbildetitler</vt:lpstr>
      </vt:variant>
      <vt:variant>
        <vt:i4>17</vt:i4>
      </vt:variant>
    </vt:vector>
  </HeadingPairs>
  <TitlesOfParts>
    <vt:vector size="20" baseType="lpstr">
      <vt:lpstr>Varmgrå 2</vt:lpstr>
      <vt:lpstr>Varmgrå 3</vt:lpstr>
      <vt:lpstr>Helt hvit med logo</vt:lpstr>
      <vt:lpstr>Opplæring i norsk WebDewey</vt:lpstr>
      <vt:lpstr>PowerPoint-presentasjon</vt:lpstr>
      <vt:lpstr>Hvorfor WebDewey og hvorfor fullstendig utgave?</vt:lpstr>
      <vt:lpstr>Ikke kontinuerlig oppdatert</vt:lpstr>
      <vt:lpstr>Lite brukbart for sluttbruker</vt:lpstr>
      <vt:lpstr>PowerPoint-presentasjon</vt:lpstr>
      <vt:lpstr>PowerPoint-presentasjon</vt:lpstr>
      <vt:lpstr>PowerPoint-presentasjon</vt:lpstr>
      <vt:lpstr>Om WebDewey-arbeidet</vt:lpstr>
      <vt:lpstr>Om WebDewey-arbeidet</vt:lpstr>
      <vt:lpstr>Om WebDewey-arbeidet</vt:lpstr>
      <vt:lpstr>Nasjonalbibliotekets rolle </vt:lpstr>
      <vt:lpstr>Lisenser</vt:lpstr>
      <vt:lpstr>Lisenser - fagbibliotek</vt:lpstr>
      <vt:lpstr>Lisenser – folke- og skolebibliotek</vt:lpstr>
      <vt:lpstr>Lisenser det må betales for</vt:lpstr>
      <vt:lpstr>Lisenser</vt:lpstr>
    </vt:vector>
  </TitlesOfParts>
  <Company>Melkeveien Designkontor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Stian Berger</dc:creator>
  <cp:lastModifiedBy>Siri Tidemann Andersen</cp:lastModifiedBy>
  <cp:revision>65</cp:revision>
  <dcterms:created xsi:type="dcterms:W3CDTF">2011-09-27T07:39:36Z</dcterms:created>
  <dcterms:modified xsi:type="dcterms:W3CDTF">2016-10-04T08:24:46Z</dcterms:modified>
</cp:coreProperties>
</file>