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8" r:id="rId2"/>
    <p:sldMasterId id="2147483696" r:id="rId3"/>
    <p:sldMasterId id="2147483720" r:id="rId4"/>
  </p:sldMasterIdLst>
  <p:notesMasterIdLst>
    <p:notesMasterId r:id="rId40"/>
  </p:notesMasterIdLst>
  <p:handoutMasterIdLst>
    <p:handoutMasterId r:id="rId41"/>
  </p:handoutMasterIdLst>
  <p:sldIdLst>
    <p:sldId id="256" r:id="rId5"/>
    <p:sldId id="262" r:id="rId6"/>
    <p:sldId id="301" r:id="rId7"/>
    <p:sldId id="305" r:id="rId8"/>
    <p:sldId id="304" r:id="rId9"/>
    <p:sldId id="303" r:id="rId10"/>
    <p:sldId id="307" r:id="rId11"/>
    <p:sldId id="309" r:id="rId12"/>
    <p:sldId id="306" r:id="rId13"/>
    <p:sldId id="310" r:id="rId14"/>
    <p:sldId id="268" r:id="rId15"/>
    <p:sldId id="269" r:id="rId16"/>
    <p:sldId id="311" r:id="rId17"/>
    <p:sldId id="294" r:id="rId18"/>
    <p:sldId id="293" r:id="rId19"/>
    <p:sldId id="296" r:id="rId20"/>
    <p:sldId id="313" r:id="rId21"/>
    <p:sldId id="298" r:id="rId22"/>
    <p:sldId id="297" r:id="rId23"/>
    <p:sldId id="299" r:id="rId24"/>
    <p:sldId id="272" r:id="rId25"/>
    <p:sldId id="278" r:id="rId26"/>
    <p:sldId id="282" r:id="rId27"/>
    <p:sldId id="285" r:id="rId28"/>
    <p:sldId id="286" r:id="rId29"/>
    <p:sldId id="314" r:id="rId30"/>
    <p:sldId id="287" r:id="rId31"/>
    <p:sldId id="288" r:id="rId32"/>
    <p:sldId id="289" r:id="rId33"/>
    <p:sldId id="291" r:id="rId34"/>
    <p:sldId id="292" r:id="rId35"/>
    <p:sldId id="300" r:id="rId36"/>
    <p:sldId id="270" r:id="rId37"/>
    <p:sldId id="271" r:id="rId38"/>
    <p:sldId id="315" r:id="rId39"/>
  </p:sldIdLst>
  <p:sldSz cx="9144000" cy="6858000" type="screen4x3"/>
  <p:notesSz cx="6858000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60954-B8E6-4759-9072-ECF990AA365D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F84A-2A18-476D-8100-9CEC558C3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368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89C10-A257-43C7-B221-A08D2FA54B05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8A69D-B340-47A6-A014-2D4B665941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8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859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i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3B37B-8F50-47A1-9512-47CF3A16D4F5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306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97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242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7001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22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4077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1758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880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3B37B-8F50-47A1-9512-47CF3A16D4F5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56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Dette eksemplet</a:t>
            </a:r>
            <a:r>
              <a:rPr lang="nb-NO" baseline="0" dirty="0" smtClean="0"/>
              <a:t> tar jeg opp igjen under klassifikasjonspolitikk og -praksis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8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894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8A69D-B340-47A6-A014-2D4B66594151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76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58388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9844" y="3790223"/>
            <a:ext cx="7384868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09843" y="2290036"/>
            <a:ext cx="73848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3460" y="5506608"/>
            <a:ext cx="5338206" cy="274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88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93460" y="5780699"/>
            <a:ext cx="5338206" cy="458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65246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4503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4545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074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2287547"/>
            <a:ext cx="3497928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2287547"/>
            <a:ext cx="3941203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5474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29" y="2353123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992886"/>
            <a:ext cx="3635903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8" y="2353123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992886"/>
            <a:ext cx="3792671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1147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6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8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937138"/>
            <a:ext cx="3008313" cy="1036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973546"/>
            <a:ext cx="3008313" cy="31526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025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8956" y="5165308"/>
            <a:ext cx="6559732" cy="4323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653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8956" y="5612042"/>
            <a:ext cx="6559732" cy="560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pic>
        <p:nvPicPr>
          <p:cNvPr id="8" name="Bilde 7" descr="NB-logo-no-far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43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75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500360" y="6356349"/>
            <a:ext cx="2415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15492" y="6356350"/>
            <a:ext cx="77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4846" y="6234349"/>
            <a:ext cx="2023975" cy="487126"/>
          </a:xfrm>
          <a:prstGeom prst="rect">
            <a:avLst/>
          </a:prstGeom>
        </p:spPr>
      </p:pic>
      <p:sp>
        <p:nvSpPr>
          <p:cNvPr id="13" name="Plassholder for dato 12"/>
          <p:cNvSpPr>
            <a:spLocks noGrp="1"/>
          </p:cNvSpPr>
          <p:nvPr>
            <p:ph type="dt" sz="half" idx="2"/>
          </p:nvPr>
        </p:nvSpPr>
        <p:spPr>
          <a:xfrm>
            <a:off x="4243933" y="6356349"/>
            <a:ext cx="1256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63261" y="830638"/>
            <a:ext cx="7723539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261" y="1947462"/>
            <a:ext cx="7723539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3260" y="6356350"/>
            <a:ext cx="12773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4062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136229" y="6356349"/>
            <a:ext cx="838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2" y="1947462"/>
            <a:ext cx="6753298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33502" y="6356350"/>
            <a:ext cx="1179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13148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008748" y="6356350"/>
            <a:ext cx="568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1144547"/>
            <a:ext cx="76173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287546"/>
            <a:ext cx="7617370" cy="406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913538" y="6356349"/>
            <a:ext cx="1099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0129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08512" y="6356350"/>
            <a:ext cx="778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 descr="NB-logo-no-farge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2" r:id="rId10"/>
    <p:sldLayoutId id="2147483733" r:id="rId11"/>
    <p:sldLayoutId id="2147483730" r:id="rId12"/>
    <p:sldLayoutId id="214748373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eweyno.pansoft.de/webdewey/index_11.html?recordId=ddc:T1--071" TargetMode="Externa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ebdeweyno.pansoft.de/webdewey/index_11.html?recordId=ddc:700.4" TargetMode="Externa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weyno.pansoft.de/webdewey/index_11.html?recordId=ddc:174.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Fra DDK5 til </a:t>
            </a:r>
            <a:r>
              <a:rPr lang="nb-NO" dirty="0" smtClean="0"/>
              <a:t>DDK23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Ingebjørg Rype</a:t>
            </a:r>
          </a:p>
          <a:p>
            <a:r>
              <a:rPr lang="nb-NO" dirty="0" smtClean="0"/>
              <a:t>Nasjonalbiblioteket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1144546"/>
            <a:ext cx="7617370" cy="1143000"/>
          </a:xfrm>
        </p:spPr>
        <p:txBody>
          <a:bodyPr/>
          <a:lstStyle/>
          <a:p>
            <a:r>
              <a:rPr lang="nb-NO" dirty="0" smtClean="0"/>
              <a:t>340 Lov og rett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Endringer i tabellene </a:t>
            </a:r>
          </a:p>
          <a:p>
            <a:r>
              <a:rPr lang="nb-NO" dirty="0" smtClean="0"/>
              <a:t>Fra tillatt løsning til standardløsning for norsk 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663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341  Internasjonal rett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DDK5:</a:t>
            </a:r>
          </a:p>
          <a:p>
            <a:r>
              <a:rPr lang="nb-NO" dirty="0" smtClean="0"/>
              <a:t>341 </a:t>
            </a:r>
            <a:r>
              <a:rPr lang="nb-NO" dirty="0"/>
              <a:t>Internasjonal rett Folkerett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DDK23:</a:t>
            </a:r>
          </a:p>
          <a:p>
            <a:r>
              <a:rPr lang="nb-NO" dirty="0" smtClean="0"/>
              <a:t>341 Folkerett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Internasjonal </a:t>
            </a:r>
            <a:r>
              <a:rPr lang="nb-NO" dirty="0"/>
              <a:t>rett eller rett som angår mellomstatlige organisasjoners rett (f.eks. EU, EØS) og har tilsvarende numre i 342-347 </a:t>
            </a:r>
            <a:r>
              <a:rPr lang="nb-NO" dirty="0" smtClean="0"/>
              <a:t>klassifiseres nå i 342-347.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19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 341 Internasjonal rett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DDK5:</a:t>
            </a:r>
          </a:p>
          <a:p>
            <a:pPr marL="0" indent="0">
              <a:buNone/>
            </a:pPr>
            <a:r>
              <a:rPr lang="nb-NO" dirty="0" smtClean="0"/>
              <a:t>341.75 Internasjonal økonomisk rett</a:t>
            </a:r>
          </a:p>
          <a:p>
            <a:pPr marL="0" indent="0">
              <a:buNone/>
            </a:pPr>
            <a:r>
              <a:rPr lang="nb-NO" dirty="0" smtClean="0"/>
              <a:t>341.750514 EU/EØS økonomiske funksjoner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DDK23:</a:t>
            </a:r>
          </a:p>
          <a:p>
            <a:r>
              <a:rPr lang="nb-NO" dirty="0" smtClean="0"/>
              <a:t>343.07 Regulering av økonomisk aktivitet</a:t>
            </a:r>
          </a:p>
          <a:p>
            <a:r>
              <a:rPr lang="nb-NO" dirty="0" smtClean="0"/>
              <a:t>343.</a:t>
            </a:r>
            <a:r>
              <a:rPr lang="nb-NO" dirty="0" smtClean="0">
                <a:solidFill>
                  <a:srgbClr val="00B050"/>
                </a:solidFill>
              </a:rPr>
              <a:t>2</a:t>
            </a:r>
            <a:r>
              <a:rPr lang="nb-NO" dirty="0" smtClean="0">
                <a:solidFill>
                  <a:srgbClr val="FF0000"/>
                </a:solidFill>
              </a:rPr>
              <a:t>4</a:t>
            </a:r>
            <a:r>
              <a:rPr lang="nb-NO" dirty="0" smtClean="0"/>
              <a:t>07 EU/EØS økonomiske funksjoner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15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Inndeling for å få fram ‘regionale mellomstatlige organisasjoner</a:t>
            </a:r>
            <a:endParaRPr lang="nb-NO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30" y="2788920"/>
            <a:ext cx="66120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54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Både norsk og utenlandsk rett i 342-349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DDK </a:t>
            </a:r>
            <a:r>
              <a:rPr lang="nb-NO" dirty="0" smtClean="0"/>
              <a:t>5:</a:t>
            </a:r>
            <a:endParaRPr lang="nb-NO" dirty="0"/>
          </a:p>
          <a:p>
            <a:r>
              <a:rPr lang="nb-NO" dirty="0"/>
              <a:t>Norsk rett i </a:t>
            </a:r>
            <a:r>
              <a:rPr lang="nb-NO" dirty="0" smtClean="0"/>
              <a:t>342-348, om utenlandsk og sammenlignende  rett i 349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DDK 23:</a:t>
            </a:r>
            <a:endParaRPr lang="nb-NO" dirty="0"/>
          </a:p>
          <a:p>
            <a:r>
              <a:rPr lang="nb-NO" dirty="0"/>
              <a:t>Alt innen de enkelte juridiske disipliner i </a:t>
            </a:r>
            <a:r>
              <a:rPr lang="nb-NO" dirty="0" smtClean="0"/>
              <a:t>342-348, ikke bare for Norge</a:t>
            </a:r>
            <a:endParaRPr lang="nb-NO" dirty="0"/>
          </a:p>
          <a:p>
            <a:r>
              <a:rPr lang="nb-NO" dirty="0"/>
              <a:t>Oversiktsverker i </a:t>
            </a:r>
            <a:r>
              <a:rPr lang="nb-NO" dirty="0" smtClean="0"/>
              <a:t>349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1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Både norsk og utenlandsk rett i </a:t>
            </a:r>
            <a:r>
              <a:rPr lang="nb-NO" dirty="0"/>
              <a:t>342-349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DDK5: </a:t>
            </a:r>
          </a:p>
          <a:p>
            <a:r>
              <a:rPr lang="nb-NO" dirty="0" smtClean="0"/>
              <a:t>EU/EØS </a:t>
            </a:r>
            <a:r>
              <a:rPr lang="nb-NO" dirty="0"/>
              <a:t>økonomiske </a:t>
            </a:r>
            <a:r>
              <a:rPr lang="nb-NO" dirty="0" smtClean="0"/>
              <a:t>funksjoner </a:t>
            </a:r>
            <a:r>
              <a:rPr lang="nb-NO" dirty="0"/>
              <a:t>341.750514</a:t>
            </a:r>
          </a:p>
          <a:p>
            <a:r>
              <a:rPr lang="nb-NO" dirty="0" smtClean="0"/>
              <a:t>Norsk </a:t>
            </a:r>
            <a:r>
              <a:rPr lang="nb-NO" dirty="0"/>
              <a:t>økonomisk rett 	343.07</a:t>
            </a:r>
          </a:p>
          <a:p>
            <a:r>
              <a:rPr lang="nb-NO" dirty="0"/>
              <a:t>Svensk økonomisk rett	349.3</a:t>
            </a:r>
            <a:r>
              <a:rPr lang="nb-NO" b="1" dirty="0">
                <a:solidFill>
                  <a:srgbClr val="FF0000"/>
                </a:solidFill>
              </a:rPr>
              <a:t>485</a:t>
            </a:r>
            <a:r>
              <a:rPr lang="nb-NO" dirty="0"/>
              <a:t>07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DDK 23</a:t>
            </a:r>
            <a:r>
              <a:rPr lang="nb-NO" dirty="0" smtClean="0"/>
              <a:t>:</a:t>
            </a:r>
          </a:p>
          <a:p>
            <a:r>
              <a:rPr lang="nb-NO" dirty="0" smtClean="0"/>
              <a:t>EU/EØS </a:t>
            </a:r>
            <a:r>
              <a:rPr lang="nb-NO" dirty="0"/>
              <a:t>økonomiske </a:t>
            </a:r>
            <a:r>
              <a:rPr lang="nb-NO" dirty="0" smtClean="0"/>
              <a:t>funksjoner 343.</a:t>
            </a:r>
            <a:r>
              <a:rPr lang="nb-NO" b="1" dirty="0" smtClean="0">
                <a:solidFill>
                  <a:srgbClr val="00B050"/>
                </a:solidFill>
              </a:rPr>
              <a:t>2</a:t>
            </a:r>
            <a:r>
              <a:rPr lang="nb-NO" b="1" dirty="0" smtClean="0">
                <a:solidFill>
                  <a:srgbClr val="FF0000"/>
                </a:solidFill>
              </a:rPr>
              <a:t>4</a:t>
            </a:r>
            <a:r>
              <a:rPr lang="nb-NO" dirty="0" smtClean="0"/>
              <a:t>07</a:t>
            </a:r>
            <a:endParaRPr lang="nb-NO" dirty="0"/>
          </a:p>
          <a:p>
            <a:r>
              <a:rPr lang="nb-NO" dirty="0"/>
              <a:t>Norsk økonomisk rett 343.</a:t>
            </a:r>
            <a:r>
              <a:rPr lang="nb-NO" b="1" dirty="0">
                <a:solidFill>
                  <a:srgbClr val="FF0000"/>
                </a:solidFill>
              </a:rPr>
              <a:t>481</a:t>
            </a:r>
            <a:r>
              <a:rPr lang="nb-NO" dirty="0"/>
              <a:t>07</a:t>
            </a:r>
            <a:r>
              <a:rPr lang="nb-NO" dirty="0">
                <a:solidFill>
                  <a:srgbClr val="00B050"/>
                </a:solidFill>
              </a:rPr>
              <a:t>	</a:t>
            </a:r>
            <a:r>
              <a:rPr lang="nb-NO" dirty="0"/>
              <a:t>     </a:t>
            </a:r>
          </a:p>
          <a:p>
            <a:r>
              <a:rPr lang="nb-NO" dirty="0"/>
              <a:t>Svensk økonomisk rett </a:t>
            </a:r>
            <a:r>
              <a:rPr lang="nb-NO" dirty="0" smtClean="0"/>
              <a:t>343.</a:t>
            </a:r>
            <a:r>
              <a:rPr lang="nb-NO" b="1" dirty="0" smtClean="0">
                <a:solidFill>
                  <a:srgbClr val="FF0000"/>
                </a:solidFill>
              </a:rPr>
              <a:t>485</a:t>
            </a:r>
            <a:r>
              <a:rPr lang="nb-NO" dirty="0" smtClean="0"/>
              <a:t>07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99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Ungdomsskolen fra 372 til 373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DDK5</a:t>
            </a:r>
            <a:r>
              <a:rPr lang="nb-NO" dirty="0"/>
              <a:t>:</a:t>
            </a:r>
          </a:p>
          <a:p>
            <a:r>
              <a:rPr lang="nb-NO" dirty="0"/>
              <a:t>372.243 Ungdomsskolen (nummer som bare </a:t>
            </a:r>
            <a:r>
              <a:rPr lang="nb-NO" dirty="0" smtClean="0"/>
              <a:t>ble brukt </a:t>
            </a:r>
            <a:r>
              <a:rPr lang="nb-NO" dirty="0"/>
              <a:t>i norsk utgave av </a:t>
            </a:r>
            <a:r>
              <a:rPr lang="nb-NO" dirty="0" err="1"/>
              <a:t>Dewey</a:t>
            </a:r>
            <a:r>
              <a:rPr lang="nb-NO" dirty="0"/>
              <a:t>)</a:t>
            </a:r>
          </a:p>
          <a:p>
            <a:pPr marL="0" indent="0">
              <a:buNone/>
            </a:pPr>
            <a:r>
              <a:rPr lang="nb-NO" dirty="0" smtClean="0"/>
              <a:t>DDK23</a:t>
            </a:r>
            <a:r>
              <a:rPr lang="nb-NO" dirty="0"/>
              <a:t>:</a:t>
            </a:r>
          </a:p>
          <a:p>
            <a:r>
              <a:rPr lang="nb-NO" dirty="0"/>
              <a:t>373 Opplæring på grunnskolens ungdomstrinn 	og videregående </a:t>
            </a:r>
            <a:r>
              <a:rPr lang="nb-NO" dirty="0" smtClean="0"/>
              <a:t>opplæring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men</a:t>
            </a:r>
            <a:endParaRPr lang="nb-NO" dirty="0"/>
          </a:p>
          <a:p>
            <a:r>
              <a:rPr lang="nb-NO" dirty="0"/>
              <a:t>Oversiktsverker om grunnskolen i </a:t>
            </a:r>
            <a:r>
              <a:rPr lang="nb-NO" dirty="0" smtClean="0"/>
              <a:t>372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66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Ungdomsskolen - didaktikk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371.3 Metoder for undervisning og læring</a:t>
            </a:r>
            <a:endParaRPr lang="nb-NO" dirty="0"/>
          </a:p>
          <a:p>
            <a:r>
              <a:rPr lang="nb-NO" dirty="0"/>
              <a:t>Klassifiser undervisningsmetoder i et bestemt fag på grunnskolens ungdomstrinn og videregående skole eller høyere utdanning i 001-999, tilføyd notasjon </a:t>
            </a:r>
            <a:r>
              <a:rPr lang="nb-NO" u="sng" dirty="0">
                <a:hlinkClick r:id="rId2" tooltip="Utdanning og opplæring"/>
              </a:rPr>
              <a:t>H1--071</a:t>
            </a:r>
            <a:r>
              <a:rPr lang="nb-NO" dirty="0"/>
              <a:t> fra Hjelpetabell 1, f.eks. undervisningsmetoder i matematikk i videregående skole 510.712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2928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Skandinavisk </a:t>
            </a:r>
            <a:r>
              <a:rPr lang="nb-NO" dirty="0"/>
              <a:t>arkeologi fra 948 til 936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Utvidelser og endringer i 936. Flere områder har fått eget nummer, og det er nå mulighet til å dele inn f.eks. norsk oldtidshistorie geografisk.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5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Skandinavisk arkeologi fra 948 til 936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DDK </a:t>
            </a:r>
            <a:r>
              <a:rPr lang="nb-NO" dirty="0" smtClean="0"/>
              <a:t>5: 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948.101 </a:t>
            </a:r>
            <a:r>
              <a:rPr lang="nb-NO" dirty="0"/>
              <a:t>Eldre historie til </a:t>
            </a:r>
            <a:r>
              <a:rPr lang="nb-NO" dirty="0" err="1"/>
              <a:t>ca</a:t>
            </a:r>
            <a:r>
              <a:rPr lang="nb-NO" dirty="0"/>
              <a:t> 800 (Norge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 smtClean="0"/>
              <a:t>	948.4601 Oldtiden i Finnmark</a:t>
            </a:r>
          </a:p>
          <a:p>
            <a:pPr marL="0" indent="0">
              <a:buNone/>
            </a:pPr>
            <a:r>
              <a:rPr lang="nb-NO" dirty="0"/>
              <a:t>		</a:t>
            </a:r>
          </a:p>
          <a:p>
            <a:pPr marL="0" indent="0">
              <a:buNone/>
            </a:pPr>
            <a:r>
              <a:rPr lang="nb-NO" dirty="0"/>
              <a:t>DDK 23</a:t>
            </a:r>
          </a:p>
          <a:p>
            <a:r>
              <a:rPr lang="nb-NO" dirty="0" smtClean="0"/>
              <a:t>936</a:t>
            </a:r>
            <a:r>
              <a:rPr lang="nb-NO" dirty="0"/>
              <a:t>. </a:t>
            </a:r>
            <a:r>
              <a:rPr lang="nb-NO" dirty="0" smtClean="0"/>
              <a:t>81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Eldre historie </a:t>
            </a:r>
            <a:r>
              <a:rPr lang="nb-NO" dirty="0" smtClean="0"/>
              <a:t>til  </a:t>
            </a:r>
            <a:r>
              <a:rPr lang="nb-NO" dirty="0" err="1" smtClean="0"/>
              <a:t>ca</a:t>
            </a:r>
            <a:r>
              <a:rPr lang="nb-NO" dirty="0" smtClean="0"/>
              <a:t> 481 (Norge)</a:t>
            </a:r>
          </a:p>
          <a:p>
            <a:r>
              <a:rPr lang="nb-NO" dirty="0" smtClean="0"/>
              <a:t>936.846 Oldtiden i Finnmark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67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Endringer fra DDK5 til DDK23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Endringer i tabellene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Endringer fordi vi går over til standardløsninger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Endringer som følge av at vi går over fra DDK5 til at vi oversetter hele </a:t>
            </a:r>
            <a:r>
              <a:rPr lang="nb-NO" dirty="0" err="1"/>
              <a:t>Dewey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948 Skandinavia og Finland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>DDK 5:</a:t>
            </a:r>
          </a:p>
          <a:p>
            <a:pPr marL="0" indent="0">
              <a:buNone/>
            </a:pPr>
            <a:r>
              <a:rPr lang="nb-NO" dirty="0"/>
              <a:t>	948.977	(finsk) Lappland </a:t>
            </a:r>
          </a:p>
          <a:p>
            <a:pPr marL="0" indent="0">
              <a:buNone/>
            </a:pPr>
            <a:r>
              <a:rPr lang="nb-NO" dirty="0"/>
              <a:t>	H2 -48977 Lappland</a:t>
            </a:r>
          </a:p>
          <a:p>
            <a:pPr marL="0" indent="0">
              <a:buNone/>
            </a:pPr>
            <a:r>
              <a:rPr lang="nb-NO" dirty="0"/>
              <a:t>	Her: Barentsregionen, Nordkalotten, </a:t>
            </a:r>
            <a:r>
              <a:rPr lang="nb-NO" dirty="0" smtClean="0"/>
              <a:t>Sameland </a:t>
            </a:r>
            <a:r>
              <a:rPr lang="nb-NO" dirty="0"/>
              <a:t>	(Sápmi)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DDK23</a:t>
            </a:r>
            <a:r>
              <a:rPr lang="nb-NO" dirty="0"/>
              <a:t>):</a:t>
            </a:r>
          </a:p>
          <a:p>
            <a:pPr marL="0" indent="0">
              <a:buNone/>
            </a:pPr>
            <a:r>
              <a:rPr lang="nb-NO" dirty="0"/>
              <a:t>	948 Skandinavia og Finland</a:t>
            </a:r>
          </a:p>
          <a:p>
            <a:pPr marL="0" indent="0">
              <a:buNone/>
            </a:pPr>
            <a:r>
              <a:rPr lang="nb-NO" dirty="0"/>
              <a:t>	H2  - 48 Skandinavia og Finland</a:t>
            </a:r>
          </a:p>
          <a:p>
            <a:pPr marL="0" indent="0">
              <a:buNone/>
            </a:pPr>
            <a:r>
              <a:rPr lang="nb-NO" dirty="0"/>
              <a:t>	Inkluderer:  Barentsregionen, Nordkalotten, 	Sameland (Sápmi)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35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948 Skandinavia og Finland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Endringer i periodetabellene både for Norden som helhet og de enkelte nordiske land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/>
              <a:t>Klassebetegnelsene og inndelingene er de samme, men endringer i notasjonene.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47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948.1 – Norsk historie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299373"/>
              </p:ext>
            </p:extLst>
          </p:nvPr>
        </p:nvGraphicFramePr>
        <p:xfrm>
          <a:off x="270933" y="2531534"/>
          <a:ext cx="8128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Notasjon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DDK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Norsk </a:t>
                      </a:r>
                      <a:r>
                        <a:rPr lang="nb-NO" dirty="0" err="1" smtClean="0"/>
                        <a:t>webDewey</a:t>
                      </a:r>
                      <a:r>
                        <a:rPr lang="nb-NO" dirty="0" smtClean="0"/>
                        <a:t> (DDC 23)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948.101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Eldre historie fram til ca. 800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Eldre historie fram til</a:t>
                      </a:r>
                      <a:r>
                        <a:rPr lang="nb-NO" baseline="0" dirty="0" smtClean="0"/>
                        <a:t> 1536</a:t>
                      </a:r>
                    </a:p>
                    <a:p>
                      <a:r>
                        <a:rPr lang="nb-NO" baseline="0" dirty="0" smtClean="0"/>
                        <a:t>Inkluderer perioden med Kalmarunionen, 1397-1523</a:t>
                      </a:r>
                    </a:p>
                    <a:p>
                      <a:r>
                        <a:rPr lang="nb-NO" baseline="0" dirty="0" smtClean="0"/>
                        <a:t>Her: Middelalderen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948.1(012)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(Oldtiden fram til 481)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(Oldtiden fram til 481)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948.1014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Vikingtiden, </a:t>
                      </a:r>
                      <a:r>
                        <a:rPr lang="nb-NO" dirty="0" err="1" smtClean="0"/>
                        <a:t>ca</a:t>
                      </a:r>
                      <a:r>
                        <a:rPr lang="nb-NO" dirty="0" smtClean="0"/>
                        <a:t> 800-ca 1050</a:t>
                      </a:r>
                    </a:p>
                    <a:p>
                      <a:r>
                        <a:rPr lang="nb-NO" dirty="0" smtClean="0"/>
                        <a:t>Inkluderer perioden</a:t>
                      </a:r>
                      <a:r>
                        <a:rPr lang="nb-NO" baseline="0" dirty="0" smtClean="0"/>
                        <a:t> med Kalmarunionen, 1397-1523</a:t>
                      </a:r>
                    </a:p>
                    <a:p>
                      <a:r>
                        <a:rPr lang="nb-NO" baseline="0" dirty="0" smtClean="0"/>
                        <a:t>Her: Middelalderen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948.102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Middelalderen,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ca</a:t>
                      </a:r>
                      <a:r>
                        <a:rPr lang="nb-NO" baseline="0" dirty="0" smtClean="0"/>
                        <a:t> 800-1536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Perioden med unionen med Danmark, 1536-1814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Norsk historie – forskyvninger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938601"/>
              </p:ext>
            </p:extLst>
          </p:nvPr>
        </p:nvGraphicFramePr>
        <p:xfrm>
          <a:off x="467543" y="1412774"/>
          <a:ext cx="7972401" cy="482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67"/>
                <a:gridCol w="2657467"/>
                <a:gridCol w="2657467"/>
              </a:tblGrid>
              <a:tr h="651742">
                <a:tc>
                  <a:txBody>
                    <a:bodyPr/>
                    <a:lstStyle/>
                    <a:p>
                      <a:r>
                        <a:rPr lang="nb-NO" dirty="0" smtClean="0"/>
                        <a:t>Notasjon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DDK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Norsk </a:t>
                      </a:r>
                      <a:r>
                        <a:rPr lang="nb-NO" dirty="0" err="1" smtClean="0"/>
                        <a:t>webDewey</a:t>
                      </a:r>
                      <a:r>
                        <a:rPr lang="nb-NO" dirty="0" smtClean="0"/>
                        <a:t> (DDC 23)</a:t>
                      </a:r>
                      <a:endParaRPr lang="nb-NO" dirty="0"/>
                    </a:p>
                  </a:txBody>
                  <a:tcPr/>
                </a:tc>
              </a:tr>
              <a:tr h="1210378">
                <a:tc>
                  <a:txBody>
                    <a:bodyPr/>
                    <a:lstStyle/>
                    <a:p>
                      <a:r>
                        <a:rPr lang="nb-NO" dirty="0" smtClean="0"/>
                        <a:t>948.103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Reformasjonen</a:t>
                      </a:r>
                      <a:r>
                        <a:rPr lang="nb-NO" baseline="0" dirty="0" smtClean="0"/>
                        <a:t> og unionen med Danmark, 1536-1814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Perioden med unionen med Sverige,</a:t>
                      </a:r>
                      <a:r>
                        <a:rPr lang="nb-NO" baseline="0" dirty="0" smtClean="0"/>
                        <a:t> 1814-1844</a:t>
                      </a:r>
                      <a:endParaRPr lang="nb-NO" dirty="0"/>
                    </a:p>
                  </a:txBody>
                  <a:tcPr/>
                </a:tc>
              </a:tr>
              <a:tr h="651742">
                <a:tc>
                  <a:txBody>
                    <a:bodyPr/>
                    <a:lstStyle/>
                    <a:p>
                      <a:r>
                        <a:rPr lang="nb-NO" dirty="0" smtClean="0"/>
                        <a:t>948.1031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1536-1660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Førparlamentarisk tid, 1814-1894</a:t>
                      </a:r>
                      <a:endParaRPr lang="nb-NO" dirty="0"/>
                    </a:p>
                  </a:txBody>
                  <a:tcPr/>
                </a:tc>
              </a:tr>
              <a:tr h="377597">
                <a:tc>
                  <a:txBody>
                    <a:bodyPr/>
                    <a:lstStyle/>
                    <a:p>
                      <a:r>
                        <a:rPr lang="nb-NO" dirty="0" smtClean="0"/>
                        <a:t>948.1036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Perioden med parlamentarisme og unionsstrid, 1884-1905</a:t>
                      </a:r>
                      <a:endParaRPr lang="nb-NO" dirty="0"/>
                    </a:p>
                  </a:txBody>
                  <a:tcPr/>
                </a:tc>
              </a:tr>
              <a:tr h="377597">
                <a:tc>
                  <a:txBody>
                    <a:bodyPr/>
                    <a:lstStyle/>
                    <a:p>
                      <a:r>
                        <a:rPr lang="nb-NO" dirty="0" smtClean="0"/>
                        <a:t>948.104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Unionen med Sverige, 1814-1905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1905-1999</a:t>
                      </a:r>
                      <a:endParaRPr lang="nb-NO" dirty="0"/>
                    </a:p>
                  </a:txBody>
                  <a:tcPr/>
                </a:tc>
              </a:tr>
              <a:tr h="377597">
                <a:tc>
                  <a:txBody>
                    <a:bodyPr/>
                    <a:lstStyle/>
                    <a:p>
                      <a:r>
                        <a:rPr lang="nb-NO" dirty="0" smtClean="0"/>
                        <a:t>948.105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1905-1999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2000-</a:t>
                      </a:r>
                      <a:endParaRPr lang="nb-NO" dirty="0"/>
                    </a:p>
                  </a:txBody>
                  <a:tcPr/>
                </a:tc>
              </a:tr>
              <a:tr h="377597">
                <a:tc>
                  <a:txBody>
                    <a:bodyPr/>
                    <a:lstStyle/>
                    <a:p>
                      <a:r>
                        <a:rPr lang="nb-NO" dirty="0" smtClean="0"/>
                        <a:t>948.106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2000-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3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948.1 Norsk historie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DDK 5: 1900-1999</a:t>
            </a:r>
          </a:p>
          <a:p>
            <a:r>
              <a:rPr lang="nb-NO" dirty="0" smtClean="0"/>
              <a:t>DDK 23:	2000-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19" y="4109926"/>
            <a:ext cx="75914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tt pil 4"/>
          <p:cNvCxnSpPr/>
          <p:nvPr/>
        </p:nvCxnSpPr>
        <p:spPr>
          <a:xfrm flipH="1" flipV="1">
            <a:off x="1212941" y="3168324"/>
            <a:ext cx="458780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908142" y="2459112"/>
            <a:ext cx="4654458" cy="2149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948.2 Norsk historie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Norsk </a:t>
            </a:r>
            <a:r>
              <a:rPr lang="nb-NO" dirty="0"/>
              <a:t>historie på 1900-tallet: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$a948.104 </a:t>
            </a:r>
            <a:r>
              <a:rPr lang="nb-NO" dirty="0">
                <a:solidFill>
                  <a:srgbClr val="FF0000"/>
                </a:solidFill>
              </a:rPr>
              <a:t>$223/nor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Norsk historie på 2000-tallet: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$a948.106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$223/nor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42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948.2 Norsk historie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Norsk </a:t>
            </a:r>
            <a:r>
              <a:rPr lang="nb-NO" dirty="0"/>
              <a:t>historie på 1900-tallet: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$a948.104 </a:t>
            </a:r>
            <a:r>
              <a:rPr lang="nb-NO" dirty="0">
                <a:solidFill>
                  <a:srgbClr val="FF0000"/>
                </a:solidFill>
              </a:rPr>
              <a:t>$223/nor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Norsk historie på 2000-tallet: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$a948.106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$223/nor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71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Hjelpetabell 3a, b, 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/>
              <a:t>3A </a:t>
            </a:r>
          </a:p>
          <a:p>
            <a:r>
              <a:rPr lang="de-DE" dirty="0" err="1"/>
              <a:t>Ett</a:t>
            </a:r>
            <a:r>
              <a:rPr lang="de-DE" dirty="0"/>
              <a:t> </a:t>
            </a:r>
            <a:r>
              <a:rPr lang="de-DE" dirty="0" err="1"/>
              <a:t>enkelt</a:t>
            </a:r>
            <a:r>
              <a:rPr lang="de-DE" dirty="0"/>
              <a:t> </a:t>
            </a:r>
            <a:r>
              <a:rPr lang="de-DE" dirty="0" err="1"/>
              <a:t>forfatterskap</a:t>
            </a:r>
            <a:r>
              <a:rPr lang="de-DE" dirty="0"/>
              <a:t>; </a:t>
            </a:r>
            <a:r>
              <a:rPr lang="de-DE" dirty="0" err="1"/>
              <a:t>enkelte</a:t>
            </a:r>
            <a:r>
              <a:rPr lang="de-DE" dirty="0"/>
              <a:t> </a:t>
            </a:r>
            <a:r>
              <a:rPr lang="de-DE" dirty="0" err="1"/>
              <a:t>eller</a:t>
            </a:r>
            <a:r>
              <a:rPr lang="de-DE" dirty="0"/>
              <a:t> </a:t>
            </a:r>
            <a:r>
              <a:rPr lang="de-DE" dirty="0" err="1"/>
              <a:t>samlede</a:t>
            </a:r>
            <a:r>
              <a:rPr lang="de-DE" dirty="0"/>
              <a:t> </a:t>
            </a:r>
            <a:r>
              <a:rPr lang="de-DE" dirty="0" err="1"/>
              <a:t>verker</a:t>
            </a:r>
            <a:r>
              <a:rPr lang="de-DE" dirty="0"/>
              <a:t> </a:t>
            </a:r>
            <a:r>
              <a:rPr lang="de-DE" dirty="0" err="1"/>
              <a:t>av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enkel</a:t>
            </a:r>
            <a:r>
              <a:rPr lang="de-DE" dirty="0"/>
              <a:t> </a:t>
            </a:r>
            <a:r>
              <a:rPr lang="de-DE" dirty="0" err="1"/>
              <a:t>forfatter</a:t>
            </a:r>
            <a:r>
              <a:rPr lang="de-DE" dirty="0"/>
              <a:t>; </a:t>
            </a:r>
            <a:r>
              <a:rPr lang="de-DE" dirty="0" err="1"/>
              <a:t>biografier</a:t>
            </a:r>
            <a:r>
              <a:rPr lang="de-DE" dirty="0"/>
              <a:t> </a:t>
            </a:r>
            <a:r>
              <a:rPr lang="de-DE" dirty="0" err="1"/>
              <a:t>om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enkel</a:t>
            </a:r>
            <a:r>
              <a:rPr lang="de-DE" dirty="0"/>
              <a:t> </a:t>
            </a:r>
            <a:r>
              <a:rPr lang="de-DE" dirty="0" err="1"/>
              <a:t>forfatter</a:t>
            </a:r>
            <a:endParaRPr lang="de-DE" dirty="0"/>
          </a:p>
          <a:p>
            <a:endParaRPr lang="nb-NO" dirty="0"/>
          </a:p>
          <a:p>
            <a:pPr marL="0" indent="0">
              <a:buNone/>
            </a:pPr>
            <a:r>
              <a:rPr lang="de-DE" dirty="0"/>
              <a:t>3B </a:t>
            </a:r>
          </a:p>
          <a:p>
            <a:r>
              <a:rPr lang="de-DE" dirty="0" err="1"/>
              <a:t>Flere</a:t>
            </a:r>
            <a:r>
              <a:rPr lang="de-DE" dirty="0"/>
              <a:t> </a:t>
            </a:r>
            <a:r>
              <a:rPr lang="de-DE" dirty="0" err="1"/>
              <a:t>enn</a:t>
            </a:r>
            <a:r>
              <a:rPr lang="de-DE" dirty="0"/>
              <a:t> </a:t>
            </a:r>
            <a:r>
              <a:rPr lang="de-DE" dirty="0" err="1"/>
              <a:t>ett</a:t>
            </a:r>
            <a:r>
              <a:rPr lang="de-DE" dirty="0"/>
              <a:t> </a:t>
            </a:r>
            <a:r>
              <a:rPr lang="de-DE" dirty="0" err="1"/>
              <a:t>forfatterskap</a:t>
            </a:r>
            <a:r>
              <a:rPr lang="de-DE" dirty="0"/>
              <a:t>; </a:t>
            </a:r>
            <a:r>
              <a:rPr lang="de-DE" dirty="0" err="1"/>
              <a:t>samlede</a:t>
            </a:r>
            <a:r>
              <a:rPr lang="de-DE" dirty="0"/>
              <a:t> </a:t>
            </a:r>
            <a:r>
              <a:rPr lang="de-DE" dirty="0" err="1"/>
              <a:t>verker</a:t>
            </a:r>
            <a:r>
              <a:rPr lang="de-DE" dirty="0"/>
              <a:t> </a:t>
            </a:r>
            <a:r>
              <a:rPr lang="de-DE" dirty="0" err="1"/>
              <a:t>av</a:t>
            </a:r>
            <a:r>
              <a:rPr lang="de-DE" dirty="0"/>
              <a:t> </a:t>
            </a:r>
            <a:r>
              <a:rPr lang="de-DE" dirty="0" err="1"/>
              <a:t>flere</a:t>
            </a:r>
            <a:r>
              <a:rPr lang="de-DE" dirty="0"/>
              <a:t> </a:t>
            </a:r>
            <a:r>
              <a:rPr lang="de-DE" dirty="0" err="1"/>
              <a:t>enn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forfatter</a:t>
            </a:r>
            <a:r>
              <a:rPr lang="de-DE" dirty="0"/>
              <a:t>; </a:t>
            </a:r>
            <a:r>
              <a:rPr lang="de-DE" dirty="0" err="1"/>
              <a:t>biografier</a:t>
            </a:r>
            <a:r>
              <a:rPr lang="de-DE" dirty="0"/>
              <a:t> </a:t>
            </a:r>
            <a:r>
              <a:rPr lang="de-DE" dirty="0" err="1"/>
              <a:t>om</a:t>
            </a:r>
            <a:r>
              <a:rPr lang="de-DE" dirty="0"/>
              <a:t> </a:t>
            </a:r>
            <a:r>
              <a:rPr lang="de-DE" dirty="0" err="1"/>
              <a:t>flere</a:t>
            </a:r>
            <a:r>
              <a:rPr lang="de-DE" dirty="0"/>
              <a:t> </a:t>
            </a:r>
            <a:r>
              <a:rPr lang="de-DE" dirty="0" err="1"/>
              <a:t>enn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forfatter</a:t>
            </a:r>
            <a:r>
              <a:rPr lang="de-DE" dirty="0"/>
              <a:t>; </a:t>
            </a:r>
            <a:r>
              <a:rPr lang="de-DE" dirty="0" err="1"/>
              <a:t>og</a:t>
            </a:r>
            <a:r>
              <a:rPr lang="de-DE" dirty="0"/>
              <a:t> i </a:t>
            </a:r>
            <a:r>
              <a:rPr lang="de-DE" dirty="0" err="1"/>
              <a:t>tillegg</a:t>
            </a:r>
            <a:r>
              <a:rPr lang="de-DE" dirty="0"/>
              <a:t> for </a:t>
            </a:r>
            <a:r>
              <a:rPr lang="de-DE" dirty="0" err="1"/>
              <a:t>litterær</a:t>
            </a:r>
            <a:r>
              <a:rPr lang="de-DE" dirty="0"/>
              <a:t> </a:t>
            </a:r>
            <a:r>
              <a:rPr lang="de-DE" dirty="0" err="1"/>
              <a:t>komposisjon</a:t>
            </a:r>
            <a:r>
              <a:rPr lang="de-DE" dirty="0"/>
              <a:t> i </a:t>
            </a:r>
            <a:r>
              <a:rPr lang="de-DE" dirty="0" err="1"/>
              <a:t>bestemte</a:t>
            </a:r>
            <a:r>
              <a:rPr lang="de-DE" dirty="0"/>
              <a:t> </a:t>
            </a:r>
            <a:r>
              <a:rPr lang="de-DE" dirty="0" err="1"/>
              <a:t>litterære</a:t>
            </a:r>
            <a:r>
              <a:rPr lang="de-DE" dirty="0"/>
              <a:t> </a:t>
            </a:r>
            <a:r>
              <a:rPr lang="de-DE" dirty="0" err="1"/>
              <a:t>former</a:t>
            </a:r>
            <a:endParaRPr lang="nb-NO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3C </a:t>
            </a:r>
          </a:p>
          <a:p>
            <a:r>
              <a:rPr lang="de-DE" dirty="0" err="1"/>
              <a:t>Ytterligere</a:t>
            </a:r>
            <a:r>
              <a:rPr lang="de-DE" dirty="0"/>
              <a:t> </a:t>
            </a:r>
            <a:r>
              <a:rPr lang="de-DE" dirty="0" err="1"/>
              <a:t>litterære</a:t>
            </a:r>
            <a:r>
              <a:rPr lang="de-DE" dirty="0"/>
              <a:t> </a:t>
            </a:r>
            <a:r>
              <a:rPr lang="de-DE" dirty="0" err="1"/>
              <a:t>elementer</a:t>
            </a:r>
            <a:r>
              <a:rPr lang="de-DE" dirty="0"/>
              <a:t> </a:t>
            </a:r>
            <a:r>
              <a:rPr lang="de-DE" dirty="0" err="1"/>
              <a:t>brukt</a:t>
            </a:r>
            <a:r>
              <a:rPr lang="de-DE" dirty="0"/>
              <a:t> i </a:t>
            </a:r>
            <a:r>
              <a:rPr lang="de-DE" dirty="0" err="1"/>
              <a:t>nummerbygging</a:t>
            </a:r>
            <a:r>
              <a:rPr lang="de-DE" dirty="0"/>
              <a:t> innen </a:t>
            </a:r>
            <a:r>
              <a:rPr lang="de-DE" dirty="0" err="1"/>
              <a:t>Hjelpetabell</a:t>
            </a:r>
            <a:r>
              <a:rPr lang="de-DE" dirty="0"/>
              <a:t> 3B </a:t>
            </a:r>
            <a:r>
              <a:rPr lang="de-DE" dirty="0" err="1"/>
              <a:t>og</a:t>
            </a:r>
            <a:r>
              <a:rPr lang="de-DE" dirty="0"/>
              <a:t> </a:t>
            </a:r>
            <a:r>
              <a:rPr lang="de-DE" dirty="0" err="1"/>
              <a:t>slik</a:t>
            </a:r>
            <a:r>
              <a:rPr lang="de-DE" dirty="0"/>
              <a:t> </a:t>
            </a:r>
            <a:r>
              <a:rPr lang="de-DE" dirty="0" err="1"/>
              <a:t>det</a:t>
            </a:r>
            <a:r>
              <a:rPr lang="de-DE" dirty="0"/>
              <a:t> er </a:t>
            </a:r>
            <a:r>
              <a:rPr lang="de-DE" dirty="0" err="1"/>
              <a:t>forklart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>
                <a:hlinkClick r:id="rId2" tooltip="Spesielle emner innen kunst"/>
              </a:rPr>
              <a:t>700.4</a:t>
            </a:r>
            <a:r>
              <a:rPr lang="de-DE" dirty="0">
                <a:solidFill>
                  <a:schemeClr val="accent1"/>
                </a:solidFill>
              </a:rPr>
              <a:t>,</a:t>
            </a:r>
            <a:r>
              <a:rPr lang="de-DE" dirty="0"/>
              <a:t> </a:t>
            </a:r>
            <a:r>
              <a:rPr lang="de-DE" dirty="0">
                <a:solidFill>
                  <a:schemeClr val="accent1"/>
                </a:solidFill>
              </a:rPr>
              <a:t>791.4</a:t>
            </a:r>
            <a:r>
              <a:rPr lang="de-DE" dirty="0"/>
              <a:t>, 808-809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47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Hjelpetabell 3a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Ett</a:t>
            </a:r>
            <a:r>
              <a:rPr lang="de-DE" dirty="0"/>
              <a:t> </a:t>
            </a:r>
            <a:r>
              <a:rPr lang="de-DE" dirty="0" err="1"/>
              <a:t>enkelt</a:t>
            </a:r>
            <a:r>
              <a:rPr lang="de-DE" dirty="0"/>
              <a:t> </a:t>
            </a:r>
            <a:r>
              <a:rPr lang="de-DE" dirty="0" err="1"/>
              <a:t>forfatterskap</a:t>
            </a:r>
            <a:r>
              <a:rPr lang="de-DE" dirty="0"/>
              <a:t>, </a:t>
            </a:r>
            <a:r>
              <a:rPr lang="de-DE" dirty="0" err="1"/>
              <a:t>enkelte</a:t>
            </a:r>
            <a:r>
              <a:rPr lang="de-DE" dirty="0"/>
              <a:t> </a:t>
            </a:r>
            <a:r>
              <a:rPr lang="de-DE" dirty="0" err="1"/>
              <a:t>eller</a:t>
            </a:r>
            <a:r>
              <a:rPr lang="de-DE" dirty="0"/>
              <a:t> </a:t>
            </a:r>
            <a:r>
              <a:rPr lang="de-DE" dirty="0" err="1"/>
              <a:t>samlede</a:t>
            </a:r>
            <a:r>
              <a:rPr lang="de-DE" dirty="0"/>
              <a:t> </a:t>
            </a:r>
            <a:r>
              <a:rPr lang="de-DE" dirty="0" err="1"/>
              <a:t>verker</a:t>
            </a:r>
            <a:r>
              <a:rPr lang="de-DE" dirty="0"/>
              <a:t> </a:t>
            </a:r>
            <a:r>
              <a:rPr lang="de-DE" dirty="0" err="1"/>
              <a:t>av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forfatter</a:t>
            </a:r>
            <a:r>
              <a:rPr lang="de-DE" dirty="0"/>
              <a:t>, </a:t>
            </a:r>
            <a:r>
              <a:rPr lang="de-DE" dirty="0" err="1"/>
              <a:t>biografier</a:t>
            </a:r>
            <a:r>
              <a:rPr lang="de-DE" dirty="0"/>
              <a:t> </a:t>
            </a:r>
            <a:r>
              <a:rPr lang="de-DE" dirty="0" err="1"/>
              <a:t>om</a:t>
            </a:r>
            <a:r>
              <a:rPr lang="de-DE" dirty="0"/>
              <a:t> </a:t>
            </a:r>
            <a:r>
              <a:rPr lang="de-DE" dirty="0" err="1"/>
              <a:t>én</a:t>
            </a:r>
            <a:r>
              <a:rPr lang="de-DE" dirty="0"/>
              <a:t> </a:t>
            </a:r>
            <a:r>
              <a:rPr lang="de-DE" dirty="0" err="1"/>
              <a:t>enkelt</a:t>
            </a:r>
            <a:r>
              <a:rPr lang="de-DE" dirty="0"/>
              <a:t> </a:t>
            </a:r>
            <a:r>
              <a:rPr lang="de-DE" dirty="0" err="1"/>
              <a:t>forfatter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</a:t>
            </a:r>
            <a:r>
              <a:rPr lang="de-DE" dirty="0" err="1"/>
              <a:t>kan</a:t>
            </a:r>
            <a:r>
              <a:rPr lang="de-DE" dirty="0"/>
              <a:t> </a:t>
            </a:r>
            <a:r>
              <a:rPr lang="de-DE" dirty="0" err="1"/>
              <a:t>legge</a:t>
            </a:r>
            <a:r>
              <a:rPr lang="de-DE" dirty="0"/>
              <a:t> </a:t>
            </a:r>
            <a:r>
              <a:rPr lang="de-DE" dirty="0" err="1"/>
              <a:t>til</a:t>
            </a:r>
            <a:r>
              <a:rPr lang="de-DE" dirty="0"/>
              <a:t> </a:t>
            </a:r>
            <a:r>
              <a:rPr lang="de-DE" dirty="0" err="1"/>
              <a:t>litterær</a:t>
            </a:r>
            <a:r>
              <a:rPr lang="de-DE" dirty="0"/>
              <a:t> form (</a:t>
            </a:r>
            <a:r>
              <a:rPr lang="de-DE" dirty="0" err="1"/>
              <a:t>som</a:t>
            </a:r>
            <a:r>
              <a:rPr lang="de-DE" dirty="0"/>
              <a:t> i DDK 5)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--</a:t>
            </a:r>
            <a:r>
              <a:rPr lang="de-DE" dirty="0" err="1"/>
              <a:t>kan</a:t>
            </a:r>
            <a:r>
              <a:rPr lang="de-DE" dirty="0"/>
              <a:t> </a:t>
            </a:r>
            <a:r>
              <a:rPr lang="de-DE" dirty="0" err="1"/>
              <a:t>legge</a:t>
            </a:r>
            <a:r>
              <a:rPr lang="de-DE" dirty="0"/>
              <a:t> </a:t>
            </a:r>
            <a:r>
              <a:rPr lang="de-DE" dirty="0" err="1"/>
              <a:t>til</a:t>
            </a:r>
            <a:r>
              <a:rPr lang="de-DE" dirty="0"/>
              <a:t> </a:t>
            </a:r>
            <a:r>
              <a:rPr lang="de-DE" dirty="0" err="1"/>
              <a:t>litterær</a:t>
            </a:r>
            <a:r>
              <a:rPr lang="de-DE" dirty="0"/>
              <a:t> </a:t>
            </a:r>
            <a:r>
              <a:rPr lang="de-DE" dirty="0" err="1" smtClean="0"/>
              <a:t>periode</a:t>
            </a:r>
            <a:endParaRPr lang="de-DE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Eks</a:t>
            </a:r>
            <a:r>
              <a:rPr lang="nb-NO" dirty="0"/>
              <a:t>.: </a:t>
            </a:r>
            <a:r>
              <a:rPr lang="nb-NO" dirty="0" smtClean="0"/>
              <a:t> En biografi om Henrik Ibsen:</a:t>
            </a:r>
          </a:p>
          <a:p>
            <a:pPr marL="0" indent="0">
              <a:buNone/>
            </a:pPr>
            <a:r>
              <a:rPr lang="nb-NO" dirty="0" smtClean="0"/>
              <a:t>839.82+2+</a:t>
            </a:r>
            <a:r>
              <a:rPr lang="nb-NO" dirty="0" smtClean="0">
                <a:solidFill>
                  <a:srgbClr val="FF0000"/>
                </a:solidFill>
              </a:rPr>
              <a:t>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04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Hjelpetabell 3B og 3C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3B brukes for flere </a:t>
            </a:r>
            <a:r>
              <a:rPr lang="nb-NO" dirty="0" smtClean="0"/>
              <a:t>forfatterskap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Kan få fram bestemte elementer som motiv, type, periode ved hjelp av Hjelpetabell 3C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Eks.: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839.821/0410853543 </a:t>
            </a:r>
            <a:r>
              <a:rPr lang="nb-NO" dirty="0"/>
              <a:t>– En samling norske haiku-dikt om kjærlighet</a:t>
            </a:r>
          </a:p>
        </p:txBody>
      </p:sp>
    </p:spTree>
    <p:extLst>
      <p:ext uri="{BB962C8B-B14F-4D97-AF65-F5344CB8AC3E}">
        <p14:creationId xmlns:p14="http://schemas.microsoft.com/office/powerpoint/2010/main" val="2954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 finner vi opplysninger om endringene?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4200" dirty="0" smtClean="0"/>
              <a:t>Endringer fra DDC22 til DDC23:</a:t>
            </a:r>
          </a:p>
          <a:p>
            <a:r>
              <a:rPr lang="nb-NO" sz="4200" dirty="0" smtClean="0"/>
              <a:t>Historikknoter i </a:t>
            </a:r>
            <a:r>
              <a:rPr lang="nb-NO" sz="4200" dirty="0" err="1" smtClean="0"/>
              <a:t>WebDewey</a:t>
            </a:r>
            <a:r>
              <a:rPr lang="nb-NO" sz="4200" dirty="0" smtClean="0"/>
              <a:t> (fra DDC22-23)</a:t>
            </a:r>
          </a:p>
          <a:p>
            <a:r>
              <a:rPr lang="nb-NO" sz="4200" dirty="0" smtClean="0"/>
              <a:t>«Endringer mellom DDC22 og 23» fra åpningsbildet i </a:t>
            </a:r>
            <a:r>
              <a:rPr lang="nb-NO" sz="4200" dirty="0" err="1" smtClean="0"/>
              <a:t>WebDewey</a:t>
            </a:r>
            <a:endParaRPr lang="nb-NO" sz="4200" dirty="0" smtClean="0"/>
          </a:p>
          <a:p>
            <a:pPr marL="0" indent="0">
              <a:buNone/>
            </a:pPr>
            <a:endParaRPr lang="nb-NO" sz="4200" dirty="0" smtClean="0"/>
          </a:p>
          <a:p>
            <a:pPr marL="0" indent="0">
              <a:buNone/>
            </a:pPr>
            <a:r>
              <a:rPr lang="nb-NO" sz="4200" dirty="0" smtClean="0"/>
              <a:t>Endringer mellom DDK5 og DDK23 (både endringer som gjelder endringer i tabellene og bruk av tillatte løsninger)</a:t>
            </a:r>
          </a:p>
          <a:p>
            <a:r>
              <a:rPr lang="nb-NO" sz="4200" dirty="0" smtClean="0"/>
              <a:t>Nasjonale kommentarer</a:t>
            </a:r>
          </a:p>
          <a:p>
            <a:r>
              <a:rPr lang="nb-NO" sz="4200" dirty="0"/>
              <a:t>BS-emneordene inneholder også DDK5-numrene</a:t>
            </a:r>
          </a:p>
          <a:p>
            <a:pPr marL="0" indent="0">
              <a:buNone/>
            </a:pPr>
            <a:endParaRPr lang="nb-NO" sz="4200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5662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Hjelpetabell 3b og 3c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Eks: 839.821/0410853543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839.82 </a:t>
            </a:r>
            <a:r>
              <a:rPr lang="nb-NO" dirty="0"/>
              <a:t>	Norsk litteratur</a:t>
            </a:r>
          </a:p>
          <a:p>
            <a:pPr marL="0" indent="0">
              <a:buNone/>
            </a:pPr>
            <a:r>
              <a:rPr lang="nb-NO" dirty="0"/>
              <a:t>1		</a:t>
            </a:r>
            <a:r>
              <a:rPr lang="nb-NO" dirty="0" smtClean="0"/>
              <a:t>	3B </a:t>
            </a:r>
            <a:r>
              <a:rPr lang="nb-NO" dirty="0"/>
              <a:t>- poesi</a:t>
            </a:r>
          </a:p>
          <a:p>
            <a:pPr marL="0" indent="0">
              <a:buNone/>
            </a:pPr>
            <a:r>
              <a:rPr lang="nb-NO" dirty="0"/>
              <a:t>041		3B - haiku</a:t>
            </a:r>
          </a:p>
          <a:p>
            <a:pPr marL="514350" indent="-514350">
              <a:buAutoNum type="arabicPlain" startAt="8"/>
            </a:pPr>
            <a:r>
              <a:rPr lang="nb-NO" dirty="0"/>
              <a:t>            </a:t>
            </a:r>
            <a:r>
              <a:rPr lang="nb-NO" dirty="0" smtClean="0"/>
              <a:t>3B </a:t>
            </a:r>
            <a:r>
              <a:rPr lang="nb-NO" dirty="0"/>
              <a:t>– samling</a:t>
            </a:r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3543</a:t>
            </a:r>
            <a:r>
              <a:rPr lang="nb-NO" dirty="0"/>
              <a:t>		3C -  kjærlighet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028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Hjelpetabell 3c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Kan også brukes for kunst generelt og for film, radio og tv.</a:t>
            </a:r>
          </a:p>
          <a:p>
            <a:r>
              <a:rPr lang="nb-NO" dirty="0" smtClean="0"/>
              <a:t>Eks: 791.4363543 En kjærlighetsfilm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791.436  Film</a:t>
            </a:r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3543</a:t>
            </a:r>
            <a:r>
              <a:rPr lang="nb-NO" dirty="0"/>
              <a:t>		3C -  kjærlighet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9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Hjelpetabell 5 og 6 - Kvensk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Kvener som folkegruppe</a:t>
            </a:r>
          </a:p>
          <a:p>
            <a:pPr marL="0" indent="0">
              <a:buNone/>
            </a:pPr>
            <a:r>
              <a:rPr lang="nb-NO" dirty="0" smtClean="0"/>
              <a:t>T5—945 </a:t>
            </a:r>
            <a:r>
              <a:rPr lang="nb-NO" dirty="0"/>
              <a:t>43 </a:t>
            </a:r>
            <a:r>
              <a:rPr lang="nb-NO" dirty="0" smtClean="0"/>
              <a:t>Kven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Kvensk språk:</a:t>
            </a:r>
          </a:p>
          <a:p>
            <a:pPr marL="0" indent="0">
              <a:buNone/>
            </a:pPr>
            <a:r>
              <a:rPr lang="nb-NO" dirty="0" smtClean="0"/>
              <a:t>T6—945 </a:t>
            </a:r>
            <a:r>
              <a:rPr lang="nb-NO" dirty="0"/>
              <a:t>43 Kven </a:t>
            </a:r>
            <a:r>
              <a:rPr lang="nb-NO" dirty="0" smtClean="0"/>
              <a:t>Finnish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Dette nummeret er ennå ikke i bruk, men er vedtatt etter forslag fra Universitetet i Tromsø.</a:t>
            </a:r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30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Hjelpetabell 7 Grupper av personer er fjernet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DDK </a:t>
            </a:r>
            <a:r>
              <a:rPr lang="nb-NO" dirty="0" smtClean="0"/>
              <a:t>5 og tidligere:</a:t>
            </a:r>
            <a:endParaRPr lang="nb-NO" dirty="0"/>
          </a:p>
          <a:p>
            <a:r>
              <a:rPr lang="nb-NO" dirty="0"/>
              <a:t>Inndeling etter f.eks. etnisk eller nasjonal bakgrunn, kjønn, alder, sosiale særtrekk, yrker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DDK 23:</a:t>
            </a:r>
          </a:p>
          <a:p>
            <a:r>
              <a:rPr lang="nb-NO" dirty="0"/>
              <a:t>Erstattet med direkte bruk av notasjoner som allerede er tilgjengelige i tabellene og i notasjon 08 fra H1.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18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 </a:t>
            </a:r>
            <a:r>
              <a:rPr lang="nb-NO" dirty="0"/>
              <a:t>Hjelpetabell 7 er fjernet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DDK 5: </a:t>
            </a:r>
          </a:p>
          <a:p>
            <a:pPr marL="0" indent="0">
              <a:buNone/>
            </a:pPr>
            <a:r>
              <a:rPr lang="nb-NO" dirty="0"/>
              <a:t>174.9 Til basisnummeret 174.9 legges numrene -09-9 fra Hjelpetabell 7, f.eks. politietikk 174.93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DDK23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Til basisnummeret </a:t>
            </a:r>
            <a:r>
              <a:rPr lang="nb-NO" dirty="0">
                <a:hlinkClick r:id="rId3" action="ppaction://hlinkfile" tooltip="Andre yrker og profesjoner"/>
              </a:rPr>
              <a:t>174.9</a:t>
            </a:r>
            <a:r>
              <a:rPr lang="nb-NO" dirty="0"/>
              <a:t> legges 001-999, f.eks. politietikk 174.936323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14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02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Endringer i tabellene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200 Religion</a:t>
            </a:r>
          </a:p>
          <a:p>
            <a:r>
              <a:rPr lang="nb-NO" dirty="0" smtClean="0"/>
              <a:t>341 Internasjonal rett</a:t>
            </a:r>
          </a:p>
          <a:p>
            <a:r>
              <a:rPr lang="nb-NO" dirty="0" smtClean="0"/>
              <a:t>936 Oldtidshistorie (Arkeologi)</a:t>
            </a:r>
          </a:p>
          <a:p>
            <a:r>
              <a:rPr lang="nb-NO" dirty="0" smtClean="0"/>
              <a:t>948  Nordisk historie</a:t>
            </a:r>
          </a:p>
          <a:p>
            <a:r>
              <a:rPr lang="nb-NO" dirty="0" smtClean="0"/>
              <a:t>(Utvidelser i H5 og H6 for kvensk-kommer)</a:t>
            </a:r>
          </a:p>
          <a:p>
            <a:r>
              <a:rPr lang="nb-NO" dirty="0" smtClean="0"/>
              <a:t>H </a:t>
            </a:r>
            <a:r>
              <a:rPr lang="nb-NO" dirty="0"/>
              <a:t>7 </a:t>
            </a:r>
            <a:r>
              <a:rPr lang="nb-NO" dirty="0" smtClean="0"/>
              <a:t>Grupper av personer er </a:t>
            </a:r>
            <a:r>
              <a:rPr lang="nb-NO" dirty="0"/>
              <a:t>fjernet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530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2</a:t>
            </a:r>
            <a:r>
              <a:rPr lang="nb-NO" dirty="0" smtClean="0"/>
              <a:t>. </a:t>
            </a:r>
            <a:r>
              <a:rPr lang="nb-NO" dirty="0"/>
              <a:t>Endringer fordi vi går over til standardløsninger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Norsk lov og rett: 342-349 </a:t>
            </a:r>
          </a:p>
          <a:p>
            <a:r>
              <a:rPr lang="nb-NO" dirty="0" smtClean="0"/>
              <a:t>Ungdomsskolen: fra 372.243 til 373</a:t>
            </a:r>
          </a:p>
          <a:p>
            <a:r>
              <a:rPr lang="nb-NO" dirty="0" smtClean="0"/>
              <a:t>Skandinavisk oldtidshistorie:  fra </a:t>
            </a:r>
            <a:r>
              <a:rPr lang="nb-NO" dirty="0"/>
              <a:t>948 til 936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573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3</a:t>
            </a:r>
            <a:r>
              <a:rPr lang="nb-NO" dirty="0" smtClean="0"/>
              <a:t>. Endringer som følge av fullstendig oversettelse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Generelt  mer fininndeling –  lengre numre</a:t>
            </a:r>
          </a:p>
          <a:p>
            <a:r>
              <a:rPr lang="nb-NO" dirty="0" smtClean="0"/>
              <a:t>Generell forminndeling kan brukes flere steder (færre emner i inkluderer-noter)</a:t>
            </a:r>
          </a:p>
          <a:p>
            <a:r>
              <a:rPr lang="nb-NO" dirty="0" smtClean="0"/>
              <a:t>Hjelpetabell 3 A, B og C</a:t>
            </a:r>
          </a:p>
          <a:p>
            <a:endParaRPr lang="nb-NO" dirty="0"/>
          </a:p>
          <a:p>
            <a:pPr marL="0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61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200 Religion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Kontinuerlige endringer for å gi mer plass til religion generelt og andre religioner enn kristendom</a:t>
            </a:r>
          </a:p>
          <a:p>
            <a:endParaRPr lang="nb-NO" dirty="0"/>
          </a:p>
          <a:p>
            <a:r>
              <a:rPr lang="nb-NO" dirty="0"/>
              <a:t>Tillatte løsninger som gjør det mulig å bruke 230-280 til religionen som dominerer i området. Kristendommen og Bibelen blir da klassifisert i 298.</a:t>
            </a:r>
          </a:p>
        </p:txBody>
      </p:sp>
    </p:spTree>
    <p:extLst>
      <p:ext uri="{BB962C8B-B14F-4D97-AF65-F5344CB8AC3E}">
        <p14:creationId xmlns:p14="http://schemas.microsoft.com/office/powerpoint/2010/main" val="256413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Sammenlignende religionsvitenskap fra  291 til 201-209</a:t>
            </a: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395538"/>
            <a:ext cx="90773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55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076325"/>
            <a:ext cx="40767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91994"/>
      </p:ext>
    </p:extLst>
  </p:cSld>
  <p:clrMapOvr>
    <a:masterClrMapping/>
  </p:clrMapOvr>
</p:sld>
</file>

<file path=ppt/theme/theme1.xml><?xml version="1.0" encoding="utf-8"?>
<a:theme xmlns:a="http://schemas.openxmlformats.org/drawingml/2006/main" name="Varmgrå 1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armgrå 2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armgrå 3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lt hvit med logo">
  <a:themeElements>
    <a:clrScheme name="NB">
      <a:dk1>
        <a:sysClr val="windowText" lastClr="000000"/>
      </a:dk1>
      <a:lt1>
        <a:srgbClr val="FFFFFF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1040</Words>
  <Application>Microsoft Office PowerPoint</Application>
  <PresentationFormat>Skjermfremvisning (4:3)</PresentationFormat>
  <Paragraphs>255</Paragraphs>
  <Slides>35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35</vt:i4>
      </vt:variant>
    </vt:vector>
  </HeadingPairs>
  <TitlesOfParts>
    <vt:vector size="39" baseType="lpstr">
      <vt:lpstr>Varmgrå 1</vt:lpstr>
      <vt:lpstr>Varmgrå 2</vt:lpstr>
      <vt:lpstr>Varmgrå 3</vt:lpstr>
      <vt:lpstr>Helt hvit med logo</vt:lpstr>
      <vt:lpstr>Fra DDK5 til DDK23</vt:lpstr>
      <vt:lpstr>Endringer fra DDK5 til DDK23</vt:lpstr>
      <vt:lpstr>Hvor finner vi opplysninger om endringene?</vt:lpstr>
      <vt:lpstr>1. Endringer i tabellene</vt:lpstr>
      <vt:lpstr>2. Endringer fordi vi går over til standardløsninger</vt:lpstr>
      <vt:lpstr>3. Endringer som følge av fullstendig oversettelse</vt:lpstr>
      <vt:lpstr>200 Religion</vt:lpstr>
      <vt:lpstr>Sammenlignende religionsvitenskap fra  291 til 201-209</vt:lpstr>
      <vt:lpstr>PowerPoint-presentasjon</vt:lpstr>
      <vt:lpstr>340 Lov og rett</vt:lpstr>
      <vt:lpstr>341  Internasjonal rett</vt:lpstr>
      <vt:lpstr> 341 Internasjonal rett</vt:lpstr>
      <vt:lpstr>Inndeling for å få fram ‘regionale mellomstatlige organisasjoner</vt:lpstr>
      <vt:lpstr>Både norsk og utenlandsk rett i 342-349</vt:lpstr>
      <vt:lpstr>Både norsk og utenlandsk rett i 342-349</vt:lpstr>
      <vt:lpstr>Ungdomsskolen fra 372 til 373</vt:lpstr>
      <vt:lpstr>Ungdomsskolen - didaktikk</vt:lpstr>
      <vt:lpstr>Skandinavisk arkeologi fra 948 til 936</vt:lpstr>
      <vt:lpstr>Skandinavisk arkeologi fra 948 til 936</vt:lpstr>
      <vt:lpstr>948 Skandinavia og Finland</vt:lpstr>
      <vt:lpstr> 948 Skandinavia og Finland</vt:lpstr>
      <vt:lpstr>948.1 – Norsk historie</vt:lpstr>
      <vt:lpstr>Norsk historie – forskyvninger</vt:lpstr>
      <vt:lpstr>948.1 Norsk historie</vt:lpstr>
      <vt:lpstr>948.2 Norsk historie</vt:lpstr>
      <vt:lpstr>948.2 Norsk historie</vt:lpstr>
      <vt:lpstr>Hjelpetabell 3a, b, c</vt:lpstr>
      <vt:lpstr>Hjelpetabell 3a</vt:lpstr>
      <vt:lpstr>Hjelpetabell 3B og 3C</vt:lpstr>
      <vt:lpstr>Hjelpetabell 3b og 3c</vt:lpstr>
      <vt:lpstr>Hjelpetabell 3c</vt:lpstr>
      <vt:lpstr>Hjelpetabell 5 og 6 - Kvensk</vt:lpstr>
      <vt:lpstr>Hjelpetabell 7 Grupper av personer er fjernet</vt:lpstr>
      <vt:lpstr> Hjelpetabell 7 er fjernet</vt:lpstr>
      <vt:lpstr>PowerPoint-presentasjon</vt:lpstr>
    </vt:vector>
  </TitlesOfParts>
  <Company>Melkeveien Designkontor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Berger</dc:creator>
  <cp:lastModifiedBy>Siri Tidemann Andersen</cp:lastModifiedBy>
  <cp:revision>82</cp:revision>
  <cp:lastPrinted>2015-10-06T12:15:14Z</cp:lastPrinted>
  <dcterms:created xsi:type="dcterms:W3CDTF">2011-09-27T07:39:36Z</dcterms:created>
  <dcterms:modified xsi:type="dcterms:W3CDTF">2016-10-04T08:26:47Z</dcterms:modified>
</cp:coreProperties>
</file>