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  <p:sldMasterId id="2147483675" r:id="rId6"/>
    <p:sldMasterId id="2147483687" r:id="rId7"/>
  </p:sldMasterIdLst>
  <p:notesMasterIdLst>
    <p:notesMasterId r:id="rId32"/>
  </p:notesMasterIdLst>
  <p:sldIdLst>
    <p:sldId id="260" r:id="rId8"/>
    <p:sldId id="832" r:id="rId9"/>
    <p:sldId id="821" r:id="rId10"/>
    <p:sldId id="851" r:id="rId11"/>
    <p:sldId id="845" r:id="rId12"/>
    <p:sldId id="847" r:id="rId13"/>
    <p:sldId id="839" r:id="rId14"/>
    <p:sldId id="763" r:id="rId15"/>
    <p:sldId id="848" r:id="rId16"/>
    <p:sldId id="840" r:id="rId17"/>
    <p:sldId id="263" r:id="rId18"/>
    <p:sldId id="841" r:id="rId19"/>
    <p:sldId id="842" r:id="rId20"/>
    <p:sldId id="835" r:id="rId21"/>
    <p:sldId id="850" r:id="rId22"/>
    <p:sldId id="258" r:id="rId23"/>
    <p:sldId id="849" r:id="rId24"/>
    <p:sldId id="836" r:id="rId25"/>
    <p:sldId id="349" r:id="rId26"/>
    <p:sldId id="834" r:id="rId27"/>
    <p:sldId id="837" r:id="rId28"/>
    <p:sldId id="838" r:id="rId29"/>
    <p:sldId id="267" r:id="rId30"/>
    <p:sldId id="279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1"/>
    <a:srgbClr val="00579E"/>
    <a:srgbClr val="111217"/>
    <a:srgbClr val="FFFFFF"/>
    <a:srgbClr val="EDE6DF"/>
    <a:srgbClr val="E0D9D2"/>
    <a:srgbClr val="BF8634"/>
    <a:srgbClr val="A7B1B9"/>
    <a:srgbClr val="328089"/>
    <a:srgbClr val="9A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3028-E317-1A48-8312-52AD7E8AF5E1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680-BF9E-7A43-8457-682380D3B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lcis.e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/>
              <a:t>Mitt navn er Sandra Kråkstad, og jeg jobber som Metadataspesialist i Team Digital Bevaring.</a:t>
            </a:r>
            <a:endParaRPr lang="nb-NO"/>
          </a:p>
          <a:p>
            <a:r>
              <a:rPr lang="nb-NO" sz="1600"/>
              <a:t>Og I</a:t>
            </a:r>
            <a:r>
              <a:rPr lang="nb-NO" sz="1600" b="0"/>
              <a:t> dag skal jeg </a:t>
            </a:r>
            <a:r>
              <a:rPr lang="nb-NO" sz="1600"/>
              <a:t>snakke litt om </a:t>
            </a:r>
            <a:r>
              <a:rPr lang="nb-NO" sz="1600" b="1"/>
              <a:t>digital bevaring </a:t>
            </a:r>
            <a:r>
              <a:rPr lang="nb-NO" sz="1600" b="0"/>
              <a:t>her</a:t>
            </a:r>
            <a:r>
              <a:rPr lang="nb-NO" sz="1600" b="1"/>
              <a:t> </a:t>
            </a:r>
            <a:r>
              <a:rPr lang="nb-NO" sz="1600"/>
              <a:t>i Nasjonalbiblioteket.</a:t>
            </a:r>
            <a:endParaRPr lang="nb-NO"/>
          </a:p>
          <a:p>
            <a:endParaRPr lang="nb-NO" sz="16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1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Nå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tenker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jeg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gå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litt</a:t>
            </a:r>
            <a:r>
              <a:rPr lang="en-US">
                <a:ea typeface="Calibri"/>
                <a:cs typeface="Calibri"/>
              </a:rPr>
              <a:t> inn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err="1">
                <a:ea typeface="Calibri"/>
                <a:cs typeface="Calibri"/>
              </a:rPr>
              <a:t>forvalter</a:t>
            </a:r>
            <a:r>
              <a:rPr lang="en-US">
                <a:ea typeface="Calibri"/>
                <a:cs typeface="Calibri"/>
              </a:rPr>
              <a:t> det </a:t>
            </a:r>
            <a:r>
              <a:rPr lang="en-US" err="1">
                <a:ea typeface="Calibri"/>
                <a:cs typeface="Calibri"/>
              </a:rPr>
              <a:t>digitale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innholde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vår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bevaringsomgivelse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cs typeface="+mn-lt"/>
              </a:rPr>
            </a:br>
            <a:r>
              <a:rPr lang="en-US">
                <a:ea typeface="Calibri"/>
                <a:cs typeface="Calibri"/>
              </a:rPr>
              <a:t>Her ser </a:t>
            </a:r>
            <a:r>
              <a:rPr lang="en-US" err="1">
                <a:ea typeface="Calibri"/>
                <a:cs typeface="Calibri"/>
              </a:rPr>
              <a:t>dere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illustrasjon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err="1">
                <a:ea typeface="Calibri"/>
                <a:cs typeface="Calibri"/>
              </a:rPr>
              <a:t>Nasjonabibliotekets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egenutviklede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løsning</a:t>
            </a:r>
            <a:r>
              <a:rPr lang="en-US">
                <a:ea typeface="Calibri"/>
                <a:cs typeface="Calibri"/>
              </a:rPr>
              <a:t> for digital </a:t>
            </a:r>
            <a:r>
              <a:rPr lang="en-US" err="1">
                <a:ea typeface="Calibri"/>
                <a:cs typeface="Calibri"/>
              </a:rPr>
              <a:t>bevaring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overordnet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måte</a:t>
            </a:r>
            <a:r>
              <a:rPr lang="en-US">
                <a:ea typeface="Calibri"/>
                <a:cs typeface="Calibri"/>
              </a:rPr>
              <a:t>. Dette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err="1">
                <a:ea typeface="Calibri"/>
                <a:cs typeface="Calibri"/>
              </a:rPr>
              <a:t>kalt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>
                <a:ea typeface="Calibri"/>
                <a:cs typeface="Calibri"/>
              </a:rPr>
              <a:t>DPS, </a:t>
            </a:r>
            <a:r>
              <a:rPr lang="en-US" b="0" err="1">
                <a:ea typeface="Calibri"/>
                <a:cs typeface="Calibri"/>
              </a:rPr>
              <a:t>som</a:t>
            </a:r>
            <a:r>
              <a:rPr lang="en-US" b="0">
                <a:ea typeface="Calibri"/>
                <a:cs typeface="Calibri"/>
              </a:rPr>
              <a:t> </a:t>
            </a:r>
            <a:r>
              <a:rPr lang="en-US" b="0" err="1">
                <a:ea typeface="Calibri"/>
                <a:cs typeface="Calibri"/>
              </a:rPr>
              <a:t>står</a:t>
            </a:r>
            <a:r>
              <a:rPr lang="en-US" b="0">
                <a:ea typeface="Calibri"/>
                <a:cs typeface="Calibri"/>
              </a:rPr>
              <a:t> for </a:t>
            </a:r>
            <a:r>
              <a:rPr lang="en-US">
                <a:ea typeface="Calibri"/>
                <a:cs typeface="Calibri"/>
              </a:rPr>
              <a:t>Digital Preservation Services.</a:t>
            </a:r>
          </a:p>
          <a:p>
            <a:br>
              <a:rPr lang="en-US">
                <a:ea typeface="Calibri"/>
                <a:cs typeface="+mn-lt"/>
              </a:rPr>
            </a:br>
            <a:r>
              <a:rPr lang="en-US"/>
              <a:t>Den </a:t>
            </a:r>
            <a:r>
              <a:rPr lang="en-US" err="1"/>
              <a:t>røde</a:t>
            </a:r>
            <a:r>
              <a:rPr lang="en-US"/>
              <a:t> </a:t>
            </a:r>
            <a:r>
              <a:rPr lang="en-US" err="1"/>
              <a:t>boksen</a:t>
            </a:r>
            <a:r>
              <a:rPr lang="en-US"/>
              <a:t> </a:t>
            </a:r>
            <a:r>
              <a:rPr lang="en-US" err="1"/>
              <a:t>representerer</a:t>
            </a:r>
            <a:r>
              <a:rPr lang="en-US"/>
              <a:t> </a:t>
            </a:r>
            <a:r>
              <a:rPr lang="en-US" err="1"/>
              <a:t>aktører</a:t>
            </a:r>
            <a:r>
              <a:rPr lang="en-US"/>
              <a:t> DPS </a:t>
            </a:r>
            <a:r>
              <a:rPr lang="en-US" err="1"/>
              <a:t>kommuniserer</a:t>
            </a:r>
            <a:r>
              <a:rPr lang="en-US"/>
              <a:t> med. Den </a:t>
            </a:r>
            <a:r>
              <a:rPr lang="en-US" err="1"/>
              <a:t>gule</a:t>
            </a:r>
            <a:r>
              <a:rPr lang="en-US"/>
              <a:t> </a:t>
            </a:r>
            <a:r>
              <a:rPr lang="en-US" err="1"/>
              <a:t>boksen</a:t>
            </a:r>
            <a:r>
              <a:rPr lang="en-US"/>
              <a:t> er DPS'et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består</a:t>
            </a:r>
            <a:r>
              <a:rPr lang="en-US"/>
              <a:t> at 3 </a:t>
            </a:r>
            <a:r>
              <a:rPr lang="en-US" err="1"/>
              <a:t>hovedkomponenter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/>
              <a:t>De to </a:t>
            </a:r>
            <a:r>
              <a:rPr lang="en-US" err="1"/>
              <a:t>blå</a:t>
            </a:r>
            <a:r>
              <a:rPr lang="en-US"/>
              <a:t> </a:t>
            </a:r>
            <a:r>
              <a:rPr lang="en-US" err="1"/>
              <a:t>boksene</a:t>
            </a:r>
            <a:r>
              <a:rPr lang="en-US"/>
              <a:t> er </a:t>
            </a:r>
            <a:r>
              <a:rPr lang="en-US" err="1"/>
              <a:t>infrastrukturkomponenter</a:t>
            </a:r>
            <a:r>
              <a:rPr lang="en-US"/>
              <a:t>. Den </a:t>
            </a:r>
            <a:r>
              <a:rPr lang="en-US" err="1"/>
              <a:t>ene</a:t>
            </a:r>
            <a:r>
              <a:rPr lang="en-US"/>
              <a:t> </a:t>
            </a:r>
            <a:r>
              <a:rPr lang="en-US" err="1"/>
              <a:t>håndterer</a:t>
            </a:r>
            <a:r>
              <a:rPr lang="en-US"/>
              <a:t> </a:t>
            </a:r>
            <a:r>
              <a:rPr lang="en-US" err="1"/>
              <a:t>datautveksling</a:t>
            </a:r>
            <a:r>
              <a:rPr lang="en-US"/>
              <a:t>, </a:t>
            </a:r>
            <a:r>
              <a:rPr lang="en-US" err="1"/>
              <a:t>mens</a:t>
            </a:r>
            <a:r>
              <a:rPr lang="en-US"/>
              <a:t> den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håndterer</a:t>
            </a:r>
            <a:r>
              <a:rPr lang="en-US"/>
              <a:t> bit-</a:t>
            </a:r>
            <a:r>
              <a:rPr lang="en-US" err="1"/>
              <a:t>lagringen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/>
              <a:t>Den </a:t>
            </a:r>
            <a:r>
              <a:rPr lang="en-US" err="1"/>
              <a:t>hvite</a:t>
            </a:r>
            <a:r>
              <a:rPr lang="en-US"/>
              <a:t> </a:t>
            </a:r>
            <a:r>
              <a:rPr lang="en-US" err="1"/>
              <a:t>boksen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midten</a:t>
            </a:r>
            <a:r>
              <a:rPr lang="en-US"/>
              <a:t>  </a:t>
            </a:r>
            <a:r>
              <a:rPr lang="en-US" err="1"/>
              <a:t>inneholder</a:t>
            </a:r>
            <a:r>
              <a:rPr lang="en-US"/>
              <a:t> </a:t>
            </a:r>
            <a:r>
              <a:rPr lang="en-US" err="1"/>
              <a:t>tjenester</a:t>
            </a:r>
            <a:r>
              <a:rPr lang="en-US"/>
              <a:t> </a:t>
            </a:r>
            <a:r>
              <a:rPr lang="en-US" err="1"/>
              <a:t>knyttet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inn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utlevering</a:t>
            </a:r>
            <a:r>
              <a:rPr lang="en-US"/>
              <a:t> </a:t>
            </a:r>
            <a:r>
              <a:rPr lang="en-US" err="1"/>
              <a:t>samt</a:t>
            </a:r>
            <a:r>
              <a:rPr lang="en-US"/>
              <a:t> </a:t>
            </a:r>
            <a:r>
              <a:rPr lang="en-US" err="1"/>
              <a:t>forvaltning</a:t>
            </a:r>
            <a:r>
              <a:rPr lang="en-US"/>
              <a:t> over </a:t>
            </a:r>
            <a:r>
              <a:rPr lang="en-US" err="1"/>
              <a:t>tid</a:t>
            </a:r>
            <a:r>
              <a:rPr lang="en-US"/>
              <a:t>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Den </a:t>
            </a:r>
            <a:r>
              <a:rPr lang="en-US" err="1">
                <a:ea typeface="Calibri"/>
                <a:cs typeface="Calibri"/>
              </a:rPr>
              <a:t>første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versjonen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b="1">
                <a:ea typeface="Calibri"/>
                <a:cs typeface="Calibri"/>
              </a:rPr>
              <a:t>DPS </a:t>
            </a:r>
            <a:r>
              <a:rPr lang="en-US" err="1">
                <a:ea typeface="Calibri"/>
                <a:cs typeface="Calibri"/>
              </a:rPr>
              <a:t>ble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produksjon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november</a:t>
            </a:r>
            <a:r>
              <a:rPr lang="en-US">
                <a:ea typeface="Calibri"/>
                <a:cs typeface="Calibri"/>
              </a:rPr>
              <a:t> 2022,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ny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versjon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nettopp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satt</a:t>
            </a:r>
            <a:r>
              <a:rPr lang="en-US">
                <a:ea typeface="Calibri"/>
                <a:cs typeface="Calibri"/>
              </a:rPr>
              <a:t> I drift.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Løsningen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basert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>
                <a:ea typeface="Calibri"/>
                <a:cs typeface="Calibri"/>
              </a:rPr>
              <a:t>OAIS </a:t>
            </a:r>
            <a:r>
              <a:rPr lang="en-US" err="1">
                <a:ea typeface="Calibri"/>
                <a:cs typeface="Calibri"/>
              </a:rPr>
              <a:t>standarden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er et </a:t>
            </a:r>
            <a:r>
              <a:rPr lang="en-US" err="1">
                <a:ea typeface="Calibri"/>
                <a:cs typeface="Calibri"/>
              </a:rPr>
              <a:t>rammeverk</a:t>
            </a:r>
            <a:r>
              <a:rPr lang="en-US">
                <a:ea typeface="Calibri"/>
                <a:cs typeface="Calibri"/>
              </a:rPr>
              <a:t> for </a:t>
            </a:r>
            <a:r>
              <a:rPr lang="en-US" err="1">
                <a:ea typeface="Calibri"/>
                <a:cs typeface="Calibri"/>
              </a:rPr>
              <a:t>arkivering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bevaring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err="1">
                <a:ea typeface="Calibri"/>
                <a:cs typeface="Calibri"/>
              </a:rPr>
              <a:t>informasjonsobjekter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Men pr I </a:t>
            </a:r>
            <a:r>
              <a:rPr lang="en-US" err="1">
                <a:ea typeface="Calibri"/>
                <a:cs typeface="Calibri"/>
              </a:rPr>
              <a:t>dag</a:t>
            </a:r>
            <a:r>
              <a:rPr lang="en-US">
                <a:ea typeface="Calibri"/>
                <a:cs typeface="Calibri"/>
              </a:rPr>
              <a:t> er DPS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tjeneste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kun</a:t>
            </a:r>
            <a:r>
              <a:rPr lang="en-US" b="1">
                <a:ea typeface="Calibri"/>
                <a:cs typeface="Calibri"/>
              </a:rPr>
              <a:t> er </a:t>
            </a:r>
            <a:r>
              <a:rPr lang="en-US" b="1" err="1">
                <a:ea typeface="Calibri"/>
                <a:cs typeface="Calibri"/>
              </a:rPr>
              <a:t>tilgjengelig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internt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 NB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inntil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videre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ikke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eksponert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Internett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 i="1">
                <a:ea typeface="Calibri"/>
                <a:cs typeface="Calibri"/>
              </a:rPr>
              <a:t>Si </a:t>
            </a:r>
            <a:r>
              <a:rPr lang="en-US" b="1" i="1" err="1">
                <a:ea typeface="Calibri"/>
                <a:cs typeface="Calibri"/>
              </a:rPr>
              <a:t>litt</a:t>
            </a:r>
            <a:r>
              <a:rPr lang="en-US" b="1" i="1">
                <a:ea typeface="Calibri"/>
                <a:cs typeface="Calibri"/>
              </a:rPr>
              <a:t> om </a:t>
            </a:r>
            <a:r>
              <a:rPr lang="en-US" b="1" i="1" err="1">
                <a:ea typeface="Calibri"/>
                <a:cs typeface="Calibri"/>
              </a:rPr>
              <a:t>flyten</a:t>
            </a:r>
            <a:r>
              <a:rPr lang="en-US" b="1" i="1">
                <a:ea typeface="Calibri"/>
                <a:cs typeface="Calibri"/>
              </a:rPr>
              <a:t>…</a:t>
            </a:r>
          </a:p>
          <a:p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det vi ser her, er at </a:t>
            </a:r>
            <a:r>
              <a:rPr lang="nb-NO">
                <a:ea typeface="Calibri"/>
                <a:cs typeface="Calibri"/>
              </a:rPr>
              <a:t>p</a:t>
            </a:r>
            <a:r>
              <a:rPr lang="nb-NO"/>
              <a:t>rodusenter legger sine bevaringspakker på et mellomlager og gir beskjed til DPS om at her er en ny pakke klar til bevaring. DPS henter pakken, verifiserer innholdet og arkiverer pakken i bit-lageret. Når pakken er ferdig arkivert får produsenten beskjed om det, og får samtidig tilsendt en Arkiv-ID. Først da blir pakken slettet fra mellomlager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r>
              <a:rPr lang="en-US" err="1"/>
              <a:t>Produsenter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konsumenter</a:t>
            </a:r>
            <a:r>
              <a:rPr lang="en-US"/>
              <a:t> er pr I </a:t>
            </a:r>
            <a:r>
              <a:rPr lang="en-US" err="1"/>
              <a:t>dag</a:t>
            </a:r>
            <a:r>
              <a:rPr lang="en-US"/>
              <a:t> interne </a:t>
            </a:r>
            <a:r>
              <a:rPr lang="en-US" err="1"/>
              <a:t>produksjonsløyper</a:t>
            </a:r>
            <a:r>
              <a:rPr lang="en-US"/>
              <a:t>. NB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 </a:t>
            </a:r>
            <a:r>
              <a:rPr lang="en-US" err="1"/>
              <a:t>datavolum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det er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mye</a:t>
            </a:r>
            <a:r>
              <a:rPr lang="en-US"/>
              <a:t> data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flyttes</a:t>
            </a:r>
            <a:r>
              <a:rPr lang="en-US"/>
              <a:t> at vi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basere</a:t>
            </a:r>
            <a:r>
              <a:rPr lang="en-US"/>
              <a:t> </a:t>
            </a:r>
            <a:r>
              <a:rPr lang="en-US" err="1"/>
              <a:t>oss</a:t>
            </a:r>
            <a:r>
              <a:rPr lang="en-US"/>
              <a:t> 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maskin-til-maskin-kommunikasjon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nb-NO"/>
              <a:t>Når noen ønsker å hente ut en bevaringspakke fra DPS, leverer de den aktuelle Arkiv-IDen. Pakken blir da hentet fra Bit-lageret, DPS sjekker at den er uforandret og legger deretter pakken på mellomlager. Bestiller får beskjed at pakken er klar til å hentes. </a:t>
            </a:r>
            <a:br>
              <a:rPr lang="nb-NO">
                <a:cs typeface="+mn-lt"/>
              </a:rPr>
            </a:br>
            <a:r>
              <a:rPr lang="nb-NO">
                <a:ea typeface="Calibri"/>
                <a:cs typeface="Calibri"/>
              </a:rPr>
              <a:t>Alt som skjer av inn- og utlevering blir kontrollert av avtaler som forteller hvem du er og hva du lov til å lever og hente ut.</a:t>
            </a:r>
            <a:endParaRPr lang="nb-NO"/>
          </a:p>
          <a:p>
            <a:endParaRPr lang="en-US" b="1" i="1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0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figuren viser på en forenklet måte hva som skjer med en bevaringspakke som sendes inn i DPS. </a:t>
            </a:r>
            <a:br>
              <a:rPr lang="nb-NO">
                <a:cs typeface="+mn-lt"/>
              </a:rPr>
            </a:br>
            <a:endParaRPr lang="nb-NO"/>
          </a:p>
          <a:p>
            <a:r>
              <a:rPr lang="nb-NO"/>
              <a:t>Alle filer sjekkes </a:t>
            </a:r>
            <a:r>
              <a:rPr lang="nb-NO" b="1"/>
              <a:t>maskinelt</a:t>
            </a:r>
            <a:r>
              <a:rPr lang="nb-NO"/>
              <a:t>. </a:t>
            </a:r>
            <a:endParaRPr lang="nb-NO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/>
              <a:t>Og alle filer skal ha Sjekksum. Sjekksum kan ses på som filens </a:t>
            </a:r>
            <a:r>
              <a:rPr lang="nb-NO" b="1"/>
              <a:t>fingeravtrykk</a:t>
            </a:r>
            <a:r>
              <a:rPr lang="nb-NO"/>
              <a:t>. Den brukes for å verifisere om filen er uforandret etter at den er sendt til bevaring. </a:t>
            </a:r>
            <a:br>
              <a:rPr lang="nb-NO">
                <a:cs typeface="+mn-lt"/>
              </a:rPr>
            </a:br>
            <a:r>
              <a:rPr lang="nb-NO"/>
              <a:t>Sjekksummer blir enten avlevert sammen med fila, eller så vi lager den selv.</a:t>
            </a:r>
            <a:endParaRPr lang="nb-NO">
              <a:cs typeface="+mn-lt"/>
            </a:endParaRPr>
          </a:p>
          <a:p>
            <a:pPr marL="171450" indent="-171450">
              <a:buFontTx/>
              <a:buChar char="-"/>
            </a:pPr>
            <a:r>
              <a:rPr lang="nb-NO"/>
              <a:t>Vi sjekker om det er et kjent </a:t>
            </a:r>
            <a:r>
              <a:rPr lang="nb-NO" b="1"/>
              <a:t>filformat</a:t>
            </a:r>
            <a:r>
              <a:rPr lang="nb-NO"/>
              <a:t> (og det finnes et register med over 3000 filformat i verden, som administreres av National Archives UK).</a:t>
            </a:r>
            <a:endParaRPr lang="nb-NO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b-NO"/>
              <a:t>Og vi sjekker om filen er det den </a:t>
            </a:r>
            <a:r>
              <a:rPr lang="nb-NO" b="1"/>
              <a:t>utgir seg for å være</a:t>
            </a:r>
            <a:r>
              <a:rPr lang="nb-NO"/>
              <a:t>. Har Lydfiler faktisk lyd, har tekstfiler tekst osv.</a:t>
            </a:r>
            <a:endParaRPr lang="nb-NO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Av historiske årsaker har bevaringspakkene kommet i forskjellige innpakninger avhengig av medietyper og produksjonsløyper. </a:t>
            </a:r>
            <a:endParaRPr lang="nb-NO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b-NO"/>
              <a:t>Nå har vi lagt til rette for at alle bevaringspakkene skal pakkes, og leveres på </a:t>
            </a:r>
            <a:r>
              <a:rPr lang="nb-NO" b="1"/>
              <a:t>én standardisert </a:t>
            </a:r>
            <a:r>
              <a:rPr lang="nb-NO"/>
              <a:t>måte. Til dette bruker vi som tidligere nevnt E-ARK, som er en europeisk standard.</a:t>
            </a:r>
            <a:endParaRPr lang="nb-NO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Kontrollen vi gjør av alle filene, gjør oss bedre i stand til å forvalte, og drive aktiv bevaring av samlingen.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 </a:t>
            </a:r>
            <a:r>
              <a:rPr lang="en-US" dirty="0" err="1"/>
              <a:t>tillegg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selve</a:t>
            </a:r>
            <a:r>
              <a:rPr lang="en-US" dirty="0"/>
              <a:t> </a:t>
            </a:r>
            <a:r>
              <a:rPr lang="en-US" dirty="0" err="1"/>
              <a:t>dataobjektet</a:t>
            </a:r>
            <a:r>
              <a:rPr lang="en-US" dirty="0"/>
              <a:t> </a:t>
            </a:r>
            <a:r>
              <a:rPr lang="en-US" dirty="0" err="1"/>
              <a:t>bevares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bevarer</a:t>
            </a:r>
            <a:r>
              <a:rPr lang="en-US" dirty="0"/>
              <a:t> vi </a:t>
            </a:r>
            <a:r>
              <a:rPr lang="en-US" dirty="0" err="1"/>
              <a:t>også</a:t>
            </a:r>
            <a:r>
              <a:rPr lang="en-US" dirty="0"/>
              <a:t> metadata. Metadata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spiller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med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dirty="0">
                <a:cs typeface="+mn-lt"/>
              </a:rPr>
            </a:br>
            <a:r>
              <a:rPr lang="en-US" dirty="0"/>
              <a:t>Som et </a:t>
            </a:r>
            <a:r>
              <a:rPr lang="en-US" dirty="0" err="1"/>
              <a:t>grunnleggende</a:t>
            </a:r>
            <a:r>
              <a:rPr lang="en-US" dirty="0"/>
              <a:t> </a:t>
            </a:r>
            <a:r>
              <a:rPr lang="en-US" dirty="0" err="1"/>
              <a:t>prinsipp</a:t>
            </a:r>
            <a:r>
              <a:rPr lang="en-US" dirty="0"/>
              <a:t> </a:t>
            </a:r>
            <a:r>
              <a:rPr lang="en-US" dirty="0" err="1"/>
              <a:t>behandles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bevares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metadatene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dataobjektene</a:t>
            </a:r>
            <a:r>
              <a:rPr lang="en-US" dirty="0"/>
              <a:t>. Det 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at de er </a:t>
            </a:r>
            <a:r>
              <a:rPr lang="en-US" dirty="0" err="1"/>
              <a:t>likeverdige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bevaringsomgivelser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en-US" sz="1200" b="0" i="0" kern="1200" dirty="0">
                <a:effectLst/>
                <a:cs typeface="+mn-lt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fontAlgn="base"/>
            <a:r>
              <a:rPr lang="en-US" dirty="0" err="1"/>
              <a:t>Når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vi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snakker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metadata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fokuserer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metadata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nødvendig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å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dirty="0"/>
              <a:t>er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avspillbar</a:t>
            </a:r>
            <a:r>
              <a:rPr lang="en-US" dirty="0"/>
              <a:t> </a:t>
            </a:r>
            <a:r>
              <a:rPr lang="en-US" dirty="0" err="1"/>
              <a:t>nå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en-US" sz="1200" b="0" i="0" kern="1200" dirty="0">
                <a:effectLst/>
                <a:cs typeface="+mn-lt"/>
              </a:rPr>
            </a:b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Bevaringsmetadata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sammenhengen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delmengde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all </a:t>
            </a:r>
            <a:r>
              <a:rPr lang="en-US" dirty="0" err="1"/>
              <a:t>tilgjengelig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,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og</a:t>
            </a:r>
            <a:r>
              <a:rPr lang="en-US" dirty="0"/>
              <a:t> 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viktig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</a:t>
            </a:r>
            <a:r>
              <a:rPr lang="en-US" dirty="0" err="1"/>
              <a:t>kunne</a:t>
            </a:r>
            <a:r>
              <a:rPr lang="en-US" dirty="0"/>
              <a:t> drive med god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langtidsbevaring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/>
              <a:t>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altså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erstatte</a:t>
            </a:r>
            <a:r>
              <a:rPr lang="en-US" dirty="0"/>
              <a:t> </a:t>
            </a:r>
            <a:r>
              <a:rPr lang="en-US" dirty="0" err="1"/>
              <a:t>katalogene</a:t>
            </a:r>
            <a:r>
              <a:rPr lang="en-US" dirty="0"/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fontAlgn="base"/>
            <a:r>
              <a:rPr lang="en-US" dirty="0"/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digital </a:t>
            </a:r>
            <a:r>
              <a:rPr lang="en-US" dirty="0" err="1"/>
              <a:t>bevaring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deles </a:t>
            </a:r>
            <a:r>
              <a:rPr lang="en-US" dirty="0"/>
              <a:t>metadata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typisk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3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hovedkategorier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fontAlgn="base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Deskriptive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metadata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/>
              <a:t>her </a:t>
            </a:r>
            <a:r>
              <a:rPr lang="en-US" dirty="0" err="1"/>
              <a:t>henter</a:t>
            </a:r>
            <a:r>
              <a:rPr lang="en-US" dirty="0"/>
              <a:t> vi </a:t>
            </a:r>
            <a:r>
              <a:rPr lang="en-US" dirty="0" err="1"/>
              <a:t>nødvendige</a:t>
            </a:r>
            <a:r>
              <a:rPr lang="en-US" dirty="0"/>
              <a:t> metadata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identifisere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gjenfinne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det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digitalte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objektet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eksempel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Unik ID,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tittel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forfatter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opphavsperson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emneord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relevant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beskrivelse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dirty="0"/>
              <a:t>(Vi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ambisjon</a:t>
            </a:r>
            <a:r>
              <a:rPr lang="en-US" dirty="0"/>
              <a:t> om å </a:t>
            </a:r>
            <a:r>
              <a:rPr lang="en-US" dirty="0" err="1"/>
              <a:t>bevare</a:t>
            </a:r>
            <a:r>
              <a:rPr lang="en-US" dirty="0"/>
              <a:t> det </a:t>
            </a:r>
            <a:r>
              <a:rPr lang="en-US" dirty="0" err="1"/>
              <a:t>intellektuelle</a:t>
            </a:r>
            <a:r>
              <a:rPr lang="en-US" dirty="0"/>
              <a:t> hierarikiet, det er det </a:t>
            </a:r>
            <a:r>
              <a:rPr lang="en-US" dirty="0" err="1"/>
              <a:t>katalogene</a:t>
            </a:r>
            <a:r>
              <a:rPr lang="en-US" dirty="0"/>
              <a:t> er master for).</a:t>
            </a:r>
            <a:br>
              <a:rPr lang="en-US" sz="1200" b="0" i="0" kern="1200" dirty="0">
                <a:effectLst/>
                <a:ea typeface="Calibri"/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metadata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/>
              <a:t>Er </a:t>
            </a:r>
            <a:r>
              <a:rPr lang="en-US" dirty="0" err="1"/>
              <a:t>nødvendig</a:t>
            </a:r>
            <a:r>
              <a:rPr lang="en-US" dirty="0"/>
              <a:t> for å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Disse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metadataene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objektet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bygget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eksempel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Filformat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Filstørrelse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Oppløsning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kodeker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metadata: </a:t>
            </a:r>
            <a:r>
              <a:rPr lang="en-US" dirty="0" err="1"/>
              <a:t>Dokumenterer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proviniens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rettigheter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forvaltet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en-US" dirty="0"/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Sjekksumkontroller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utførte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formatmigreringer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dirty="0"/>
              <a:t>).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benytter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(Preservation Metadata Implementation Strategies)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dirty="0" err="1"/>
              <a:t>dokumentasjon</a:t>
            </a:r>
            <a:r>
              <a:rPr lang="en-US" dirty="0"/>
              <a:t> av </a:t>
            </a:r>
            <a:r>
              <a:rPr lang="en-US" dirty="0" err="1"/>
              <a:t>bevaringsmetadata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Nasjonalbiblioteket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8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Digital bevaring har som mål å sørge for at digital informasjon er tilgjengelig, samtidig som vi ivaretar informasjonens integritet og autentisitet. </a:t>
            </a:r>
            <a:endParaRPr lang="en-US">
              <a:solidFill>
                <a:srgbClr val="444444"/>
              </a:solidFill>
            </a:endParaRPr>
          </a:p>
          <a:p>
            <a:br>
              <a:rPr lang="nb-NO">
                <a:cs typeface="+mn-lt"/>
              </a:rPr>
            </a:br>
            <a:r>
              <a:rPr lang="nb-NO"/>
              <a:t>Det innebærer å garantere at informasjonen er autentisk, fullstendig og tilgjengelig.</a:t>
            </a:r>
            <a:br>
              <a:rPr lang="nb-NO">
                <a:cs typeface="+mn-lt"/>
              </a:rPr>
            </a:br>
            <a:r>
              <a:rPr lang="nb-NO"/>
              <a:t> </a:t>
            </a:r>
            <a:endParaRPr lang="nb-NO">
              <a:solidFill>
                <a:srgbClr val="444444"/>
              </a:solidFill>
            </a:endParaRPr>
          </a:p>
          <a:p>
            <a:r>
              <a:rPr lang="nb-NO" b="1"/>
              <a:t>Autentisk </a:t>
            </a:r>
            <a:r>
              <a:rPr lang="nb-NO"/>
              <a:t>betyr i denne sammenhengen å kunne dokumentere at objektet er det det utgir seg for å være. Herunder ta vare på informasjon om hvor det kom fra, når vi mottok det og aktiviteter som er utført på objektet I vår varetekt. </a:t>
            </a:r>
            <a:br>
              <a:rPr lang="nb-NO"/>
            </a:br>
            <a:endParaRPr lang="nb-NO">
              <a:solidFill>
                <a:srgbClr val="444444"/>
              </a:solidFill>
            </a:endParaRPr>
          </a:p>
          <a:p>
            <a:r>
              <a:rPr lang="nb-NO" b="1"/>
              <a:t>Integritet </a:t>
            </a:r>
            <a:r>
              <a:rPr lang="nb-NO"/>
              <a:t>betyr I denne sammenhengen at vi garanterer at objektet er komplett og uforandret i vår varetekt.</a:t>
            </a:r>
            <a:br>
              <a:rPr lang="nb-NO"/>
            </a:br>
            <a:endParaRPr lang="nb-NO">
              <a:solidFill>
                <a:srgbClr val="444444"/>
              </a:solidFill>
            </a:endParaRPr>
          </a:p>
          <a:p>
            <a:r>
              <a:rPr lang="nb-NO" b="1"/>
              <a:t>Tilgang</a:t>
            </a:r>
            <a:r>
              <a:rPr lang="nb-NO"/>
              <a:t> nå og i framtiden innebærer: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nb-NO"/>
              <a:t>At det er mulig å </a:t>
            </a:r>
            <a:r>
              <a:rPr lang="nb-NO" b="1"/>
              <a:t>finne </a:t>
            </a:r>
            <a:r>
              <a:rPr lang="nb-NO"/>
              <a:t>de digitale objektene. Det krever at vi har gode deskriptive metadata og identifikatorer.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nb-NO"/>
              <a:t>At det er </a:t>
            </a:r>
            <a:r>
              <a:rPr lang="nb-NO" b="1"/>
              <a:t>lesbart</a:t>
            </a:r>
            <a:r>
              <a:rPr lang="nb-NO"/>
              <a:t>. Altså at det basert på tekniske metadata er mulig å kunne gjengi og inspisere digitale objekter.</a:t>
            </a:r>
            <a:endParaRPr lang="nb-NO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nb-NO"/>
              <a:t>At objektet er</a:t>
            </a:r>
            <a:r>
              <a:rPr lang="nb-NO" b="1"/>
              <a:t> tolkbart</a:t>
            </a:r>
            <a:r>
              <a:rPr lang="nb-NO"/>
              <a:t> over tid. Dette innebærer at brukere må kunne forstå innholdet. Det gjøres gjennom å ha informasjon om kontekst som bidrar til å forklare struktur, sammenhenger og versjoner, samt kunnskap om metadataenes opprinnelse og bruk.</a:t>
            </a:r>
            <a:endParaRPr lang="nb-NO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nb-NO"/>
              <a:t>At det digitale objektet er </a:t>
            </a:r>
            <a:r>
              <a:rPr lang="nb-NO" b="1"/>
              <a:t>pålitelig</a:t>
            </a:r>
            <a:r>
              <a:rPr lang="nb-NO"/>
              <a:t>. At det fremstår som komplett og autentisk. Det gjøres gjennom å dokumentere alt som er gjort med objektet i vår varetekt og ved bruk av integritetssjekker.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nb-NO"/>
              <a:t>At det digitale objektet er </a:t>
            </a:r>
            <a:r>
              <a:rPr lang="nb-NO" b="1"/>
              <a:t>tilgjengelig</a:t>
            </a:r>
            <a:r>
              <a:rPr lang="nb-NO"/>
              <a:t>. Det innebærer at det alltid er mulig å få en kopi av objektet inklusive tilgjengelige metadata. Altså all informasjon som er nødvendig for å benytte et objekt – ikke bare i teknisk forstand, men også for å forstå selve innholdet.</a:t>
            </a:r>
            <a:endParaRPr lang="nb-NO">
              <a:solidFill>
                <a:srgbClr val="444444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2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CB31-066B-897F-499F-784340A1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06047E8-FB63-7509-BEC6-801063A9C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F209AA0-73DA-2C27-696F-4ACAFC4B7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Til </a:t>
            </a:r>
            <a:r>
              <a:rPr lang="en-US" err="1">
                <a:ea typeface="Calibri"/>
                <a:cs typeface="Calibri"/>
              </a:rPr>
              <a:t>slutt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noen</a:t>
            </a:r>
            <a:r>
              <a:rPr lang="en-US">
                <a:ea typeface="Calibri"/>
                <a:cs typeface="Calibri"/>
              </a:rPr>
              <a:t> tall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viser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størrelse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veksten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den </a:t>
            </a:r>
            <a:r>
              <a:rPr lang="en-US" err="1">
                <a:ea typeface="Calibri"/>
                <a:cs typeface="Calibri"/>
              </a:rPr>
              <a:t>digitale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samlingen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Nasjonalbiblioteket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endParaRPr lang="en-US" i="1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Les </a:t>
            </a:r>
            <a:r>
              <a:rPr lang="en-US" i="1" err="1">
                <a:ea typeface="Calibri"/>
                <a:cs typeface="Calibri"/>
              </a:rPr>
              <a:t>tallene</a:t>
            </a:r>
            <a:r>
              <a:rPr lang="en-US" i="1">
                <a:ea typeface="Calibri"/>
                <a:cs typeface="Calibri"/>
              </a:rPr>
              <a:t>….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Et </a:t>
            </a:r>
            <a:r>
              <a:rPr lang="en-US" b="1" err="1">
                <a:ea typeface="Calibri"/>
                <a:cs typeface="Calibri"/>
              </a:rPr>
              <a:t>arkivobjekt</a:t>
            </a:r>
            <a:r>
              <a:rPr lang="en-US">
                <a:ea typeface="Calibri"/>
                <a:cs typeface="Calibri"/>
              </a:rPr>
              <a:t> her er </a:t>
            </a:r>
            <a:r>
              <a:rPr lang="en-US" err="1">
                <a:ea typeface="Calibri"/>
                <a:cs typeface="Calibri"/>
              </a:rPr>
              <a:t>typisk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avisutgivelse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bok</a:t>
            </a:r>
            <a:r>
              <a:rPr lang="en-US">
                <a:ea typeface="Calibri"/>
                <a:cs typeface="Calibri"/>
              </a:rPr>
              <a:t>, et </a:t>
            </a:r>
            <a:r>
              <a:rPr lang="en-US" b="1" err="1">
                <a:ea typeface="Calibri"/>
                <a:cs typeface="Calibri"/>
              </a:rPr>
              <a:t>tidsskrift</a:t>
            </a:r>
            <a:r>
              <a:rPr lang="en-US">
                <a:ea typeface="Calibri"/>
                <a:cs typeface="Calibri"/>
              </a:rPr>
              <a:t>, et </a:t>
            </a:r>
            <a:r>
              <a:rPr lang="en-US" b="1">
                <a:ea typeface="Calibri"/>
                <a:cs typeface="Calibri"/>
              </a:rPr>
              <a:t>manuscript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>
                <a:ea typeface="Calibri"/>
                <a:cs typeface="Calibri"/>
              </a:rPr>
              <a:t>film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eller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time </a:t>
            </a:r>
            <a:r>
              <a:rPr lang="en-US" b="1">
                <a:ea typeface="Calibri"/>
                <a:cs typeface="Calibri"/>
              </a:rPr>
              <a:t>radio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o.s.v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Ett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arkivobjekt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b="1" err="1">
                <a:ea typeface="Calibri"/>
                <a:cs typeface="Calibri"/>
              </a:rPr>
              <a:t>fleste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tilfeller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bestå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err="1">
                <a:ea typeface="Calibri"/>
                <a:cs typeface="Calibri"/>
              </a:rPr>
              <a:t>flere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ofte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>
                <a:ea typeface="Calibri"/>
                <a:cs typeface="Calibri"/>
              </a:rPr>
              <a:t>mange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enkeltfiler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En </a:t>
            </a:r>
            <a:r>
              <a:rPr lang="en-US" err="1">
                <a:ea typeface="Calibri"/>
                <a:cs typeface="Calibri"/>
              </a:rPr>
              <a:t>avisutgivelse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25 sider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typisk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bestå</a:t>
            </a:r>
            <a:r>
              <a:rPr lang="en-US">
                <a:ea typeface="Calibri"/>
                <a:cs typeface="Calibri"/>
              </a:rPr>
              <a:t> av ca 150 </a:t>
            </a:r>
            <a:r>
              <a:rPr lang="en-US" err="1">
                <a:ea typeface="Calibri"/>
                <a:cs typeface="Calibri"/>
              </a:rPr>
              <a:t>enkeltfiler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pakket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sammen</a:t>
            </a:r>
            <a:r>
              <a:rPr lang="en-US">
                <a:ea typeface="Calibri"/>
                <a:cs typeface="Calibri"/>
              </a:rPr>
              <a:t> I et </a:t>
            </a:r>
            <a:r>
              <a:rPr lang="en-US" err="1">
                <a:ea typeface="Calibri"/>
                <a:cs typeface="Calibri"/>
              </a:rPr>
              <a:t>arkivobjekt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br>
              <a:rPr lang="en-US">
                <a:ea typeface="Calibri"/>
                <a:cs typeface="+mn-lt"/>
              </a:rPr>
            </a:br>
            <a:r>
              <a:rPr lang="en-US" i="1" err="1">
                <a:ea typeface="Calibri"/>
                <a:cs typeface="Calibri"/>
              </a:rPr>
              <a:t>Snakk</a:t>
            </a:r>
            <a:r>
              <a:rPr lang="en-US" i="1">
                <a:ea typeface="Calibri"/>
                <a:cs typeface="Calibri"/>
              </a:rPr>
              <a:t> om </a:t>
            </a:r>
            <a:r>
              <a:rPr lang="en-US" i="1" err="1">
                <a:ea typeface="Calibri"/>
                <a:cs typeface="Calibri"/>
              </a:rPr>
              <a:t>produksjonsløypene</a:t>
            </a:r>
            <a:r>
              <a:rPr lang="en-US" i="1">
                <a:ea typeface="Calibri"/>
                <a:cs typeface="Calibri"/>
              </a:rPr>
              <a:t> :  </a:t>
            </a:r>
            <a:r>
              <a:rPr lang="en-US">
                <a:ea typeface="Calibri"/>
                <a:cs typeface="Calibri"/>
              </a:rPr>
              <a:t>Vi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31 </a:t>
            </a:r>
            <a:r>
              <a:rPr lang="en-US" err="1">
                <a:ea typeface="Calibri"/>
                <a:cs typeface="Calibri"/>
              </a:rPr>
              <a:t>produksjonsløyper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produserer</a:t>
            </a:r>
            <a:r>
              <a:rPr lang="en-US">
                <a:ea typeface="Calibri"/>
                <a:cs typeface="Calibri"/>
              </a:rPr>
              <a:t> det </a:t>
            </a:r>
            <a:r>
              <a:rPr lang="en-US" err="1">
                <a:ea typeface="Calibri"/>
                <a:cs typeface="Calibri"/>
              </a:rPr>
              <a:t>digitale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innholdet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bevares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>
                <a:ea typeface="Calibri"/>
                <a:cs typeface="Calibri"/>
              </a:rPr>
              <a:t>Og det er 17 interne </a:t>
            </a:r>
            <a:r>
              <a:rPr lang="en-US" err="1">
                <a:ea typeface="Calibri"/>
                <a:cs typeface="Calibri"/>
              </a:rPr>
              <a:t>digitaliseringsløyper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14 </a:t>
            </a:r>
            <a:r>
              <a:rPr lang="en-US" err="1">
                <a:ea typeface="Calibri"/>
                <a:cs typeface="Calibri"/>
              </a:rPr>
              <a:t>mottaksløype</a:t>
            </a:r>
            <a:r>
              <a:rPr lang="en-US">
                <a:ea typeface="Calibri"/>
                <a:cs typeface="Calibri"/>
              </a:rPr>
              <a:t> for </a:t>
            </a:r>
            <a:r>
              <a:rPr lang="en-US" err="1">
                <a:ea typeface="Calibri"/>
                <a:cs typeface="Calibri"/>
              </a:rPr>
              <a:t>materiale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født</a:t>
            </a:r>
            <a:r>
              <a:rPr lang="en-US">
                <a:ea typeface="Calibri"/>
                <a:cs typeface="Calibri"/>
              </a:rPr>
              <a:t> digital.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(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sagt</a:t>
            </a:r>
            <a:r>
              <a:rPr lang="en-US">
                <a:ea typeface="Calibri"/>
                <a:cs typeface="Calibri"/>
              </a:rPr>
              <a:t>) Med </a:t>
            </a:r>
            <a:r>
              <a:rPr lang="en-US" err="1">
                <a:ea typeface="Calibri"/>
                <a:cs typeface="Calibri"/>
              </a:rPr>
              <a:t>disse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datavolumene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sier</a:t>
            </a:r>
            <a:r>
              <a:rPr lang="en-US">
                <a:ea typeface="Calibri"/>
                <a:cs typeface="Calibri"/>
              </a:rPr>
              <a:t> det seg </a:t>
            </a:r>
            <a:r>
              <a:rPr lang="en-US" err="1">
                <a:ea typeface="Calibri"/>
                <a:cs typeface="Calibri"/>
              </a:rPr>
              <a:t>selv</a:t>
            </a:r>
            <a:r>
              <a:rPr lang="en-US">
                <a:ea typeface="Calibri"/>
                <a:cs typeface="Calibri"/>
              </a:rPr>
              <a:t> at all </a:t>
            </a:r>
            <a:r>
              <a:rPr lang="en-US" err="1">
                <a:ea typeface="Calibri"/>
                <a:cs typeface="Calibri"/>
              </a:rPr>
              <a:t>kommunikasjon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mellom</a:t>
            </a:r>
            <a:r>
              <a:rPr lang="en-US">
                <a:ea typeface="Calibri"/>
                <a:cs typeface="Calibri"/>
              </a:rPr>
              <a:t> DPS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produksjonsløypene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være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basert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maskin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maskin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kommunikasjon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r>
              <a:rPr lang="en-US">
                <a:ea typeface="Calibri"/>
                <a:cs typeface="Calibri"/>
              </a:rPr>
              <a:t>Det er </a:t>
            </a:r>
            <a:r>
              <a:rPr lang="en-US" err="1">
                <a:ea typeface="Calibri"/>
                <a:cs typeface="Calibri"/>
              </a:rPr>
              <a:t>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personer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manuelt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leverer</a:t>
            </a:r>
            <a:r>
              <a:rPr lang="en-US">
                <a:ea typeface="Calibri"/>
                <a:cs typeface="Calibri"/>
              </a:rPr>
              <a:t> data </a:t>
            </a:r>
            <a:r>
              <a:rPr lang="en-US" err="1">
                <a:ea typeface="Calibri"/>
                <a:cs typeface="Calibri"/>
              </a:rPr>
              <a:t>direkte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Digital </a:t>
            </a:r>
            <a:r>
              <a:rPr lang="en-US" err="1">
                <a:ea typeface="Calibri"/>
                <a:cs typeface="Calibri"/>
              </a:rPr>
              <a:t>bevaring</a:t>
            </a:r>
            <a:r>
              <a:rPr lang="en-US">
                <a:ea typeface="Calibri"/>
                <a:cs typeface="Calibri"/>
              </a:rPr>
              <a:t>. </a:t>
            </a:r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8D7EAE-FCA6-AA7B-FE92-7AEE36F71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1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E3BC-219B-8FDC-E7F5-9FA018B6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E5CE35-2495-4D94-6ACC-C408FA72F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7CB041D-6039-3FEF-7874-E3F961913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er en tabell som viser </a:t>
            </a:r>
            <a:r>
              <a:rPr lang="nb-NO" b="1"/>
              <a:t>datavolum</a:t>
            </a:r>
            <a:r>
              <a:rPr lang="nb-NO"/>
              <a:t> og </a:t>
            </a:r>
            <a:r>
              <a:rPr lang="nb-NO" b="1"/>
              <a:t>antall filer </a:t>
            </a:r>
            <a:r>
              <a:rPr lang="nb-NO"/>
              <a:t>pr </a:t>
            </a:r>
            <a:r>
              <a:rPr lang="nb-NO" b="1"/>
              <a:t>medietype </a:t>
            </a:r>
            <a:r>
              <a:rPr lang="nb-NO"/>
              <a:t>i %.</a:t>
            </a:r>
            <a:endParaRPr lang="en-US">
              <a:solidFill>
                <a:srgbClr val="444444"/>
              </a:solidFill>
              <a:ea typeface="Calibri"/>
              <a:cs typeface="Calibri"/>
            </a:endParaRPr>
          </a:p>
          <a:p>
            <a:endParaRPr lang="nb-NO">
              <a:solidFill>
                <a:srgbClr val="444444"/>
              </a:solidFill>
            </a:endParaRPr>
          </a:p>
          <a:p>
            <a:r>
              <a:rPr lang="nb-NO" b="1"/>
              <a:t>Tekst</a:t>
            </a:r>
            <a:r>
              <a:rPr lang="nb-NO"/>
              <a:t> har flest filer, men likevel ikke veldig mye datavolum.</a:t>
            </a:r>
            <a:endParaRPr lang="nb-NO">
              <a:solidFill>
                <a:srgbClr val="444444"/>
              </a:solidFill>
            </a:endParaRPr>
          </a:p>
          <a:p>
            <a:endParaRPr lang="nb-NO">
              <a:solidFill>
                <a:srgbClr val="444444"/>
              </a:solidFill>
            </a:endParaRPr>
          </a:p>
          <a:p>
            <a:r>
              <a:rPr lang="nb-NO"/>
              <a:t>Mens </a:t>
            </a:r>
            <a:r>
              <a:rPr lang="nb-NO" b="1"/>
              <a:t>levende bilder</a:t>
            </a:r>
            <a:r>
              <a:rPr lang="nb-NO"/>
              <a:t>, som i film, video og tv, har veldig få filer fordelt på et stort datavolum.</a:t>
            </a:r>
            <a:endParaRPr lang="en-US">
              <a:solidFill>
                <a:srgbClr val="444444"/>
              </a:solidFill>
            </a:endParaRPr>
          </a:p>
          <a:p>
            <a:endParaRPr lang="nb-NO">
              <a:solidFill>
                <a:srgbClr val="444444"/>
              </a:solidFill>
            </a:endParaRPr>
          </a:p>
          <a:p>
            <a:r>
              <a:rPr lang="nb-NO"/>
              <a:t>Og når vi sier at vi har 18.000 Terabyte i </a:t>
            </a:r>
            <a:r>
              <a:rPr lang="nb-NO" b="1"/>
              <a:t>3 kopier</a:t>
            </a:r>
            <a:r>
              <a:rPr lang="nb-NO"/>
              <a:t>, så betyr det at vi må lagre </a:t>
            </a:r>
            <a:r>
              <a:rPr lang="nb-NO" b="1"/>
              <a:t>54.000 Terabyte.</a:t>
            </a:r>
            <a:endParaRPr lang="nb-NO">
              <a:solidFill>
                <a:srgbClr val="444444"/>
              </a:solidFill>
            </a:endParaRPr>
          </a:p>
          <a:p>
            <a:r>
              <a:rPr lang="nb-NO"/>
              <a:t>På samme måte betyr det at 2+ milliarder unike filer i </a:t>
            </a:r>
            <a:r>
              <a:rPr lang="nb-NO" b="1"/>
              <a:t>3 kopier</a:t>
            </a:r>
            <a:r>
              <a:rPr lang="nb-NO"/>
              <a:t> gjør at vi faktisk forvalter </a:t>
            </a:r>
            <a:r>
              <a:rPr lang="nb-NO" b="1"/>
              <a:t>6+ milliarder filer.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3A29E5-AC49-64D5-3399-106E8A3F4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4B6DD-B176-4CEB-91BB-3449BC0E05E9}" type="slidenum">
              <a:rPr lang="nb-NO" altLang="nb-NO" smtClean="0"/>
              <a:pPr/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3479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000000"/>
                </a:solidFill>
              </a:rPr>
              <a:t>I tillegg til å bevare våre egne samlinger har vi fått i oppdrag fra Kulturdepartementet å tilby bevaringsløsning for museene i Norge.</a:t>
            </a:r>
            <a:br>
              <a:rPr lang="nb-NO">
                <a:cs typeface="+mn-lt"/>
              </a:rPr>
            </a:br>
            <a:r>
              <a:rPr lang="nb-NO">
                <a:solidFill>
                  <a:srgbClr val="000000"/>
                </a:solidFill>
              </a:rPr>
              <a:t>I 2025 gjennomførte vi, sammen med KulturIT, en pilot der vi testet digital bevaring av bilder for museer i DPS.</a:t>
            </a:r>
            <a:br>
              <a:rPr lang="nb-NO">
                <a:cs typeface="+mn-lt"/>
              </a:rPr>
            </a:br>
            <a:r>
              <a:rPr lang="nb-NO">
                <a:solidFill>
                  <a:srgbClr val="000000"/>
                </a:solidFill>
              </a:rPr>
              <a:t>På bakgrunn av dette har departementet nå gitt oss i oppdrag å etablere og tilby en slik løsning innen utgangen av 2026.</a:t>
            </a:r>
            <a:br>
              <a:rPr lang="nb-NO">
                <a:cs typeface="+mn-lt"/>
              </a:rPr>
            </a:br>
            <a:r>
              <a:rPr lang="nb-NO">
                <a:solidFill>
                  <a:srgbClr val="000000"/>
                </a:solidFill>
              </a:rPr>
              <a:t>Selv om piloten hadde fokus på bilder og oppdraget er å tilby bevaring av bilder, så er løsningen ikke begrenset til dette. </a:t>
            </a:r>
            <a:br>
              <a:rPr lang="nb-NO">
                <a:cs typeface="+mn-lt"/>
              </a:rPr>
            </a:br>
            <a:r>
              <a:rPr lang="nb-NO">
                <a:solidFill>
                  <a:srgbClr val="000000"/>
                </a:solidFill>
              </a:rPr>
              <a:t>Den kan også legges til rette for å brukes til annet digitalt materiale hos museene også. DPS brukes allerede til alle medietyper i Nasjonalbiblioteket.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3E44-FE03-43C7-AC73-554A3837307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36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19F9B-7F89-A33C-BCD3-BEDB9FE6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1C4D555-A97F-D971-A55A-B4185601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F0ACE4-99E4-42C6-1229-510B4D404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var det jeg hadde om digital bevaring i Nasjonalbiblioteket. Dere må gjerne ta kontakt med oss hvis dere lurer på noe. </a:t>
            </a:r>
            <a:endParaRPr lang="en-US">
              <a:solidFill>
                <a:srgbClr val="444444"/>
              </a:solidFill>
            </a:endParaRPr>
          </a:p>
          <a:p>
            <a:r>
              <a:rPr lang="nb-NO"/>
              <a:t>I tillegg har vi et nettside hvor vi deler både dokumentasjon og erfaringer fra arbeidet vårt, besøk den gjerne.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5AD1CE-8653-01E8-0494-11C7AA05B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0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05C19-6F7A-851B-30D2-5E8F32C3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C172DC2-FB14-AF60-109A-930B26C99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8045E21-5CBE-14E6-6036-E14001CC2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siste året har vi, i samarbeid med </a:t>
            </a:r>
            <a:r>
              <a:rPr lang="nb-NO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KulturIT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på oppdrag fra Kulturdepartementet, jobbet med en pilot for å sikre langtidsbevaring av museenes digitale kulturarv.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med piloten var å teste og evaluere hvordan Nasjonalbiblioteket si løsning for langtidsbevaring kan benyttes av museumssektoren.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forbindelse med Pilot-prosjektet, har vi i teamet jobbet med hvordan man kan </a:t>
            </a:r>
            <a:r>
              <a:rPr lang="nb-NO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standardisere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avlevering av digitale objekter for bevaring, både internt og eksternt.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det er som sagt </a:t>
            </a:r>
            <a:r>
              <a:rPr lang="nb-NO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E-ark standarden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bruker, og ut ifra den har vi utarbeidet mer spesifikke krav til avlevering av informasjonspakker.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i tillegg sett på hvordan vi kan sikre at det avleveres et minimum med </a:t>
            </a:r>
            <a:r>
              <a:rPr lang="nb-NO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deskriptive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metadata i tilknytning til objektene. Og det er i hovedsak for at dataene skal være søkbare i bevaringsomgivelsene.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vi kommer til å legge ut mer info om piloten på nettsiden vår etter hvert.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E879F0-50D2-8990-2019-877844C4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51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Veien videre, pilot, videreutvikling av DPS 2.0</a:t>
            </a:r>
            <a:endParaRPr lang="nb-NO"/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Ellers er det bare å ta kontakt med oss hvis dere lurer på noe, og vi har som sagt en nettside hvor vi deler dokumentasjon og erfaringer fra arbeidet vårt.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Og det var det lille jeg hadde å si om digital bevaring.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0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FB9EE-B4B8-2ECF-2621-375590F6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B88E1C3-FFAE-042E-2EB3-772DBF9A3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0564BA-7339-F61F-0D46-3427DB7F2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Nasjonalbiblioteket har drevet med omfattende digitalisering i over 30 år, men det var ikke før i 2022 at ble det opprettet et eget </a:t>
            </a:r>
            <a:r>
              <a:rPr lang="nb-NO" b="1"/>
              <a:t>Team som arbeider spesifikt med Digital bevaring. </a:t>
            </a:r>
            <a:br>
              <a:rPr lang="nb-NO" b="1">
                <a:ea typeface="Calibri"/>
                <a:cs typeface="+mn-lt"/>
              </a:rPr>
            </a:br>
            <a:br>
              <a:rPr lang="nb-NO">
                <a:cs typeface="+mn-lt"/>
              </a:rPr>
            </a:br>
            <a:r>
              <a:rPr lang="nb-NO">
                <a:cs typeface="+mn-lt"/>
              </a:rPr>
              <a:t>I starten</a:t>
            </a:r>
            <a:r>
              <a:rPr lang="nb-NO"/>
              <a:t> var det et rent IT team på 5 personer, men høsten 2024 ble vi utvidet med tre fagressurser som er fagfolk innen </a:t>
            </a:r>
            <a:r>
              <a:rPr lang="nb-NO" b="1"/>
              <a:t>Metadata</a:t>
            </a:r>
            <a:r>
              <a:rPr lang="nb-NO"/>
              <a:t> og arkivering av </a:t>
            </a:r>
            <a:r>
              <a:rPr lang="nb-NO" b="1"/>
              <a:t>AV-materiale</a:t>
            </a:r>
            <a:r>
              <a:rPr lang="nb-NO"/>
              <a:t>. </a:t>
            </a:r>
            <a:endParaRPr lang="nb-NO">
              <a:solidFill>
                <a:srgbClr val="444444"/>
              </a:solidFill>
              <a:ea typeface="Calibri"/>
              <a:cs typeface="Calibri"/>
            </a:endParaRPr>
          </a:p>
          <a:p>
            <a:endParaRPr lang="nb-NO"/>
          </a:p>
          <a:p>
            <a:r>
              <a:rPr lang="nb-NO"/>
              <a:t>Så nå har vi en </a:t>
            </a:r>
            <a:r>
              <a:rPr lang="nb-NO" b="1"/>
              <a:t>god mix </a:t>
            </a:r>
            <a:r>
              <a:rPr lang="nb-NO"/>
              <a:t>av forskjellig </a:t>
            </a:r>
            <a:r>
              <a:rPr lang="nb-NO" b="1"/>
              <a:t>fagkunnskap</a:t>
            </a:r>
            <a:r>
              <a:rPr lang="nb-NO"/>
              <a:t> i teamet og står bedre </a:t>
            </a:r>
            <a:r>
              <a:rPr lang="nb-NO" b="1"/>
              <a:t>rustet</a:t>
            </a:r>
            <a:r>
              <a:rPr lang="nb-NO"/>
              <a:t> for å kunne arbeide </a:t>
            </a:r>
            <a:r>
              <a:rPr lang="nb-NO" b="1"/>
              <a:t>aktivt</a:t>
            </a:r>
            <a:r>
              <a:rPr lang="nb-NO"/>
              <a:t> med bevaring av den digitale kulturarven. </a:t>
            </a:r>
            <a:endParaRPr lang="nb-NO">
              <a:ea typeface="Calibri"/>
              <a:cs typeface="Calibri"/>
            </a:endParaRPr>
          </a:p>
          <a:p>
            <a:endParaRPr lang="nb-NO">
              <a:cs typeface="+mn-lt"/>
            </a:endParaRPr>
          </a:p>
          <a:p>
            <a:r>
              <a:rPr lang="nb-NO"/>
              <a:t>Vi har et </a:t>
            </a:r>
            <a:r>
              <a:rPr lang="nb-NO" b="1"/>
              <a:t>Tydelig definert </a:t>
            </a:r>
            <a:r>
              <a:rPr lang="nb-NO"/>
              <a:t>ansvarsområde 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b-NO"/>
              <a:t>Vårt </a:t>
            </a:r>
            <a:r>
              <a:rPr lang="nb-NO" b="1"/>
              <a:t>ansvar </a:t>
            </a:r>
            <a:r>
              <a:rPr lang="nb-NO"/>
              <a:t>begynner når et dataobjekt anses som bevaringsverdig, og er overlevert til vår bevaringsløsning</a:t>
            </a:r>
          </a:p>
          <a:p>
            <a:pPr marL="171450" indent="-171450">
              <a:buFont typeface="Arial"/>
              <a:buChar char="•"/>
            </a:pPr>
            <a:r>
              <a:rPr lang="nb-NO">
                <a:cs typeface="+mn-lt"/>
              </a:rPr>
              <a:t>Vi skaper ikke dataene selv, og vi har heller ikke ansvar for visningskopier. Det vi bevarer er digitale sikringseksemplar I høyest mulig oppløsning. </a:t>
            </a:r>
            <a:br>
              <a:rPr lang="nb-NO">
                <a:cs typeface="+mn-lt"/>
              </a:rPr>
            </a:br>
            <a:endParaRPr lang="en-US">
              <a:cs typeface="+mn-lt"/>
            </a:endParaRPr>
          </a:p>
          <a:p>
            <a:r>
              <a:rPr lang="nb-NO"/>
              <a:t>Og det fine med å ha et eget team i institusjonen som jobber med digital bevaring gjør at det sikres en målretta innsats på feltet over tid</a:t>
            </a:r>
          </a:p>
          <a:p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C50B04-EDAF-B01A-3DAE-02523C991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0F4761"/>
                </a:solidFill>
              </a:rPr>
              <a:t>Piloten skal </a:t>
            </a:r>
            <a:r>
              <a:rPr lang="nb-NO"/>
              <a:t>teste og evaluere hvordan Nasjonalbibliotekets løsning for langtidsbevaring kan benyttes av museumssektoren. </a:t>
            </a:r>
            <a:endParaRPr lang="en-US"/>
          </a:p>
          <a:p>
            <a:endParaRPr lang="nb-NO"/>
          </a:p>
          <a:p>
            <a:r>
              <a:rPr lang="nb-NO"/>
              <a:t>Målet er å oppnå: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nb-NO"/>
              <a:t>Sikker langtidsbevaring av museenes digitale kulturarvsmateriale, på lik linje med Nasjonalbibliotekets eget materiale.</a:t>
            </a:r>
            <a:br>
              <a:rPr lang="nb-NO">
                <a:cs typeface="+mn-lt"/>
              </a:rPr>
            </a:br>
            <a:endParaRPr lang="en-US"/>
          </a:p>
          <a:p>
            <a:pPr marL="285750" indent="-285750">
              <a:buFont typeface="Symbol"/>
              <a:buChar char="•"/>
            </a:pPr>
            <a:r>
              <a:rPr lang="nb-NO"/>
              <a:t>Automatiserte og brukervennlige prosesser for filoverføring og tilgang til bevart digitalt materiale.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32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Rent </a:t>
            </a:r>
            <a:r>
              <a:rPr lang="en-US" err="1">
                <a:ea typeface="Calibri"/>
                <a:cs typeface="Calibri"/>
              </a:rPr>
              <a:t>konkret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piloten</a:t>
            </a:r>
            <a:r>
              <a:rPr lang="en-US">
                <a:ea typeface="Calibri"/>
                <a:cs typeface="Calibri"/>
              </a:rPr>
              <a:t> :</a:t>
            </a:r>
          </a:p>
          <a:p>
            <a:pPr marL="171450" indent="-171450">
              <a:buFont typeface="Arial"/>
              <a:buChar char="•"/>
            </a:pPr>
            <a:r>
              <a:rPr lang="nb-NO"/>
              <a:t>Etablere teknisk integrasjon for maskin-til-maskin-kommunikasjon mellom </a:t>
            </a:r>
            <a:r>
              <a:rPr lang="nb-NO" err="1"/>
              <a:t>KulturITs</a:t>
            </a:r>
            <a:r>
              <a:rPr lang="nb-NO"/>
              <a:t> systemer og Nasjonalbibliotekets løsning. Integrasjonen skal muliggjøre maskinell inn- og utlevering av bevaringsfiler.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b-NO"/>
              <a:t>Etablere et grensesnitt mot </a:t>
            </a:r>
            <a:r>
              <a:rPr lang="nb-NO" err="1"/>
              <a:t>KulturITs</a:t>
            </a:r>
            <a:r>
              <a:rPr lang="nb-NO"/>
              <a:t> egne systemer som gjør det mulig for museene å bestemme hvilket materiale som skal utveksles med Nasjonalbiblioteket.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b-NO"/>
              <a:t>Sikre at museene kun får tilgang til sine egne </a:t>
            </a:r>
            <a:r>
              <a:rPr lang="nb-NO" err="1"/>
              <a:t>langtidsbevarte</a:t>
            </a:r>
            <a:r>
              <a:rPr lang="nb-NO"/>
              <a:t> filer.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8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>
                <a:ea typeface="Calibri" panose="020F0502020204030204"/>
                <a:cs typeface="Calibri" panose="020F0502020204030204"/>
              </a:rPr>
              <a:t>Piloten skal IKKE dekke:</a:t>
            </a:r>
          </a:p>
          <a:p>
            <a:pPr marL="628650" lvl="1" indent="-171450">
              <a:buFont typeface="Arial"/>
              <a:buChar char="•"/>
            </a:pPr>
            <a:r>
              <a:rPr lang="nb-NO" b="1"/>
              <a:t>Tilgang til brukskopier:</a:t>
            </a:r>
            <a:r>
              <a:rPr lang="nb-NO"/>
              <a:t> Det er kun bevaringskopier som skal utveksles med Nasjonalbiblioteket. Funksjonalitet for brukskopier er ikke en del av piloten, men det skal vurderes om løsningen kan tilpasses dette i fremtiden.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nb-NO" b="1"/>
              <a:t>Oppdatering av metadata:</a:t>
            </a:r>
            <a:r>
              <a:rPr lang="nb-NO"/>
              <a:t> Oppdatering av metadata for allerede arkivert materiale er ikke en del av piloten, men muligheten for fremtidig oppdatering skal vurderes.</a:t>
            </a:r>
            <a:endParaRPr lang="en-US"/>
          </a:p>
          <a:p>
            <a:pPr marL="628650" lvl="1" indent="-171450">
              <a:buFont typeface="Arial"/>
              <a:buChar char="•"/>
            </a:pPr>
            <a:r>
              <a:rPr lang="nb-NO" b="1"/>
              <a:t>Permanent bevaring:</a:t>
            </a:r>
            <a:r>
              <a:rPr lang="nb-NO"/>
              <a:t> Data fra </a:t>
            </a:r>
            <a:r>
              <a:rPr lang="nb-NO" err="1"/>
              <a:t>KulturIT</a:t>
            </a:r>
            <a:r>
              <a:rPr lang="nb-NO"/>
              <a:t> brukt i pilotperioden anses ikke som bevart, med mindre begge parter blir enige om dette.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38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Tidsplan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 b="1"/>
              <a:t>Oppstart</a:t>
            </a:r>
            <a:r>
              <a:rPr lang="nb-NO"/>
              <a:t>: Januar 2025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 b="1"/>
              <a:t>Pilot med deltagende museum</a:t>
            </a:r>
            <a:r>
              <a:rPr lang="nb-NO"/>
              <a:t>: September 2025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 b="1"/>
              <a:t>Avslutning og rapport</a:t>
            </a:r>
            <a:r>
              <a:rPr lang="nb-NO"/>
              <a:t>: Innen 1 desember. 2025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85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For </a:t>
            </a:r>
            <a:r>
              <a:rPr lang="en-US" err="1">
                <a:ea typeface="Calibri"/>
                <a:cs typeface="Calibri"/>
              </a:rPr>
              <a:t>Nasjonalbiblioteket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betyr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dette</a:t>
            </a:r>
            <a:r>
              <a:rPr lang="en-US">
                <a:ea typeface="Calibri"/>
                <a:cs typeface="Calibri"/>
              </a:rPr>
              <a:t> at vi </a:t>
            </a:r>
            <a:r>
              <a:rPr lang="en-US" err="1">
                <a:ea typeface="Calibri"/>
                <a:cs typeface="Calibri"/>
              </a:rPr>
              <a:t>må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gjøre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endringer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vår</a:t>
            </a:r>
            <a:r>
              <a:rPr lang="en-US">
                <a:ea typeface="Calibri"/>
                <a:cs typeface="Calibri"/>
              </a:rPr>
              <a:t> DPS </a:t>
            </a:r>
            <a:r>
              <a:rPr lang="en-US" err="1">
                <a:ea typeface="Calibri"/>
                <a:cs typeface="Calibri"/>
              </a:rPr>
              <a:t>løsning</a:t>
            </a:r>
            <a:r>
              <a:rPr lang="en-US">
                <a:ea typeface="Calibri"/>
                <a:cs typeface="Calibri"/>
              </a:rPr>
              <a:t> for å </a:t>
            </a:r>
            <a:r>
              <a:rPr lang="en-US" err="1">
                <a:ea typeface="Calibri"/>
                <a:cs typeface="Calibri"/>
              </a:rPr>
              <a:t>kunne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eksponere</a:t>
            </a:r>
            <a:r>
              <a:rPr lang="en-US">
                <a:ea typeface="Calibri"/>
                <a:cs typeface="Calibri"/>
              </a:rPr>
              <a:t> den mot </a:t>
            </a:r>
            <a:r>
              <a:rPr lang="en-US" err="1">
                <a:ea typeface="Calibri"/>
                <a:cs typeface="Calibri"/>
              </a:rPr>
              <a:t>eksterne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brukere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cs typeface="+mn-lt"/>
              </a:rPr>
            </a:br>
            <a:r>
              <a:rPr lang="en-US">
                <a:ea typeface="Calibri"/>
                <a:cs typeface="Calibri"/>
              </a:rPr>
              <a:t>Denne </a:t>
            </a:r>
            <a:r>
              <a:rPr lang="en-US" b="1" err="1">
                <a:ea typeface="Calibri"/>
                <a:cs typeface="Calibri"/>
              </a:rPr>
              <a:t>oppdaterte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arkitekturtegningen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kalt</a:t>
            </a:r>
            <a:r>
              <a:rPr lang="en-US">
                <a:ea typeface="Calibri"/>
                <a:cs typeface="Calibri"/>
              </a:rPr>
              <a:t> DPS 2.0, </a:t>
            </a:r>
            <a:r>
              <a:rPr lang="en-US" err="1">
                <a:ea typeface="Calibri"/>
                <a:cs typeface="Calibri"/>
              </a:rPr>
              <a:t>viser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hva</a:t>
            </a:r>
            <a:r>
              <a:rPr lang="en-US">
                <a:ea typeface="Calibri"/>
                <a:cs typeface="Calibri"/>
              </a:rPr>
              <a:t> NB </a:t>
            </a:r>
            <a:r>
              <a:rPr lang="en-US" err="1">
                <a:ea typeface="Calibri"/>
                <a:cs typeface="Calibri"/>
              </a:rPr>
              <a:t>må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gjøre</a:t>
            </a:r>
            <a:r>
              <a:rPr lang="en-US">
                <a:ea typeface="Calibri"/>
                <a:cs typeface="Calibri"/>
              </a:rPr>
              <a:t> for at </a:t>
            </a:r>
            <a:r>
              <a:rPr lang="en-US" err="1">
                <a:ea typeface="Calibri"/>
                <a:cs typeface="Calibri"/>
              </a:rPr>
              <a:t>Piloten</a:t>
            </a:r>
            <a:r>
              <a:rPr lang="en-US">
                <a:ea typeface="Calibri"/>
                <a:cs typeface="Calibri"/>
              </a:rPr>
              <a:t> med </a:t>
            </a:r>
            <a:r>
              <a:rPr lang="en-US" err="1">
                <a:ea typeface="Calibri"/>
                <a:cs typeface="Calibri"/>
              </a:rPr>
              <a:t>KulturIT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kunne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fungere</a:t>
            </a:r>
            <a:r>
              <a:rPr lang="en-US">
                <a:ea typeface="Calibri"/>
                <a:cs typeface="Calibri"/>
              </a:rPr>
              <a:t>.</a:t>
            </a:r>
            <a:endParaRPr lang="nb-NO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Vi </a:t>
            </a:r>
            <a:r>
              <a:rPr lang="en-US" err="1">
                <a:ea typeface="Calibri"/>
                <a:cs typeface="Calibri"/>
              </a:rPr>
              <a:t>må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altså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kunne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tilby</a:t>
            </a:r>
            <a:r>
              <a:rPr lang="en-US">
                <a:ea typeface="Calibri"/>
                <a:cs typeface="Calibri"/>
              </a:rPr>
              <a:t> DPS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eksterne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samme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måte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err="1">
                <a:ea typeface="Calibri"/>
                <a:cs typeface="Calibri"/>
              </a:rPr>
              <a:t>gjør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internt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Nasjonalbiblioteket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For å </a:t>
            </a:r>
            <a:r>
              <a:rPr lang="en-US" err="1">
                <a:ea typeface="Calibri"/>
                <a:cs typeface="Calibri"/>
              </a:rPr>
              <a:t>få</a:t>
            </a:r>
            <a:r>
              <a:rPr lang="en-US">
                <a:ea typeface="Calibri"/>
                <a:cs typeface="Calibri"/>
              </a:rPr>
              <a:t> det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err="1">
                <a:ea typeface="Calibri"/>
                <a:cs typeface="Calibri"/>
              </a:rPr>
              <a:t>behov</a:t>
            </a:r>
            <a:r>
              <a:rPr lang="en-US">
                <a:ea typeface="Calibri"/>
                <a:cs typeface="Calibri"/>
              </a:rPr>
              <a:t> for å </a:t>
            </a:r>
            <a:r>
              <a:rPr lang="en-US" err="1">
                <a:ea typeface="Calibri"/>
                <a:cs typeface="Calibri"/>
              </a:rPr>
              <a:t>innføre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endringer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3 </a:t>
            </a:r>
            <a:r>
              <a:rPr lang="en-US" err="1">
                <a:ea typeface="Calibri"/>
                <a:cs typeface="Calibri"/>
              </a:rPr>
              <a:t>områder</a:t>
            </a:r>
            <a:r>
              <a:rPr lang="en-US">
                <a:ea typeface="Calibri"/>
                <a:cs typeface="Calibri"/>
              </a:rPr>
              <a:t>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For det </a:t>
            </a:r>
            <a:r>
              <a:rPr lang="en-US" err="1">
                <a:ea typeface="Calibri"/>
                <a:cs typeface="Calibri"/>
              </a:rPr>
              <a:t>første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vi </a:t>
            </a:r>
            <a:r>
              <a:rPr lang="en-US" b="1" err="1">
                <a:ea typeface="Calibri"/>
                <a:cs typeface="Calibri"/>
              </a:rPr>
              <a:t>etablere</a:t>
            </a:r>
            <a:r>
              <a:rPr lang="en-US" b="1">
                <a:ea typeface="Calibri"/>
                <a:cs typeface="Calibri"/>
              </a:rPr>
              <a:t> et API </a:t>
            </a:r>
            <a:r>
              <a:rPr lang="en-US" b="1" err="1">
                <a:ea typeface="Calibri"/>
                <a:cs typeface="Calibri"/>
              </a:rPr>
              <a:t>grensesnitt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kontaktpunkt</a:t>
            </a:r>
            <a:r>
              <a:rPr lang="en-US">
                <a:ea typeface="Calibri"/>
                <a:cs typeface="Calibri"/>
              </a:rPr>
              <a:t> mot DPS. (Pil 1)</a:t>
            </a:r>
            <a:br>
              <a:rPr lang="en-US">
                <a:cs typeface="+mn-lt"/>
              </a:rPr>
            </a:br>
            <a:r>
              <a:rPr lang="en-US" err="1">
                <a:ea typeface="Calibri"/>
                <a:cs typeface="Calibri"/>
              </a:rPr>
              <a:t>Når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kommunisere</a:t>
            </a:r>
            <a:r>
              <a:rPr lang="en-US">
                <a:ea typeface="Calibri"/>
                <a:cs typeface="Calibri"/>
              </a:rPr>
              <a:t> med DPS,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det </a:t>
            </a:r>
            <a:r>
              <a:rPr lang="en-US" err="1">
                <a:ea typeface="Calibri"/>
                <a:cs typeface="Calibri"/>
              </a:rPr>
              <a:t>skje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gjennom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API'et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For de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ikke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kjenner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API-</a:t>
            </a:r>
            <a:r>
              <a:rPr lang="en-US" err="1">
                <a:ea typeface="Calibri"/>
                <a:cs typeface="Calibri"/>
              </a:rPr>
              <a:t>begrepet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man </a:t>
            </a:r>
            <a:r>
              <a:rPr lang="en-US" err="1">
                <a:ea typeface="Calibri"/>
                <a:cs typeface="Calibri"/>
              </a:rPr>
              <a:t>si</a:t>
            </a:r>
            <a:r>
              <a:rPr lang="en-US">
                <a:ea typeface="Calibri"/>
                <a:cs typeface="Calibri"/>
              </a:rPr>
              <a:t> at et API er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slags </a:t>
            </a:r>
            <a:r>
              <a:rPr lang="en-US" b="1" err="1">
                <a:ea typeface="Calibri"/>
                <a:cs typeface="Calibri"/>
              </a:rPr>
              <a:t>protokoll</a:t>
            </a:r>
            <a:r>
              <a:rPr lang="en-US" b="1">
                <a:ea typeface="Calibri"/>
                <a:cs typeface="Calibri"/>
              </a:rPr>
              <a:t> /</a:t>
            </a:r>
            <a:r>
              <a:rPr lang="en-US" b="1" err="1">
                <a:ea typeface="Calibri"/>
                <a:cs typeface="Calibri"/>
              </a:rPr>
              <a:t>eller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en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meny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gjør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dataprogrammer</a:t>
            </a:r>
            <a:r>
              <a:rPr lang="en-US">
                <a:ea typeface="Calibri"/>
                <a:cs typeface="Calibri"/>
              </a:rPr>
              <a:t>/</a:t>
            </a:r>
            <a:r>
              <a:rPr lang="en-US" err="1">
                <a:ea typeface="Calibri"/>
                <a:cs typeface="Calibri"/>
              </a:rPr>
              <a:t>maskiner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kommunisere</a:t>
            </a:r>
            <a:r>
              <a:rPr lang="en-US">
                <a:ea typeface="Calibri"/>
                <a:cs typeface="Calibri"/>
              </a:rPr>
              <a:t> med </a:t>
            </a:r>
            <a:r>
              <a:rPr lang="en-US" err="1">
                <a:ea typeface="Calibri"/>
                <a:cs typeface="Calibri"/>
              </a:rPr>
              <a:t>hverandre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uten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kjenne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befinner</a:t>
            </a:r>
            <a:r>
              <a:rPr lang="en-US">
                <a:ea typeface="Calibri"/>
                <a:cs typeface="Calibri"/>
              </a:rPr>
              <a:t> seg </a:t>
            </a:r>
            <a:r>
              <a:rPr lang="en-US" err="1">
                <a:ea typeface="Calibri"/>
                <a:cs typeface="Calibri"/>
              </a:rPr>
              <a:t>bak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motpartens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løsning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cs typeface="+mn-lt"/>
              </a:rPr>
            </a:br>
            <a:r>
              <a:rPr lang="en-US">
                <a:ea typeface="Calibri"/>
                <a:cs typeface="Calibri"/>
              </a:rPr>
              <a:t>Det er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gå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>
                <a:ea typeface="Calibri"/>
                <a:cs typeface="Calibri"/>
              </a:rPr>
              <a:t>restaurant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bestille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meny</a:t>
            </a:r>
            <a:r>
              <a:rPr lang="en-US">
                <a:ea typeface="Calibri"/>
                <a:cs typeface="Calibri"/>
              </a:rPr>
              <a:t>. Du vet </a:t>
            </a:r>
            <a:r>
              <a:rPr lang="en-US" err="1">
                <a:ea typeface="Calibri"/>
                <a:cs typeface="Calibri"/>
              </a:rPr>
              <a:t>hva</a:t>
            </a:r>
            <a:r>
              <a:rPr lang="en-US">
                <a:ea typeface="Calibri"/>
                <a:cs typeface="Calibri"/>
              </a:rPr>
              <a:t> du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velge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mellom</a:t>
            </a:r>
            <a:r>
              <a:rPr lang="en-US">
                <a:ea typeface="Calibri"/>
                <a:cs typeface="Calibri"/>
              </a:rPr>
              <a:t>, du vet </a:t>
            </a:r>
            <a:r>
              <a:rPr lang="en-US" err="1">
                <a:ea typeface="Calibri"/>
                <a:cs typeface="Calibri"/>
              </a:rPr>
              <a:t>hva</a:t>
            </a:r>
            <a:r>
              <a:rPr lang="en-US">
                <a:ea typeface="Calibri"/>
                <a:cs typeface="Calibri"/>
              </a:rPr>
              <a:t> du 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forvente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få</a:t>
            </a:r>
            <a:r>
              <a:rPr lang="en-US">
                <a:ea typeface="Calibri"/>
                <a:cs typeface="Calibri"/>
              </a:rPr>
              <a:t>, men vet </a:t>
            </a:r>
            <a:r>
              <a:rPr lang="en-US" err="1">
                <a:ea typeface="Calibri"/>
                <a:cs typeface="Calibri"/>
              </a:rPr>
              <a:t>ikke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tilberedes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framstilles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kjøkkenet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I </a:t>
            </a:r>
            <a:r>
              <a:rPr lang="en-US" err="1">
                <a:ea typeface="Calibri"/>
                <a:cs typeface="Calibri"/>
              </a:rPr>
              <a:t>APi'et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håndteres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autentisering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autorisering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Altså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hvem</a:t>
            </a:r>
            <a:r>
              <a:rPr lang="en-US">
                <a:ea typeface="Calibri"/>
                <a:cs typeface="Calibri"/>
              </a:rPr>
              <a:t> er du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du </a:t>
            </a:r>
            <a:r>
              <a:rPr lang="en-US" err="1">
                <a:ea typeface="Calibri"/>
                <a:cs typeface="Calibri"/>
              </a:rPr>
              <a:t>lov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gjøre</a:t>
            </a:r>
            <a:r>
              <a:rPr lang="en-US">
                <a:ea typeface="Calibri"/>
                <a:cs typeface="Calibri"/>
              </a:rPr>
              <a:t>. (</a:t>
            </a:r>
            <a:r>
              <a:rPr lang="en-US" err="1">
                <a:ea typeface="Calibri"/>
                <a:cs typeface="Calibri"/>
              </a:rPr>
              <a:t>hengelåsene</a:t>
            </a:r>
            <a:r>
              <a:rPr lang="en-US">
                <a:ea typeface="Calibri"/>
                <a:cs typeface="Calibri"/>
              </a:rPr>
              <a:t>). 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Dette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regulert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err="1">
                <a:ea typeface="Calibri"/>
                <a:cs typeface="Calibri"/>
              </a:rPr>
              <a:t>inngåtte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avtaler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mellom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Nasjonalbiblioteket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hente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</a:t>
            </a:r>
            <a:r>
              <a:rPr lang="en-US">
                <a:ea typeface="Calibri"/>
                <a:cs typeface="Calibri"/>
              </a:rPr>
              <a:t> data </a:t>
            </a:r>
            <a:r>
              <a:rPr lang="en-US" err="1">
                <a:ea typeface="Calibri"/>
                <a:cs typeface="Calibri"/>
              </a:rPr>
              <a:t>fra</a:t>
            </a:r>
            <a:r>
              <a:rPr lang="en-US">
                <a:ea typeface="Calibri"/>
                <a:cs typeface="Calibri"/>
              </a:rPr>
              <a:t> DPS.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For det </a:t>
            </a:r>
            <a:r>
              <a:rPr lang="en-US" err="1">
                <a:ea typeface="Calibri"/>
                <a:cs typeface="Calibri"/>
              </a:rPr>
              <a:t>andre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ønsker</a:t>
            </a:r>
            <a:r>
              <a:rPr lang="en-US">
                <a:ea typeface="Calibri"/>
                <a:cs typeface="Calibri"/>
              </a:rPr>
              <a:t> vi å </a:t>
            </a:r>
            <a:r>
              <a:rPr lang="en-US" err="1">
                <a:ea typeface="Calibri"/>
                <a:cs typeface="Calibri"/>
              </a:rPr>
              <a:t>etablere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datautvekslingsplattform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</a:rPr>
              <a:t>mot </a:t>
            </a:r>
            <a:r>
              <a:rPr lang="en-US" err="1">
                <a:ea typeface="Calibri"/>
                <a:cs typeface="Calibri"/>
              </a:rPr>
              <a:t>omverdenen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basert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S3 </a:t>
            </a:r>
            <a:r>
              <a:rPr lang="en-US" err="1">
                <a:ea typeface="Calibri"/>
                <a:cs typeface="Calibri"/>
              </a:rPr>
              <a:t>protokollen</a:t>
            </a:r>
            <a:r>
              <a:rPr lang="en-US">
                <a:ea typeface="Calibri"/>
                <a:cs typeface="Calibri"/>
              </a:rPr>
              <a:t>(Pil 2). Den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benyttes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data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leveres</a:t>
            </a:r>
            <a:r>
              <a:rPr lang="en-US">
                <a:ea typeface="Calibri"/>
                <a:cs typeface="Calibri"/>
              </a:rPr>
              <a:t> inn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bevaring</a:t>
            </a:r>
            <a:r>
              <a:rPr lang="en-US">
                <a:ea typeface="Calibri"/>
                <a:cs typeface="Calibri"/>
              </a:rPr>
              <a:t> I DPS,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data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</a:t>
            </a:r>
            <a:r>
              <a:rPr lang="en-US">
                <a:ea typeface="Calibri"/>
                <a:cs typeface="Calibri"/>
              </a:rPr>
              <a:t> DPS. S3 (Simple Storage Solution) er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protokoll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gjør</a:t>
            </a:r>
            <a:r>
              <a:rPr lang="en-US">
                <a:ea typeface="Calibri"/>
                <a:cs typeface="Calibri"/>
              </a:rPr>
              <a:t> at de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henter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</a:t>
            </a:r>
            <a:r>
              <a:rPr lang="en-US">
                <a:ea typeface="Calibri"/>
                <a:cs typeface="Calibri"/>
              </a:rPr>
              <a:t> data </a:t>
            </a:r>
            <a:r>
              <a:rPr lang="en-US" err="1">
                <a:ea typeface="Calibri"/>
                <a:cs typeface="Calibri"/>
              </a:rPr>
              <a:t>ikke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behøver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err="1">
                <a:ea typeface="Calibri"/>
                <a:cs typeface="Calibri"/>
              </a:rPr>
              <a:t>vite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dataene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faktisk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lagres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innsiden</a:t>
            </a:r>
            <a:r>
              <a:rPr lang="en-US">
                <a:ea typeface="Calibri"/>
                <a:cs typeface="Calibri"/>
              </a:rPr>
              <a:t>. (</a:t>
            </a:r>
            <a:r>
              <a:rPr lang="en-US" err="1">
                <a:ea typeface="Calibri"/>
                <a:cs typeface="Calibri"/>
              </a:rPr>
              <a:t>litt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med </a:t>
            </a:r>
            <a:r>
              <a:rPr lang="en-US" err="1">
                <a:ea typeface="Calibri"/>
                <a:cs typeface="Calibri"/>
              </a:rPr>
              <a:t>API'et</a:t>
            </a:r>
            <a:r>
              <a:rPr lang="en-US">
                <a:ea typeface="Calibri"/>
                <a:cs typeface="Calibri"/>
              </a:rPr>
              <a:t>). Her er vi </a:t>
            </a:r>
            <a:r>
              <a:rPr lang="en-US" err="1">
                <a:ea typeface="Calibri"/>
                <a:cs typeface="Calibri"/>
              </a:rPr>
              <a:t>så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heldige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KulturIT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erfaring</a:t>
            </a:r>
            <a:r>
              <a:rPr lang="en-US">
                <a:ea typeface="Calibri"/>
                <a:cs typeface="Calibri"/>
              </a:rPr>
              <a:t> med å </a:t>
            </a:r>
            <a:r>
              <a:rPr lang="en-US" err="1">
                <a:ea typeface="Calibri"/>
                <a:cs typeface="Calibri"/>
              </a:rPr>
              <a:t>bruke</a:t>
            </a:r>
            <a:r>
              <a:rPr lang="en-US">
                <a:ea typeface="Calibri"/>
                <a:cs typeface="Calibri"/>
              </a:rPr>
              <a:t> S3 </a:t>
            </a:r>
            <a:r>
              <a:rPr lang="en-US" err="1">
                <a:ea typeface="Calibri"/>
                <a:cs typeface="Calibri"/>
              </a:rPr>
              <a:t>enn</a:t>
            </a:r>
            <a:r>
              <a:rPr lang="en-US">
                <a:ea typeface="Calibri"/>
                <a:cs typeface="Calibri"/>
              </a:rPr>
              <a:t> det vi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. 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For det </a:t>
            </a:r>
            <a:r>
              <a:rPr lang="en-US" err="1">
                <a:ea typeface="Calibri"/>
                <a:cs typeface="Calibri"/>
              </a:rPr>
              <a:t>tredje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ønsker</a:t>
            </a:r>
            <a:r>
              <a:rPr lang="en-US">
                <a:ea typeface="Calibri"/>
                <a:cs typeface="Calibri"/>
              </a:rPr>
              <a:t> vi å </a:t>
            </a:r>
            <a:r>
              <a:rPr lang="en-US" err="1">
                <a:ea typeface="Calibri"/>
                <a:cs typeface="Calibri"/>
              </a:rPr>
              <a:t>stille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krav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klientene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benytte</a:t>
            </a:r>
            <a:r>
              <a:rPr lang="en-US">
                <a:ea typeface="Calibri"/>
                <a:cs typeface="Calibri"/>
              </a:rPr>
              <a:t> DPS  </a:t>
            </a:r>
            <a:r>
              <a:rPr lang="en-US" err="1">
                <a:ea typeface="Calibri"/>
                <a:cs typeface="Calibri"/>
              </a:rPr>
              <a:t>gjennom</a:t>
            </a:r>
            <a:r>
              <a:rPr lang="en-US">
                <a:ea typeface="Calibri"/>
                <a:cs typeface="Calibri"/>
              </a:rPr>
              <a:t> å </a:t>
            </a:r>
            <a:r>
              <a:rPr lang="en-US" b="1" err="1">
                <a:ea typeface="Calibri"/>
                <a:cs typeface="Calibri"/>
              </a:rPr>
              <a:t>standardisere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informasjonspakke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ut.</a:t>
            </a:r>
            <a:r>
              <a:rPr lang="en-US">
                <a:ea typeface="Calibri"/>
                <a:cs typeface="Calibri"/>
              </a:rPr>
              <a:t> 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Vi stiller </a:t>
            </a:r>
            <a:r>
              <a:rPr lang="en-US" err="1">
                <a:ea typeface="Calibri"/>
                <a:cs typeface="Calibri"/>
              </a:rPr>
              <a:t>også</a:t>
            </a:r>
            <a:r>
              <a:rPr lang="en-US">
                <a:ea typeface="Calibri"/>
                <a:cs typeface="Calibri"/>
              </a:rPr>
              <a:t>  </a:t>
            </a:r>
            <a:r>
              <a:rPr lang="en-US" err="1">
                <a:ea typeface="Calibri"/>
                <a:cs typeface="Calibri"/>
              </a:rPr>
              <a:t>krav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et </a:t>
            </a:r>
            <a:r>
              <a:rPr lang="en-US" b="1">
                <a:ea typeface="Calibri"/>
                <a:cs typeface="Calibri"/>
              </a:rPr>
              <a:t>minimum </a:t>
            </a:r>
            <a:r>
              <a:rPr lang="en-US">
                <a:ea typeface="Calibri"/>
                <a:cs typeface="Calibri"/>
              </a:rPr>
              <a:t>sett av metadata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leveres</a:t>
            </a:r>
            <a:r>
              <a:rPr lang="en-US">
                <a:ea typeface="Calibri"/>
                <a:cs typeface="Calibri"/>
              </a:rPr>
              <a:t> med </a:t>
            </a:r>
            <a:r>
              <a:rPr lang="en-US" err="1">
                <a:ea typeface="Calibri"/>
                <a:cs typeface="Calibri"/>
              </a:rPr>
              <a:t>pakken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være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tilgjengelig</a:t>
            </a:r>
            <a:r>
              <a:rPr lang="en-US">
                <a:ea typeface="Calibri"/>
                <a:cs typeface="Calibri"/>
              </a:rPr>
              <a:t> for </a:t>
            </a:r>
            <a:r>
              <a:rPr lang="en-US" err="1">
                <a:ea typeface="Calibri"/>
                <a:cs typeface="Calibri"/>
              </a:rPr>
              <a:t>søk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API’et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pPr marL="228600" indent="-228600">
              <a:buAutoNum type="arabicPeriod"/>
            </a:pPr>
            <a:endParaRPr lang="en-US">
              <a:ea typeface="Calibri"/>
              <a:cs typeface="+mn-lt"/>
            </a:endParaRPr>
          </a:p>
          <a:p>
            <a:r>
              <a:rPr lang="en-US" err="1">
                <a:ea typeface="Calibri"/>
                <a:cs typeface="+mn-lt"/>
              </a:rPr>
              <a:t>KulturIT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på</a:t>
            </a:r>
            <a:r>
              <a:rPr lang="en-US">
                <a:ea typeface="Calibri"/>
                <a:cs typeface="+mn-lt"/>
              </a:rPr>
              <a:t> sin side lager </a:t>
            </a:r>
            <a:r>
              <a:rPr lang="en-US" err="1">
                <a:ea typeface="Calibri"/>
                <a:cs typeface="+mn-lt"/>
              </a:rPr>
              <a:t>så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en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løsning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som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gjør</a:t>
            </a:r>
            <a:r>
              <a:rPr lang="en-US">
                <a:ea typeface="Calibri"/>
                <a:cs typeface="+mn-lt"/>
              </a:rPr>
              <a:t> det </a:t>
            </a:r>
            <a:r>
              <a:rPr lang="en-US" err="1">
                <a:ea typeface="Calibri"/>
                <a:cs typeface="+mn-lt"/>
              </a:rPr>
              <a:t>mulig</a:t>
            </a:r>
            <a:r>
              <a:rPr lang="en-US">
                <a:ea typeface="Calibri"/>
                <a:cs typeface="+mn-lt"/>
              </a:rPr>
              <a:t> for </a:t>
            </a:r>
            <a:r>
              <a:rPr lang="en-US" err="1">
                <a:ea typeface="Calibri"/>
                <a:cs typeface="+mn-lt"/>
              </a:rPr>
              <a:t>deres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brukere</a:t>
            </a:r>
            <a:r>
              <a:rPr lang="en-US">
                <a:ea typeface="Calibri"/>
                <a:cs typeface="+mn-lt"/>
              </a:rPr>
              <a:t> å </a:t>
            </a:r>
            <a:r>
              <a:rPr lang="en-US" err="1">
                <a:ea typeface="Calibri"/>
                <a:cs typeface="+mn-lt"/>
              </a:rPr>
              <a:t>velge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ut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hvilke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informasjonsobjekter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som</a:t>
            </a:r>
            <a:r>
              <a:rPr lang="en-US">
                <a:ea typeface="Calibri"/>
                <a:cs typeface="+mn-lt"/>
              </a:rPr>
              <a:t> </a:t>
            </a:r>
            <a:r>
              <a:rPr lang="en-US" err="1">
                <a:ea typeface="Calibri"/>
                <a:cs typeface="+mn-lt"/>
              </a:rPr>
              <a:t>skal</a:t>
            </a:r>
            <a:r>
              <a:rPr lang="en-US">
                <a:ea typeface="Calibri"/>
                <a:cs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0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47CCD-44FF-6FF0-0AE2-2D86EB2B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853CD42-E8FC-C68B-7ACF-990405A16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9A9C390-0F80-2200-52C4-5BD0AD384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Bevaring-</a:t>
            </a:r>
            <a:r>
              <a:rPr lang="nb-NO"/>
              <a:t>, kan kort beskrives som:  alle aktiviteter som skal "Sikre at informasjon forblir forståelig, tilgjengelig og troverdig over tid"</a:t>
            </a:r>
          </a:p>
          <a:p>
            <a:r>
              <a:rPr lang="nb-NO"/>
              <a:t> </a:t>
            </a:r>
            <a:endParaRPr lang="nb-NO">
              <a:ea typeface="Calibri"/>
              <a:cs typeface="Calibri"/>
            </a:endParaRPr>
          </a:p>
          <a:p>
            <a:r>
              <a:rPr lang="nb-NO"/>
              <a:t>Det gjelder informasjon på både analoge, og digitale lagringsmedier. </a:t>
            </a:r>
            <a:br>
              <a:rPr lang="nb-NO">
                <a:cs typeface="+mn-lt"/>
              </a:rPr>
            </a:br>
            <a:endParaRPr lang="nb-NO"/>
          </a:p>
          <a:p>
            <a:pPr>
              <a:defRPr/>
            </a:pPr>
            <a:r>
              <a:rPr lang="nb-NO" b="1"/>
              <a:t>Analog </a:t>
            </a:r>
            <a:r>
              <a:rPr lang="nb-NO"/>
              <a:t>informasjon kjennetegnes i de fleste tilfeller av at den kan sees, høres og tas på. </a:t>
            </a:r>
            <a:br>
              <a:rPr lang="nb-NO">
                <a:cs typeface="+mn-lt"/>
              </a:rPr>
            </a:br>
            <a:r>
              <a:rPr lang="nb-NO" b="1"/>
              <a:t>Digital</a:t>
            </a:r>
            <a:r>
              <a:rPr lang="nb-NO"/>
              <a:t> informasjon består typisk av 0’ere og 1’ere og kjennetegnes av at den </a:t>
            </a:r>
            <a:r>
              <a:rPr lang="nb-NO" b="1"/>
              <a:t>ikke</a:t>
            </a:r>
            <a:r>
              <a:rPr lang="nb-NO"/>
              <a:t> kan sees eller tas på. Som for eksempel en bok, et bildenegativ, eller en filmstripe.</a:t>
            </a:r>
            <a:endParaRPr lang="nb-NO"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cs typeface="+mn-lt"/>
            </a:endParaRPr>
          </a:p>
          <a:p>
            <a:pPr>
              <a:defRPr/>
            </a:pPr>
            <a:r>
              <a:rPr lang="nb-NO"/>
              <a:t>Analogt materiale er utsatt for </a:t>
            </a:r>
            <a:r>
              <a:rPr lang="nb-NO" b="1"/>
              <a:t>slitasje</a:t>
            </a:r>
            <a:r>
              <a:rPr lang="nb-NO"/>
              <a:t> ved bruk. Hver gang du spiller av en filmrull, hører på en LP-plate, eller blar i en bok så svekkes den litt. </a:t>
            </a:r>
          </a:p>
          <a:p>
            <a:pPr>
              <a:defRPr/>
            </a:pPr>
            <a:r>
              <a:rPr lang="nb-NO"/>
              <a:t>Og over tid vil de bli utslitt og gå i oppløsning, selv om mange av dem har lang holdbarhet. (</a:t>
            </a:r>
            <a:r>
              <a:rPr lang="nb-NO" b="1"/>
              <a:t>Neste lysbilde</a:t>
            </a:r>
            <a:r>
              <a:rPr lang="nb-NO"/>
              <a:t>)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F0EA70-FA5F-786D-5A2A-CADA833B9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2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5FFE-40CE-B62A-9209-74EE78E7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8BA94C4-8870-4B26-A6CF-326D1B35E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F6464F7-ED83-44D0-AF86-256C96112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/>
              <a:t>Mens Digital </a:t>
            </a:r>
            <a:r>
              <a:rPr lang="nb-NO"/>
              <a:t>informasjon i form av en fil kan spilles av </a:t>
            </a:r>
            <a:r>
              <a:rPr lang="nb-NO" b="1"/>
              <a:t>uendelig </a:t>
            </a:r>
            <a:r>
              <a:rPr lang="nb-NO"/>
              <a:t>mange ganger uten at kvaliteten svekkes. </a:t>
            </a:r>
            <a:endParaRPr lang="nb-NO" i="1"/>
          </a:p>
          <a:p>
            <a:pPr>
              <a:defRPr/>
            </a:pPr>
            <a:r>
              <a:rPr lang="nb-NO"/>
              <a:t>Men likevel har de digitale lagringsmediene, av mange årsaker, ofte kortere levetid enn det analoge materiale. </a:t>
            </a:r>
            <a:br>
              <a:rPr lang="nb-NO"/>
            </a:br>
            <a:endParaRPr lang="nb-NO" i="1">
              <a:ea typeface="Calibri"/>
              <a:cs typeface="Calibri"/>
            </a:endParaRPr>
          </a:p>
          <a:p>
            <a:pPr>
              <a:defRPr/>
            </a:pPr>
            <a:r>
              <a:rPr lang="nb-NO"/>
              <a:t>En harddisk kan krasje, en fil kan bli utilgjengelig fordi programvaren ikke lenger finnes, og formater kan bli utdaterte.</a:t>
            </a:r>
          </a:p>
          <a:p>
            <a:pPr>
              <a:defRPr/>
            </a:pPr>
            <a:r>
              <a:rPr lang="nb-NO"/>
              <a:t>Så selve filen slites ikke, men det gjør mediet den ligger på - og teknologien rundt.</a:t>
            </a:r>
          </a:p>
          <a:p>
            <a:pPr>
              <a:defRPr/>
            </a:pPr>
            <a:r>
              <a:rPr lang="nb-NO"/>
              <a:t>Derfor må digitalt materiale hele tiden vedlikeholdes og flyttes, i motsetning til mye analogt materiale som kan overleve lenge hvis det bare ligger riktig lagret.</a:t>
            </a:r>
            <a:br>
              <a:rPr lang="nb-NO">
                <a:cs typeface="+mn-lt"/>
              </a:rPr>
            </a:b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CDBB5C-E067-E23C-3C2E-6797B2797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7469F-C2F0-118C-8049-2A0C04DE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4885586-8258-708D-149E-8293A9B11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1A8C0D-79C3-C672-AE57-5A8E295D6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000000"/>
                </a:solidFill>
              </a:rPr>
              <a:t>Selv om analogt og digitalt materiale har ulike egenskaper og utfordringer, er det faktisk mye som er likt når det gjelder arbeidet med bevaring.</a:t>
            </a:r>
            <a:endParaRPr lang="nb-NO">
              <a:ea typeface="Calibri"/>
              <a:cs typeface="Calibri"/>
            </a:endParaRPr>
          </a:p>
          <a:p>
            <a:r>
              <a:rPr lang="nb-NO">
                <a:solidFill>
                  <a:srgbClr val="000000"/>
                </a:solidFill>
              </a:rPr>
              <a:t>Så nå tenker jeg å gå igjennom noen av disse likhetene ved å vise en oversikt over bevaringsaktiviteter, fordelt på </a:t>
            </a:r>
            <a:r>
              <a:rPr lang="nb-NO" b="1">
                <a:solidFill>
                  <a:srgbClr val="000000"/>
                </a:solidFill>
              </a:rPr>
              <a:t>passiv-</a:t>
            </a:r>
            <a:r>
              <a:rPr lang="nb-NO">
                <a:solidFill>
                  <a:srgbClr val="000000"/>
                </a:solidFill>
              </a:rPr>
              <a:t> og </a:t>
            </a:r>
            <a:r>
              <a:rPr lang="nb-NO" b="1">
                <a:solidFill>
                  <a:srgbClr val="000000"/>
                </a:solidFill>
              </a:rPr>
              <a:t>aktiv</a:t>
            </a:r>
            <a:r>
              <a:rPr lang="nb-NO">
                <a:solidFill>
                  <a:srgbClr val="000000"/>
                </a:solidFill>
              </a:rPr>
              <a:t> bevaring. </a:t>
            </a:r>
            <a:br>
              <a:rPr lang="nb-NO">
                <a:cs typeface="+mn-lt"/>
              </a:rPr>
            </a:br>
            <a:endParaRPr lang="nb-NO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 b="1"/>
              <a:t>Passiv bevaring </a:t>
            </a:r>
            <a:r>
              <a:rPr lang="nb-NO">
                <a:solidFill>
                  <a:srgbClr val="000000"/>
                </a:solidFill>
              </a:rPr>
              <a:t>er det som må være på plass for å kunne ta vare på og </a:t>
            </a:r>
            <a:r>
              <a:rPr lang="nb-NO" b="1">
                <a:solidFill>
                  <a:srgbClr val="000000"/>
                </a:solidFill>
              </a:rPr>
              <a:t>sikre </a:t>
            </a:r>
            <a:r>
              <a:rPr lang="nb-NO" b="0">
                <a:solidFill>
                  <a:srgbClr val="000000"/>
                </a:solidFill>
              </a:rPr>
              <a:t>materialet</a:t>
            </a:r>
            <a:r>
              <a:rPr lang="nb-NO">
                <a:solidFill>
                  <a:srgbClr val="000000"/>
                </a:solidFill>
              </a:rPr>
              <a:t> i sin opprinnelige form, uten å endre innholdet eller formatet.</a:t>
            </a:r>
            <a:br>
              <a:rPr lang="nb-NO">
                <a:cs typeface="+mn-lt"/>
              </a:rPr>
            </a:br>
            <a:r>
              <a:rPr lang="nb-NO">
                <a:solidFill>
                  <a:srgbClr val="000000"/>
                </a:solidFill>
                <a:ea typeface="Calibri"/>
                <a:cs typeface="Calibri"/>
              </a:rPr>
              <a:t>1. Her ser vi at selv om formatene er ulike så er prinsippet det samme; </a:t>
            </a:r>
            <a:r>
              <a:rPr lang="nb-NO">
                <a:solidFill>
                  <a:srgbClr val="000000"/>
                </a:solidFill>
              </a:rPr>
              <a:t>å sikre stabile og trygge lagringsforhold. </a:t>
            </a:r>
            <a:endParaRPr lang="nb-NO" i="1">
              <a:solidFill>
                <a:srgbClr val="000000"/>
              </a:solidFill>
            </a:endParaRPr>
          </a:p>
          <a:p>
            <a:r>
              <a:rPr lang="nb-NO">
                <a:solidFill>
                  <a:srgbClr val="000000"/>
                </a:solidFill>
              </a:rPr>
              <a:t>Her har Nasjonalbiblioteket investert mye i gode magasinforhold og klimastyring for å sikre optimal langtidsbevaring av analogt materiale. </a:t>
            </a:r>
            <a:endParaRPr lang="nb-NO" i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>
                <a:ea typeface="Calibri"/>
                <a:cs typeface="+mn-lt"/>
              </a:rPr>
              <a:t>2. </a:t>
            </a:r>
            <a:r>
              <a:rPr lang="nb-NO"/>
              <a:t>Flere kopier på ulike steder og medier sikrer materiale mot uventede hendelser. </a:t>
            </a:r>
            <a:endParaRPr lang="nb-NO">
              <a:ea typeface="Calibri"/>
              <a:cs typeface="+mn-lt"/>
            </a:endParaRPr>
          </a:p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BFB72E-325E-5C1E-BBE6-A6ED35F26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8F69B-BEE9-AC6A-19BB-AF12CBB74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8CC5CB3-44A0-8714-EFB2-17A81B790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7D5E8E5-650E-F3BF-8E91-F648926FC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+mn-lt"/>
              </a:rPr>
              <a:t>Så har vi aktiv bevaring – </a:t>
            </a:r>
            <a:r>
              <a:rPr lang="nb-NO" b="1">
                <a:cs typeface="+mn-lt"/>
              </a:rPr>
              <a:t>Aktiv</a:t>
            </a:r>
            <a:r>
              <a:rPr lang="nb-NO" b="1">
                <a:solidFill>
                  <a:srgbClr val="000000"/>
                </a:solidFill>
              </a:rPr>
              <a:t> bevaring</a:t>
            </a:r>
            <a:r>
              <a:rPr lang="nb-NO">
                <a:solidFill>
                  <a:srgbClr val="000000"/>
                </a:solidFill>
              </a:rPr>
              <a:t> er det man gjør av </a:t>
            </a:r>
            <a:r>
              <a:rPr lang="nb-NO" b="1">
                <a:solidFill>
                  <a:srgbClr val="000000"/>
                </a:solidFill>
              </a:rPr>
              <a:t>tiltak</a:t>
            </a:r>
            <a:r>
              <a:rPr lang="nb-NO">
                <a:solidFill>
                  <a:srgbClr val="000000"/>
                </a:solidFill>
              </a:rPr>
              <a:t> for å sikre at innholdet fortsatt er tilgjengelig og forståelig over tid.</a:t>
            </a:r>
            <a:br>
              <a:rPr lang="nb-NO">
                <a:cs typeface="+mn-lt"/>
              </a:rPr>
            </a:br>
            <a:endParaRPr lang="nb-NO">
              <a:cs typeface="+mn-lt"/>
            </a:endParaRPr>
          </a:p>
          <a:p>
            <a:r>
              <a:rPr lang="nb-NO">
                <a:solidFill>
                  <a:srgbClr val="000000"/>
                </a:solidFill>
                <a:ea typeface="Calibri"/>
                <a:cs typeface="+mn-lt"/>
              </a:rPr>
              <a:t>1. Her vil det være f</a:t>
            </a:r>
            <a:r>
              <a:rPr lang="nb-NO">
                <a:solidFill>
                  <a:srgbClr val="000000"/>
                </a:solidFill>
              </a:rPr>
              <a:t>orskjellige metoder som brukes, men målet er det samme; å redde og bevare innholdet. </a:t>
            </a:r>
            <a:endParaRPr lang="nb-NO" i="1">
              <a:solidFill>
                <a:srgbClr val="444444"/>
              </a:solidFill>
            </a:endParaRPr>
          </a:p>
          <a:p>
            <a:r>
              <a:rPr lang="nb-NO">
                <a:solidFill>
                  <a:srgbClr val="000000"/>
                </a:solidFill>
              </a:rPr>
              <a:t>Med digital </a:t>
            </a:r>
            <a:r>
              <a:rPr lang="nb-NO" err="1">
                <a:solidFill>
                  <a:srgbClr val="000000"/>
                </a:solidFill>
              </a:rPr>
              <a:t>forensics</a:t>
            </a:r>
            <a:r>
              <a:rPr lang="nb-NO">
                <a:solidFill>
                  <a:srgbClr val="000000"/>
                </a:solidFill>
              </a:rPr>
              <a:t> mener vi her metoder for å hente ut og sikre data fra skadde eller utdaterte lagringsmedier, uten å endre innholdet.</a:t>
            </a:r>
            <a:endParaRPr lang="nb-NO" i="1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nb-NO">
                <a:ea typeface="Calibri"/>
                <a:cs typeface="+mn-lt"/>
              </a:rPr>
              <a:t>2. </a:t>
            </a:r>
            <a:r>
              <a:rPr lang="nb-NO"/>
              <a:t>Igjen: ulike metoder, samme mål; å gjøre migreringer for å unngå at materialet blir uleselig når teknologi og formater blir foreldet.</a:t>
            </a:r>
            <a:endParaRPr lang="nb-NO">
              <a:solidFill>
                <a:srgbClr val="444444"/>
              </a:solidFill>
              <a:ea typeface="Calibri"/>
              <a:cs typeface="+mn-lt"/>
            </a:endParaRPr>
          </a:p>
          <a:p>
            <a:r>
              <a:rPr lang="nb-NO">
                <a:ea typeface="Calibri"/>
                <a:cs typeface="+mn-lt"/>
              </a:rPr>
              <a:t>3. </a:t>
            </a:r>
            <a:r>
              <a:rPr lang="nb-NO"/>
              <a:t>Uansett format er metadata avgjørende for å kunne forstå og forvalte materialet over tid.</a:t>
            </a:r>
            <a:endParaRPr lang="nb-NO">
              <a:solidFill>
                <a:srgbClr val="444444"/>
              </a:solidFill>
              <a:ea typeface="Calibri"/>
              <a:cs typeface="+mn-lt"/>
            </a:endParaRPr>
          </a:p>
          <a:p>
            <a:r>
              <a:rPr lang="nb-NO">
                <a:ea typeface="Calibri"/>
                <a:cs typeface="+mn-lt"/>
              </a:rPr>
              <a:t>4. </a:t>
            </a:r>
            <a:r>
              <a:rPr lang="nb-NO"/>
              <a:t>Dokumentasjon av bevaringstiltak innebærer å registrere hva som er gjort med materialet, hvordan det er gjort, hvem som gjorde det. </a:t>
            </a:r>
            <a:r>
              <a:rPr lang="nb-NO" err="1"/>
              <a:t>Feks</a:t>
            </a:r>
            <a:r>
              <a:rPr lang="nb-NO"/>
              <a:t> konvertering til nytt format, hvilken programvare som ble brukt og når det ble gjort. </a:t>
            </a:r>
            <a:endParaRPr lang="nb-NO" i="1"/>
          </a:p>
          <a:p>
            <a:r>
              <a:rPr lang="nb-NO">
                <a:ea typeface="Calibri"/>
                <a:cs typeface="+mn-lt"/>
              </a:rPr>
              <a:t>5. </a:t>
            </a:r>
            <a:r>
              <a:rPr lang="nb-NO"/>
              <a:t>Her handler det i begge tilfeller om å ha oversikt over innhold og bruk.</a:t>
            </a:r>
            <a:endParaRPr lang="nb-NO">
              <a:solidFill>
                <a:srgbClr val="444444"/>
              </a:solidFill>
              <a:ea typeface="Calibri"/>
              <a:cs typeface="+mn-lt"/>
            </a:endParaRPr>
          </a:p>
          <a:p>
            <a:r>
              <a:rPr lang="nb-NO">
                <a:ea typeface="Calibri"/>
                <a:cs typeface="+mn-lt"/>
              </a:rPr>
              <a:t>6. </a:t>
            </a:r>
            <a:r>
              <a:rPr lang="nb-NO"/>
              <a:t>Dette handler om å følge opp materialet jevnlig for å sikre kvalitet og integritet / Her handler det i begge tilfeller om jevnlig kontroll av tilstanden.</a:t>
            </a:r>
            <a:br>
              <a:rPr lang="nb-NO">
                <a:ea typeface="Calibri"/>
                <a:cs typeface="+mn-lt"/>
              </a:rPr>
            </a:br>
            <a:r>
              <a:rPr lang="nb-NO"/>
              <a:t>For analogt materiale kan det være visuelle kontroller for å vurdere tilstand og avdekke fysisk nedbrytning.</a:t>
            </a:r>
            <a:br>
              <a:rPr lang="nb-NO">
                <a:cs typeface="+mn-lt"/>
              </a:rPr>
            </a:br>
            <a:r>
              <a:rPr lang="nb-NO"/>
              <a:t>For digitalt materiale handler det om å kontrollere at dataene er uendret, for eksempel ved hjelp av sjekksummer som verifiserer at bitmønsteret er det samme.</a:t>
            </a:r>
            <a:endParaRPr lang="nb-NO">
              <a:solidFill>
                <a:srgbClr val="000000"/>
              </a:solidFill>
              <a:ea typeface="Calibri"/>
              <a:cs typeface="+mn-lt"/>
            </a:endParaRPr>
          </a:p>
          <a:p>
            <a:endParaRPr lang="nb-NO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C9B48D-CD7A-2287-F3B8-056E4C1BC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3D32-A9FA-4147-41F7-FC6058AE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DF8F6D0-2621-7991-4638-DFFBECA70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4A7454F-0DE6-61E7-0AF5-920962AB4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Som dere ser så er det svært mange </a:t>
            </a:r>
            <a:r>
              <a:rPr lang="nb-NO" b="1"/>
              <a:t>fellestrekk </a:t>
            </a:r>
            <a:r>
              <a:rPr lang="nb-NO"/>
              <a:t>mellom analog og digital bevaring.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96BE9-7BC5-F457-D9E0-C581AE22E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4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Vi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i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Nasjonalbiblioteket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har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laget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en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liste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med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anbefalte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prinsipper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for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arbeidet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med digital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bevaring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, (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eller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de 9 bud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vi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kaller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dem). </a:t>
            </a:r>
            <a:endParaRPr lang="nb-NO"/>
          </a:p>
          <a:p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De er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tenkt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et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hjelpemiddel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for å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gjøre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gode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valg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når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man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skal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I gang med å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bevare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digitalt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materiale</a:t>
            </a:r>
            <a:r>
              <a:rPr lang="en-US">
                <a:solidFill>
                  <a:srgbClr val="800000"/>
                </a:solidFill>
                <a:ea typeface="Calibri" panose="020F0502020204030204"/>
                <a:cs typeface="Calibri" panose="020F0502020204030204"/>
              </a:rPr>
              <a:t>.</a:t>
            </a:r>
          </a:p>
          <a:p>
            <a:pPr marL="228600" indent="-228600">
              <a:buAutoNum type="arabicPeriod"/>
            </a:pPr>
            <a:endParaRPr lang="en-US" b="1">
              <a:solidFill>
                <a:srgbClr val="800000"/>
              </a:solidFill>
            </a:endParaRPr>
          </a:p>
          <a:p>
            <a:pPr marL="228600" indent="-228600">
              <a:buAutoNum type="arabicPeriod"/>
            </a:pPr>
            <a:r>
              <a:rPr lang="en-US" b="1" err="1">
                <a:solidFill>
                  <a:srgbClr val="800000"/>
                </a:solidFill>
              </a:rPr>
              <a:t>Sørg</a:t>
            </a:r>
            <a:r>
              <a:rPr lang="en-US" b="1">
                <a:solidFill>
                  <a:srgbClr val="800000"/>
                </a:solidFill>
              </a:rPr>
              <a:t> for at digital </a:t>
            </a:r>
            <a:r>
              <a:rPr lang="en-US" b="1" err="1">
                <a:solidFill>
                  <a:srgbClr val="800000"/>
                </a:solidFill>
              </a:rPr>
              <a:t>bevaring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skjer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på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en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bærekraftig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måte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r>
              <a:rPr lang="en-US" b="0">
                <a:solidFill>
                  <a:srgbClr val="3B3B3B"/>
                </a:solidFill>
              </a:rPr>
              <a:t>En fil </a:t>
            </a:r>
            <a:r>
              <a:rPr lang="en-US" b="0" err="1">
                <a:solidFill>
                  <a:srgbClr val="3B3B3B"/>
                </a:solidFill>
              </a:rPr>
              <a:t>som</a:t>
            </a:r>
            <a:r>
              <a:rPr lang="en-US" b="0">
                <a:solidFill>
                  <a:srgbClr val="3B3B3B"/>
                </a:solidFill>
              </a:rPr>
              <a:t> </a:t>
            </a:r>
            <a:r>
              <a:rPr lang="en-US" b="0" err="1">
                <a:solidFill>
                  <a:srgbClr val="3B3B3B"/>
                </a:solidFill>
              </a:rPr>
              <a:t>skal</a:t>
            </a:r>
            <a:r>
              <a:rPr lang="en-US" b="0">
                <a:solidFill>
                  <a:srgbClr val="3B3B3B"/>
                </a:solidFill>
              </a:rPr>
              <a:t> </a:t>
            </a:r>
            <a:r>
              <a:rPr lang="en-US" b="0" err="1">
                <a:solidFill>
                  <a:srgbClr val="3B3B3B"/>
                </a:solidFill>
              </a:rPr>
              <a:t>bevares</a:t>
            </a:r>
            <a:r>
              <a:rPr lang="en-US" b="0">
                <a:solidFill>
                  <a:srgbClr val="3B3B3B"/>
                </a:solidFill>
              </a:rPr>
              <a:t>, </a:t>
            </a:r>
            <a:r>
              <a:rPr lang="en-US" b="0" err="1">
                <a:solidFill>
                  <a:srgbClr val="3B3B3B"/>
                </a:solidFill>
              </a:rPr>
              <a:t>påfører</a:t>
            </a:r>
            <a:r>
              <a:rPr lang="en-US" b="0">
                <a:solidFill>
                  <a:srgbClr val="3B3B3B"/>
                </a:solidFill>
              </a:rPr>
              <a:t> </a:t>
            </a:r>
            <a:r>
              <a:rPr lang="en-US" b="0" err="1">
                <a:solidFill>
                  <a:srgbClr val="3B3B3B"/>
                </a:solidFill>
              </a:rPr>
              <a:t>virksomheten</a:t>
            </a:r>
            <a:r>
              <a:rPr lang="en-US" b="0">
                <a:solidFill>
                  <a:srgbClr val="3B3B3B"/>
                </a:solidFill>
              </a:rPr>
              <a:t> </a:t>
            </a:r>
            <a:r>
              <a:rPr lang="en-US" b="0" err="1">
                <a:solidFill>
                  <a:srgbClr val="3B3B3B"/>
                </a:solidFill>
              </a:rPr>
              <a:t>en</a:t>
            </a:r>
            <a:r>
              <a:rPr lang="en-US" b="0">
                <a:solidFill>
                  <a:srgbClr val="3B3B3B"/>
                </a:solidFill>
              </a:rPr>
              <a:t> “</a:t>
            </a:r>
            <a:r>
              <a:rPr lang="en-US" b="0" err="1">
                <a:solidFill>
                  <a:srgbClr val="3B3B3B"/>
                </a:solidFill>
              </a:rPr>
              <a:t>evig</a:t>
            </a:r>
            <a:r>
              <a:rPr lang="en-US" b="0">
                <a:solidFill>
                  <a:srgbClr val="3B3B3B"/>
                </a:solidFill>
              </a:rPr>
              <a:t>” </a:t>
            </a:r>
            <a:r>
              <a:rPr lang="en-US" b="0" err="1">
                <a:solidFill>
                  <a:srgbClr val="3B3B3B"/>
                </a:solidFill>
              </a:rPr>
              <a:t>kostnad</a:t>
            </a:r>
            <a:r>
              <a:rPr lang="en-US" b="0">
                <a:solidFill>
                  <a:srgbClr val="3B3B3B"/>
                </a:solidFill>
              </a:rPr>
              <a:t>. </a:t>
            </a:r>
            <a:endParaRPr lang="en-US" b="0">
              <a:cs typeface="+mn-lt"/>
            </a:endParaRPr>
          </a:p>
          <a:p>
            <a:endParaRPr lang="en-US"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2. Bruk </a:t>
            </a:r>
            <a:r>
              <a:rPr lang="en-US" b="1" err="1">
                <a:solidFill>
                  <a:srgbClr val="800000"/>
                </a:solidFill>
              </a:rPr>
              <a:t>veldokumenterte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og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åpne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filformater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hvis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mulig</a:t>
            </a:r>
            <a:endParaRPr lang="nb-NO"/>
          </a:p>
          <a:p>
            <a:r>
              <a:rPr lang="en-US"/>
              <a:t>Her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Nasjonalbiblioteket</a:t>
            </a:r>
            <a:r>
              <a:rPr lang="en-US"/>
              <a:t> </a:t>
            </a:r>
            <a:r>
              <a:rPr lang="en-US" err="1"/>
              <a:t>publisert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liste</a:t>
            </a:r>
            <a:r>
              <a:rPr lang="en-US"/>
              <a:t> med </a:t>
            </a:r>
            <a:r>
              <a:rPr lang="en-US" err="1"/>
              <a:t>foretrukne</a:t>
            </a:r>
            <a:r>
              <a:rPr lang="en-US"/>
              <a:t> </a:t>
            </a:r>
            <a:r>
              <a:rPr lang="en-US" err="1"/>
              <a:t>filformater</a:t>
            </a:r>
            <a:r>
              <a:rPr lang="en-US"/>
              <a:t>. Den ligger </a:t>
            </a:r>
            <a:r>
              <a:rPr lang="en-US" err="1"/>
              <a:t>ute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digitalbevaring.no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revideres</a:t>
            </a:r>
            <a:r>
              <a:rPr lang="en-US"/>
              <a:t> </a:t>
            </a:r>
            <a:r>
              <a:rPr lang="en-US" err="1"/>
              <a:t>årlig</a:t>
            </a:r>
            <a:r>
              <a:rPr lang="en-US"/>
              <a:t>. Her lister vi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oversikt</a:t>
            </a:r>
            <a:r>
              <a:rPr lang="en-US"/>
              <a:t> over </a:t>
            </a:r>
            <a:r>
              <a:rPr lang="en-US" err="1"/>
              <a:t>foretrukne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akseptable</a:t>
            </a:r>
            <a:r>
              <a:rPr lang="en-US"/>
              <a:t> </a:t>
            </a:r>
            <a:r>
              <a:rPr lang="en-US" err="1"/>
              <a:t>filformater</a:t>
            </a:r>
            <a:r>
              <a:rPr lang="en-US"/>
              <a:t> for </a:t>
            </a:r>
            <a:r>
              <a:rPr lang="en-US" err="1"/>
              <a:t>forskjellige</a:t>
            </a:r>
            <a:r>
              <a:rPr lang="en-US"/>
              <a:t> </a:t>
            </a:r>
            <a:r>
              <a:rPr lang="en-US" err="1"/>
              <a:t>medietyper</a:t>
            </a:r>
            <a:r>
              <a:rPr lang="en-US"/>
              <a:t>. Vår </a:t>
            </a:r>
            <a:r>
              <a:rPr lang="en-US" err="1"/>
              <a:t>erfaring</a:t>
            </a:r>
            <a:r>
              <a:rPr lang="en-US"/>
              <a:t> </a:t>
            </a:r>
            <a:r>
              <a:rPr lang="en-US" err="1"/>
              <a:t>etter</a:t>
            </a:r>
            <a:r>
              <a:rPr lang="en-US"/>
              <a:t> over 30 </a:t>
            </a:r>
            <a:r>
              <a:rPr lang="en-US" err="1"/>
              <a:t>år</a:t>
            </a:r>
            <a:r>
              <a:rPr lang="en-US"/>
              <a:t> med </a:t>
            </a:r>
            <a:r>
              <a:rPr lang="en-US" err="1"/>
              <a:t>digitalisering</a:t>
            </a:r>
            <a:r>
              <a:rPr lang="en-US"/>
              <a:t>, er at </a:t>
            </a:r>
            <a:r>
              <a:rPr lang="en-US" err="1"/>
              <a:t>dersom</a:t>
            </a:r>
            <a:r>
              <a:rPr lang="en-US"/>
              <a:t> man </a:t>
            </a:r>
            <a:r>
              <a:rPr lang="en-US" err="1"/>
              <a:t>velger</a:t>
            </a:r>
            <a:r>
              <a:rPr lang="en-US"/>
              <a:t> </a:t>
            </a:r>
            <a:r>
              <a:rPr lang="en-US" err="1"/>
              <a:t>riktige</a:t>
            </a:r>
            <a:r>
              <a:rPr lang="en-US"/>
              <a:t> </a:t>
            </a:r>
            <a:r>
              <a:rPr lang="en-US" err="1"/>
              <a:t>filformat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disse</a:t>
            </a:r>
            <a:r>
              <a:rPr lang="en-US"/>
              <a:t> lang </a:t>
            </a:r>
            <a:r>
              <a:rPr lang="en-US" err="1"/>
              <a:t>levetid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reduserer</a:t>
            </a:r>
            <a:r>
              <a:rPr lang="en-US"/>
              <a:t> </a:t>
            </a:r>
            <a:r>
              <a:rPr lang="en-US" err="1"/>
              <a:t>behovet</a:t>
            </a:r>
            <a:r>
              <a:rPr lang="en-US"/>
              <a:t> for </a:t>
            </a:r>
            <a:r>
              <a:rPr lang="en-US" err="1"/>
              <a:t>jevnlig</a:t>
            </a:r>
            <a:r>
              <a:rPr lang="en-US"/>
              <a:t> </a:t>
            </a:r>
            <a:r>
              <a:rPr lang="en-US" err="1"/>
              <a:t>konvertering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nye </a:t>
            </a:r>
            <a:r>
              <a:rPr lang="en-US" err="1"/>
              <a:t>filformater</a:t>
            </a:r>
            <a:r>
              <a:rPr lang="en-US"/>
              <a:t>.</a:t>
            </a:r>
            <a:br>
              <a:rPr lang="en-US">
                <a:cs typeface="+mn-lt"/>
              </a:rPr>
            </a:br>
            <a:endParaRPr lang="en-US">
              <a:solidFill>
                <a:srgbClr val="3B3B3B"/>
              </a:solidFill>
              <a:ea typeface="Calibri"/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3. Ta </a:t>
            </a:r>
            <a:r>
              <a:rPr lang="en-US" b="1" err="1">
                <a:solidFill>
                  <a:srgbClr val="800000"/>
                </a:solidFill>
              </a:rPr>
              <a:t>vare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på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originalfilen</a:t>
            </a:r>
            <a:endParaRPr lang="nb-NO"/>
          </a:p>
          <a:p>
            <a:r>
              <a:rPr lang="en-US">
                <a:solidFill>
                  <a:srgbClr val="3B3B3B"/>
                </a:solidFill>
              </a:rPr>
              <a:t>Ved </a:t>
            </a:r>
            <a:r>
              <a:rPr lang="en-US" err="1">
                <a:solidFill>
                  <a:srgbClr val="3B3B3B"/>
                </a:solidFill>
              </a:rPr>
              <a:t>fremtidige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konverteringer</a:t>
            </a:r>
            <a:r>
              <a:rPr lang="en-US">
                <a:solidFill>
                  <a:srgbClr val="3B3B3B"/>
                </a:solidFill>
              </a:rPr>
              <a:t> av format, </a:t>
            </a:r>
            <a:r>
              <a:rPr lang="en-US" err="1">
                <a:solidFill>
                  <a:srgbClr val="3B3B3B"/>
                </a:solidFill>
              </a:rPr>
              <a:t>så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fører</a:t>
            </a:r>
            <a:r>
              <a:rPr lang="en-US">
                <a:solidFill>
                  <a:srgbClr val="3B3B3B"/>
                </a:solidFill>
              </a:rPr>
              <a:t> det </a:t>
            </a:r>
            <a:r>
              <a:rPr lang="en-US" err="1">
                <a:solidFill>
                  <a:srgbClr val="3B3B3B"/>
                </a:solidFill>
              </a:rPr>
              <a:t>alltid</a:t>
            </a:r>
            <a:r>
              <a:rPr lang="en-US">
                <a:solidFill>
                  <a:srgbClr val="3B3B3B"/>
                </a:solidFill>
              </a:rPr>
              <a:t> med seg </a:t>
            </a:r>
            <a:r>
              <a:rPr lang="en-US" err="1">
                <a:solidFill>
                  <a:srgbClr val="3B3B3B"/>
                </a:solidFill>
              </a:rPr>
              <a:t>en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risiko</a:t>
            </a:r>
            <a:r>
              <a:rPr lang="en-US">
                <a:solidFill>
                  <a:srgbClr val="3B3B3B"/>
                </a:solidFill>
              </a:rPr>
              <a:t> for at </a:t>
            </a:r>
            <a:r>
              <a:rPr lang="en-US" err="1">
                <a:solidFill>
                  <a:srgbClr val="3B3B3B"/>
                </a:solidFill>
              </a:rPr>
              <a:t>innholdet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kan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endres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eller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ødelegges</a:t>
            </a:r>
            <a:r>
              <a:rPr lang="en-US">
                <a:solidFill>
                  <a:srgbClr val="3B3B3B"/>
                </a:solidFill>
              </a:rPr>
              <a:t>.</a:t>
            </a:r>
            <a:endParaRPr lang="nb-NO"/>
          </a:p>
          <a:p>
            <a:r>
              <a:rPr lang="en-US" err="1">
                <a:solidFill>
                  <a:srgbClr val="3B3B3B"/>
                </a:solidFill>
              </a:rPr>
              <a:t>Så</a:t>
            </a:r>
            <a:r>
              <a:rPr lang="en-US">
                <a:solidFill>
                  <a:srgbClr val="3B3B3B"/>
                </a:solidFill>
              </a:rPr>
              <a:t> å ta </a:t>
            </a:r>
            <a:r>
              <a:rPr lang="en-US" err="1">
                <a:solidFill>
                  <a:srgbClr val="3B3B3B"/>
                </a:solidFill>
              </a:rPr>
              <a:t>vare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på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originalfilen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gjør</a:t>
            </a:r>
            <a:r>
              <a:rPr lang="en-US">
                <a:solidFill>
                  <a:srgbClr val="3B3B3B"/>
                </a:solidFill>
              </a:rPr>
              <a:t> at det </a:t>
            </a:r>
            <a:r>
              <a:rPr lang="en-US" err="1">
                <a:solidFill>
                  <a:srgbClr val="3B3B3B"/>
                </a:solidFill>
              </a:rPr>
              <a:t>alltid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vil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være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mulig</a:t>
            </a:r>
            <a:r>
              <a:rPr lang="en-US">
                <a:solidFill>
                  <a:srgbClr val="3B3B3B"/>
                </a:solidFill>
              </a:rPr>
              <a:t> å </a:t>
            </a:r>
            <a:r>
              <a:rPr lang="en-US" err="1">
                <a:solidFill>
                  <a:srgbClr val="3B3B3B"/>
                </a:solidFill>
              </a:rPr>
              <a:t>konvertere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på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nytt</a:t>
            </a:r>
            <a:r>
              <a:rPr lang="en-US">
                <a:solidFill>
                  <a:srgbClr val="3B3B3B"/>
                </a:solidFill>
              </a:rPr>
              <a:t>.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4. </a:t>
            </a:r>
            <a:r>
              <a:rPr lang="en-US" b="1" err="1">
                <a:solidFill>
                  <a:srgbClr val="800000"/>
                </a:solidFill>
              </a:rPr>
              <a:t>Kontroller</a:t>
            </a:r>
            <a:r>
              <a:rPr lang="en-US" b="1">
                <a:solidFill>
                  <a:srgbClr val="800000"/>
                </a:solidFill>
              </a:rPr>
              <a:t> filer </a:t>
            </a:r>
            <a:r>
              <a:rPr lang="en-US" b="1" err="1">
                <a:solidFill>
                  <a:srgbClr val="800000"/>
                </a:solidFill>
              </a:rPr>
              <a:t>som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skal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bevares</a:t>
            </a:r>
            <a:endParaRPr lang="nb-NO"/>
          </a:p>
          <a:p>
            <a:r>
              <a:rPr lang="en-US" err="1">
                <a:solidFill>
                  <a:srgbClr val="000000"/>
                </a:solidFill>
                <a:ea typeface="Calibri"/>
                <a:cs typeface="+mn-lt"/>
              </a:rPr>
              <a:t>Slik</a:t>
            </a:r>
            <a:r>
              <a:rPr lang="en-US">
                <a:solidFill>
                  <a:srgbClr val="000000"/>
                </a:solidFill>
                <a:ea typeface="Calibri"/>
                <a:cs typeface="+mn-lt"/>
              </a:rPr>
              <a:t> at vi </a:t>
            </a:r>
            <a:r>
              <a:rPr lang="en-US" err="1">
                <a:solidFill>
                  <a:srgbClr val="000000"/>
                </a:solidFill>
                <a:ea typeface="Calibri"/>
                <a:cs typeface="+mn-lt"/>
              </a:rPr>
              <a:t>innhenter</a:t>
            </a:r>
            <a:r>
              <a:rPr lang="en-US">
                <a:solidFill>
                  <a:srgbClr val="000000"/>
                </a:solidFill>
                <a:ea typeface="Calibri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Calibri"/>
                <a:cs typeface="+mn-lt"/>
              </a:rPr>
              <a:t>oss</a:t>
            </a:r>
            <a:r>
              <a:rPr lang="en-US">
                <a:solidFill>
                  <a:srgbClr val="000000"/>
                </a:solidFill>
                <a:ea typeface="Calibri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Calibri"/>
                <a:cs typeface="+mn-lt"/>
              </a:rPr>
              <a:t>kunnskap</a:t>
            </a:r>
            <a:r>
              <a:rPr lang="en-US">
                <a:solidFill>
                  <a:srgbClr val="000000"/>
                </a:solidFill>
                <a:ea typeface="Calibri"/>
                <a:cs typeface="+mn-lt"/>
              </a:rPr>
              <a:t> om </a:t>
            </a:r>
            <a:r>
              <a:rPr lang="en-US" err="1">
                <a:solidFill>
                  <a:srgbClr val="000000"/>
                </a:solidFill>
                <a:ea typeface="Calibri"/>
                <a:cs typeface="+mn-lt"/>
              </a:rPr>
              <a:t>filene</a:t>
            </a:r>
            <a:endParaRPr lang="en-US">
              <a:solidFill>
                <a:srgbClr val="000000"/>
              </a:solidFill>
              <a:ea typeface="Calibri"/>
              <a:cs typeface="+mn-lt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800000"/>
                </a:solidFill>
              </a:rPr>
              <a:t>5. Ta </a:t>
            </a:r>
            <a:r>
              <a:rPr lang="en-US" b="1" err="1">
                <a:solidFill>
                  <a:srgbClr val="800000"/>
                </a:solidFill>
              </a:rPr>
              <a:t>vare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på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nok</a:t>
            </a:r>
            <a:r>
              <a:rPr lang="en-US" b="1">
                <a:solidFill>
                  <a:srgbClr val="800000"/>
                </a:solidFill>
              </a:rPr>
              <a:t> metadata </a:t>
            </a:r>
            <a:r>
              <a:rPr lang="en-US" b="1" err="1">
                <a:solidFill>
                  <a:srgbClr val="800000"/>
                </a:solidFill>
              </a:rPr>
              <a:t>til</a:t>
            </a:r>
            <a:r>
              <a:rPr lang="en-US" b="1">
                <a:solidFill>
                  <a:srgbClr val="800000"/>
                </a:solidFill>
              </a:rPr>
              <a:t> at </a:t>
            </a:r>
            <a:r>
              <a:rPr lang="en-US" b="1" err="1">
                <a:solidFill>
                  <a:srgbClr val="800000"/>
                </a:solidFill>
              </a:rPr>
              <a:t>filene</a:t>
            </a:r>
            <a:r>
              <a:rPr lang="en-US" b="1">
                <a:solidFill>
                  <a:srgbClr val="800000"/>
                </a:solidFill>
              </a:rPr>
              <a:t> er </a:t>
            </a:r>
            <a:r>
              <a:rPr lang="en-US" b="1" err="1">
                <a:solidFill>
                  <a:srgbClr val="800000"/>
                </a:solidFill>
              </a:rPr>
              <a:t>forståelige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og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gjenfinnbare</a:t>
            </a:r>
            <a:endParaRPr lang="nb-NO"/>
          </a:p>
          <a:p>
            <a:r>
              <a:rPr lang="nb-NO"/>
              <a:t>Metadata gjør det lettere å sikre at samlingen kan forstås- og forblir uendret over tid</a:t>
            </a:r>
            <a:r>
              <a:rPr lang="en-US">
                <a:solidFill>
                  <a:srgbClr val="3B3B3B"/>
                </a:solidFill>
              </a:rPr>
              <a:t>. Og </a:t>
            </a:r>
            <a:r>
              <a:rPr lang="en-US" err="1">
                <a:solidFill>
                  <a:srgbClr val="3B3B3B"/>
                </a:solidFill>
              </a:rPr>
              <a:t>dette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omfatter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både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deskripitive</a:t>
            </a:r>
            <a:r>
              <a:rPr lang="en-US">
                <a:solidFill>
                  <a:srgbClr val="3B3B3B"/>
                </a:solidFill>
              </a:rPr>
              <a:t>, administrative </a:t>
            </a:r>
            <a:r>
              <a:rPr lang="en-US" err="1">
                <a:solidFill>
                  <a:srgbClr val="3B3B3B"/>
                </a:solidFill>
              </a:rPr>
              <a:t>og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tekniske</a:t>
            </a:r>
            <a:r>
              <a:rPr lang="en-US">
                <a:solidFill>
                  <a:srgbClr val="3B3B3B"/>
                </a:solidFill>
              </a:rPr>
              <a:t> metadata. </a:t>
            </a:r>
            <a:endParaRPr lang="nb-NO"/>
          </a:p>
          <a:p>
            <a:endParaRPr lang="en-US" b="1">
              <a:solidFill>
                <a:srgbClr val="800000"/>
              </a:solidFill>
            </a:endParaRPr>
          </a:p>
          <a:p>
            <a:r>
              <a:rPr lang="en-US" b="1">
                <a:solidFill>
                  <a:srgbClr val="800000"/>
                </a:solidFill>
              </a:rPr>
              <a:t>6. Bruk </a:t>
            </a:r>
            <a:r>
              <a:rPr lang="en-US" b="1" err="1">
                <a:solidFill>
                  <a:srgbClr val="800000"/>
                </a:solidFill>
              </a:rPr>
              <a:t>en</a:t>
            </a:r>
            <a:r>
              <a:rPr lang="en-US" b="1">
                <a:solidFill>
                  <a:srgbClr val="800000"/>
                </a:solidFill>
              </a:rPr>
              <a:t> standard for </a:t>
            </a:r>
            <a:r>
              <a:rPr lang="en-US" b="1" err="1">
                <a:solidFill>
                  <a:srgbClr val="800000"/>
                </a:solidFill>
              </a:rPr>
              <a:t>strukturering</a:t>
            </a:r>
            <a:r>
              <a:rPr lang="en-US" b="1">
                <a:solidFill>
                  <a:srgbClr val="800000"/>
                </a:solidFill>
              </a:rPr>
              <a:t> av filer</a:t>
            </a:r>
            <a:endParaRPr lang="nb-NO">
              <a:ea typeface="Calibri"/>
              <a:cs typeface="Calibri"/>
            </a:endParaRPr>
          </a:p>
          <a:p>
            <a:r>
              <a:rPr lang="nb-NO"/>
              <a:t>Bruk av standarder både effektiviserer utveksling av data og gjør det enklere å forvalte.</a:t>
            </a:r>
            <a:r>
              <a:rPr lang="en-US">
                <a:solidFill>
                  <a:srgbClr val="3B3B3B"/>
                </a:solidFill>
              </a:rPr>
              <a:t> </a:t>
            </a:r>
            <a:endParaRPr lang="nb-NO"/>
          </a:p>
          <a:p>
            <a:r>
              <a:rPr lang="en-US">
                <a:solidFill>
                  <a:srgbClr val="3B3B3B"/>
                </a:solidFill>
              </a:rPr>
              <a:t>Og </a:t>
            </a:r>
            <a:r>
              <a:rPr lang="en-US" err="1">
                <a:solidFill>
                  <a:srgbClr val="3B3B3B"/>
                </a:solidFill>
              </a:rPr>
              <a:t>til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dette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benytter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Nasjonalbiblioteket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E-ARK</a:t>
            </a:r>
            <a:r>
              <a:rPr lang="en-US">
                <a:solidFill>
                  <a:srgbClr val="3B3B3B"/>
                </a:solidFill>
              </a:rPr>
              <a:t>-</a:t>
            </a:r>
            <a:r>
              <a:rPr lang="en-US" err="1">
                <a:solidFill>
                  <a:srgbClr val="A31515"/>
                </a:solidFill>
              </a:rPr>
              <a:t>standarden</a:t>
            </a:r>
            <a:r>
              <a:rPr lang="en-US">
                <a:solidFill>
                  <a:srgbClr val="A31515"/>
                </a:solidFill>
              </a:rPr>
              <a:t>.</a:t>
            </a:r>
            <a:endParaRPr lang="en-US">
              <a:solidFill>
                <a:srgbClr val="3B3B3B"/>
              </a:solidFill>
              <a:ea typeface="Calibri"/>
              <a:cs typeface="Calibri"/>
            </a:endParaRPr>
          </a:p>
          <a:p>
            <a:endParaRPr lang="en-US"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7. </a:t>
            </a:r>
            <a:r>
              <a:rPr lang="en-US" b="1" err="1">
                <a:solidFill>
                  <a:srgbClr val="800000"/>
                </a:solidFill>
              </a:rPr>
              <a:t>Dokumenter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bevaringsaktiviteter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på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en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standardisert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måte</a:t>
            </a:r>
            <a:endParaRPr lang="nb-NO"/>
          </a:p>
          <a:p>
            <a:r>
              <a:rPr lang="nb-NO"/>
              <a:t>Dette sikrer at samlingen kan forstås, og forteller noe om hvorfor og hvordan digitalt innhold er endret og forvaltet over tid. </a:t>
            </a:r>
            <a:r>
              <a:rPr lang="nb-NO" err="1"/>
              <a:t>feks</a:t>
            </a:r>
            <a:r>
              <a:rPr lang="nb-NO"/>
              <a:t> ved konvertering til et nytt filformat</a:t>
            </a:r>
            <a:r>
              <a:rPr lang="en-US">
                <a:solidFill>
                  <a:srgbClr val="3B3B3B"/>
                </a:solidFill>
              </a:rPr>
              <a:t> / </a:t>
            </a:r>
            <a:r>
              <a:rPr lang="nb-NO" err="1">
                <a:solidFill>
                  <a:srgbClr val="3B3B3B"/>
                </a:solidFill>
              </a:rPr>
              <a:t>feks</a:t>
            </a:r>
            <a:r>
              <a:rPr lang="nb-NO"/>
              <a:t> ved flytting av filer til et nytt lagringssystem.</a:t>
            </a:r>
          </a:p>
          <a:p>
            <a:r>
              <a:rPr lang="en-US">
                <a:solidFill>
                  <a:srgbClr val="3B3B3B"/>
                </a:solidFill>
              </a:rPr>
              <a:t>Og her </a:t>
            </a:r>
            <a:r>
              <a:rPr lang="en-US" err="1">
                <a:solidFill>
                  <a:srgbClr val="3B3B3B"/>
                </a:solidFill>
              </a:rPr>
              <a:t>bruker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Nasjonalbiblioteket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PREMIS </a:t>
            </a:r>
            <a:r>
              <a:rPr lang="en-US" err="1">
                <a:solidFill>
                  <a:srgbClr val="A31515"/>
                </a:solidFill>
              </a:rPr>
              <a:t>standarden</a:t>
            </a:r>
            <a:r>
              <a:rPr lang="en-US">
                <a:solidFill>
                  <a:srgbClr val="A31515"/>
                </a:solidFill>
              </a:rPr>
              <a:t> </a:t>
            </a:r>
            <a:r>
              <a:rPr lang="en-US" err="1">
                <a:solidFill>
                  <a:srgbClr val="A31515"/>
                </a:solidFill>
              </a:rPr>
              <a:t>til</a:t>
            </a:r>
            <a:r>
              <a:rPr lang="en-US">
                <a:solidFill>
                  <a:srgbClr val="A31515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dette</a:t>
            </a:r>
            <a:r>
              <a:rPr lang="en-US">
                <a:solidFill>
                  <a:srgbClr val="3B3B3B"/>
                </a:solidFill>
              </a:rPr>
              <a:t>.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endParaRPr lang="en-US"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8. Filer </a:t>
            </a:r>
            <a:r>
              <a:rPr lang="en-US" b="1" err="1">
                <a:solidFill>
                  <a:srgbClr val="800000"/>
                </a:solidFill>
              </a:rPr>
              <a:t>skal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kunne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leses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og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forstås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i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nåtid</a:t>
            </a:r>
            <a:endParaRPr lang="nb-NO"/>
          </a:p>
          <a:p>
            <a:r>
              <a:rPr lang="en-US">
                <a:solidFill>
                  <a:srgbClr val="3B3B3B"/>
                </a:solidFill>
              </a:rPr>
              <a:t>Dersom det </a:t>
            </a:r>
            <a:r>
              <a:rPr lang="en-US" err="1">
                <a:solidFill>
                  <a:srgbClr val="3B3B3B"/>
                </a:solidFill>
              </a:rPr>
              <a:t>ikke</a:t>
            </a:r>
            <a:r>
              <a:rPr lang="en-US">
                <a:solidFill>
                  <a:srgbClr val="3B3B3B"/>
                </a:solidFill>
              </a:rPr>
              <a:t> er </a:t>
            </a:r>
            <a:r>
              <a:rPr lang="en-US" err="1">
                <a:solidFill>
                  <a:srgbClr val="3B3B3B"/>
                </a:solidFill>
              </a:rPr>
              <a:t>mulig</a:t>
            </a:r>
            <a:r>
              <a:rPr lang="en-US">
                <a:solidFill>
                  <a:srgbClr val="3B3B3B"/>
                </a:solidFill>
              </a:rPr>
              <a:t> å </a:t>
            </a:r>
            <a:r>
              <a:rPr lang="en-US" err="1">
                <a:solidFill>
                  <a:srgbClr val="3B3B3B"/>
                </a:solidFill>
              </a:rPr>
              <a:t>åpne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filen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i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nåtid</a:t>
            </a:r>
            <a:r>
              <a:rPr lang="en-US">
                <a:solidFill>
                  <a:srgbClr val="3B3B3B"/>
                </a:solidFill>
              </a:rPr>
              <a:t> er det lite </a:t>
            </a:r>
            <a:r>
              <a:rPr lang="en-US" err="1">
                <a:solidFill>
                  <a:srgbClr val="3B3B3B"/>
                </a:solidFill>
              </a:rPr>
              <a:t>sannsynlig</a:t>
            </a:r>
            <a:r>
              <a:rPr lang="en-US">
                <a:solidFill>
                  <a:srgbClr val="3B3B3B"/>
                </a:solidFill>
              </a:rPr>
              <a:t> at det </a:t>
            </a:r>
            <a:r>
              <a:rPr lang="en-US" err="1">
                <a:solidFill>
                  <a:srgbClr val="3B3B3B"/>
                </a:solidFill>
              </a:rPr>
              <a:t>vil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være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mulig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i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framtid</a:t>
            </a:r>
            <a:r>
              <a:rPr lang="en-US">
                <a:solidFill>
                  <a:srgbClr val="3B3B3B"/>
                </a:solidFill>
              </a:rPr>
              <a:t>. </a:t>
            </a:r>
            <a:endParaRPr lang="nb-NO"/>
          </a:p>
          <a:p>
            <a:r>
              <a:rPr lang="en-US">
                <a:solidFill>
                  <a:srgbClr val="3B3B3B"/>
                </a:solidFill>
              </a:rPr>
              <a:t>Dette </a:t>
            </a:r>
            <a:r>
              <a:rPr lang="en-US" err="1">
                <a:solidFill>
                  <a:srgbClr val="3B3B3B"/>
                </a:solidFill>
              </a:rPr>
              <a:t>krever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overvåking</a:t>
            </a:r>
            <a:r>
              <a:rPr lang="en-US">
                <a:solidFill>
                  <a:srgbClr val="3B3B3B"/>
                </a:solidFill>
              </a:rPr>
              <a:t> av </a:t>
            </a:r>
            <a:r>
              <a:rPr lang="en-US" err="1">
                <a:solidFill>
                  <a:srgbClr val="3B3B3B"/>
                </a:solidFill>
              </a:rPr>
              <a:t>filformater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og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avspillingsplattformer</a:t>
            </a:r>
            <a:r>
              <a:rPr lang="en-US">
                <a:solidFill>
                  <a:srgbClr val="3B3B3B"/>
                </a:solidFill>
              </a:rPr>
              <a:t> for å </a:t>
            </a:r>
            <a:r>
              <a:rPr lang="en-US" err="1">
                <a:solidFill>
                  <a:srgbClr val="3B3B3B"/>
                </a:solidFill>
              </a:rPr>
              <a:t>kunne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iverksette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nødvendige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tiltak</a:t>
            </a:r>
            <a:r>
              <a:rPr lang="en-US">
                <a:solidFill>
                  <a:srgbClr val="3B3B3B"/>
                </a:solidFill>
              </a:rPr>
              <a:t>. 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b="1">
                <a:solidFill>
                  <a:srgbClr val="800000"/>
                </a:solidFill>
              </a:rPr>
              <a:t>9. </a:t>
            </a:r>
            <a:r>
              <a:rPr lang="en-US" b="1" err="1">
                <a:solidFill>
                  <a:srgbClr val="800000"/>
                </a:solidFill>
              </a:rPr>
              <a:t>Sørg</a:t>
            </a:r>
            <a:r>
              <a:rPr lang="en-US" b="1">
                <a:solidFill>
                  <a:srgbClr val="800000"/>
                </a:solidFill>
              </a:rPr>
              <a:t> for at </a:t>
            </a:r>
            <a:r>
              <a:rPr lang="en-US" b="1" err="1">
                <a:solidFill>
                  <a:srgbClr val="800000"/>
                </a:solidFill>
              </a:rPr>
              <a:t>filen</a:t>
            </a:r>
            <a:r>
              <a:rPr lang="en-US" b="1">
                <a:solidFill>
                  <a:srgbClr val="800000"/>
                </a:solidFill>
              </a:rPr>
              <a:t> er </a:t>
            </a:r>
            <a:r>
              <a:rPr lang="en-US" b="1" err="1">
                <a:solidFill>
                  <a:srgbClr val="800000"/>
                </a:solidFill>
              </a:rPr>
              <a:t>lagret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i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flere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 err="1">
                <a:solidFill>
                  <a:srgbClr val="800000"/>
                </a:solidFill>
              </a:rPr>
              <a:t>eksemplarer</a:t>
            </a:r>
            <a:endParaRPr lang="nb-NO">
              <a:ea typeface="Calibri" panose="020F0502020204030204"/>
              <a:cs typeface="Calibri" panose="020F0502020204030204"/>
            </a:endParaRPr>
          </a:p>
          <a:p>
            <a:r>
              <a:rPr lang="en-US" err="1">
                <a:solidFill>
                  <a:srgbClr val="3B3B3B"/>
                </a:solidFill>
              </a:rPr>
              <a:t>Flere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kopier</a:t>
            </a:r>
            <a:r>
              <a:rPr lang="en-US">
                <a:solidFill>
                  <a:srgbClr val="3B3B3B"/>
                </a:solidFill>
              </a:rPr>
              <a:t> av </a:t>
            </a:r>
            <a:r>
              <a:rPr lang="en-US" err="1">
                <a:solidFill>
                  <a:srgbClr val="3B3B3B"/>
                </a:solidFill>
              </a:rPr>
              <a:t>filen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reduserer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sannsynligheten</a:t>
            </a:r>
            <a:r>
              <a:rPr lang="en-US">
                <a:solidFill>
                  <a:srgbClr val="3B3B3B"/>
                </a:solidFill>
              </a:rPr>
              <a:t> for at </a:t>
            </a:r>
            <a:r>
              <a:rPr lang="en-US" err="1">
                <a:solidFill>
                  <a:srgbClr val="3B3B3B"/>
                </a:solidFill>
              </a:rPr>
              <a:t>materialet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går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tapt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pga</a:t>
            </a:r>
            <a:r>
              <a:rPr lang="en-US">
                <a:solidFill>
                  <a:srgbClr val="3B3B3B"/>
                </a:solidFill>
              </a:rPr>
              <a:t>. </a:t>
            </a:r>
            <a:r>
              <a:rPr lang="en-US" err="1">
                <a:solidFill>
                  <a:srgbClr val="3B3B3B"/>
                </a:solidFill>
              </a:rPr>
              <a:t>tekniske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eller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fysiske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hendelser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som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påvirker</a:t>
            </a:r>
            <a:r>
              <a:rPr lang="en-US">
                <a:solidFill>
                  <a:srgbClr val="3B3B3B"/>
                </a:solidFill>
              </a:rPr>
              <a:t> </a:t>
            </a:r>
            <a:r>
              <a:rPr lang="en-US" err="1">
                <a:solidFill>
                  <a:srgbClr val="3B3B3B"/>
                </a:solidFill>
              </a:rPr>
              <a:t>enkeltfiler</a:t>
            </a:r>
            <a:r>
              <a:rPr lang="en-US">
                <a:solidFill>
                  <a:srgbClr val="3B3B3B"/>
                </a:solidFill>
              </a:rPr>
              <a:t>. </a:t>
            </a:r>
            <a:endParaRPr lang="en-US">
              <a:solidFill>
                <a:srgbClr val="3B3B3B"/>
              </a:solidFill>
              <a:ea typeface="Calibri"/>
              <a:cs typeface="Calibri"/>
            </a:endParaRPr>
          </a:p>
          <a:p>
            <a:br>
              <a:rPr lang="en-US">
                <a:cs typeface="+mn-lt"/>
              </a:rPr>
            </a:br>
            <a:r>
              <a:rPr lang="en-US" i="1">
                <a:ea typeface="Calibri"/>
                <a:cs typeface="Calibri"/>
              </a:rPr>
              <a:t>Listen med </a:t>
            </a:r>
            <a:r>
              <a:rPr lang="en-US" i="1" err="1">
                <a:ea typeface="Calibri"/>
                <a:cs typeface="Calibri"/>
              </a:rPr>
              <a:t>prinsipper</a:t>
            </a:r>
            <a:r>
              <a:rPr lang="en-US" i="1">
                <a:ea typeface="Calibri"/>
                <a:cs typeface="Calibri"/>
              </a:rPr>
              <a:t> </a:t>
            </a:r>
            <a:r>
              <a:rPr lang="en-US" i="1" err="1">
                <a:ea typeface="Calibri"/>
                <a:cs typeface="Calibri"/>
              </a:rPr>
              <a:t>og</a:t>
            </a:r>
            <a:r>
              <a:rPr lang="en-US" i="1">
                <a:ea typeface="Calibri"/>
                <a:cs typeface="Calibri"/>
              </a:rPr>
              <a:t> </a:t>
            </a:r>
            <a:r>
              <a:rPr lang="en-US" i="1" err="1">
                <a:ea typeface="Calibri"/>
                <a:cs typeface="Calibri"/>
              </a:rPr>
              <a:t>ytterligere</a:t>
            </a:r>
            <a:r>
              <a:rPr lang="en-US" i="1">
                <a:ea typeface="Calibri"/>
                <a:cs typeface="Calibri"/>
              </a:rPr>
              <a:t> </a:t>
            </a:r>
            <a:r>
              <a:rPr lang="en-US" i="1" err="1">
                <a:ea typeface="Calibri"/>
                <a:cs typeface="Calibri"/>
              </a:rPr>
              <a:t>utfyllende</a:t>
            </a:r>
            <a:r>
              <a:rPr lang="en-US" i="1">
                <a:ea typeface="Calibri"/>
                <a:cs typeface="Calibri"/>
              </a:rPr>
              <a:t> </a:t>
            </a:r>
            <a:r>
              <a:rPr lang="en-US" i="1" err="1">
                <a:ea typeface="Calibri"/>
                <a:cs typeface="Calibri"/>
              </a:rPr>
              <a:t>informasjon</a:t>
            </a:r>
            <a:r>
              <a:rPr lang="en-US" i="1">
                <a:ea typeface="Calibri"/>
                <a:cs typeface="Calibri"/>
              </a:rPr>
              <a:t> ligger </a:t>
            </a:r>
            <a:r>
              <a:rPr lang="en-US" i="1" err="1">
                <a:ea typeface="Calibri"/>
                <a:cs typeface="Calibri"/>
              </a:rPr>
              <a:t>publisert</a:t>
            </a:r>
            <a:r>
              <a:rPr lang="en-US" i="1">
                <a:ea typeface="Calibri"/>
                <a:cs typeface="Calibri"/>
              </a:rPr>
              <a:t> </a:t>
            </a:r>
            <a:r>
              <a:rPr lang="en-US" i="1" err="1">
                <a:ea typeface="Calibri"/>
                <a:cs typeface="Calibri"/>
              </a:rPr>
              <a:t>på</a:t>
            </a:r>
            <a:r>
              <a:rPr lang="en-US" i="1">
                <a:ea typeface="Calibri"/>
                <a:cs typeface="Calibri"/>
              </a:rPr>
              <a:t> digitalbevaring.no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2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189F4-0C78-B448-01DA-F99E12317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66F43B6-C81B-ED96-B09E-E4F94B896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8149CBF-E009-EF3D-8C5E-BADC47AB9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Rent teknisk lagrer Nasjonalbiblioteket sine data etter </a:t>
            </a:r>
            <a:r>
              <a:rPr lang="nb-NO" b="1"/>
              <a:t>3+2+1 prinsipper</a:t>
            </a:r>
            <a:r>
              <a:rPr lang="nb-NO"/>
              <a:t> (3 kopier, 2 teknologier, 1 annen geografisk lokasjon)</a:t>
            </a:r>
            <a:endParaRPr lang="nb-NO">
              <a:solidFill>
                <a:srgbClr val="444444"/>
              </a:solidFill>
              <a:ea typeface="Calibri"/>
              <a:cs typeface="Calibri"/>
            </a:endParaRPr>
          </a:p>
          <a:p>
            <a:endParaRPr lang="nb-NO">
              <a:solidFill>
                <a:srgbClr val="444444"/>
              </a:solidFill>
            </a:endParaRPr>
          </a:p>
          <a:p>
            <a:r>
              <a:rPr lang="nb-NO"/>
              <a:t>1 Kopi er lagret på </a:t>
            </a:r>
            <a:r>
              <a:rPr lang="nb-NO" b="1"/>
              <a:t>datadisk </a:t>
            </a:r>
            <a:r>
              <a:rPr lang="nb-NO"/>
              <a:t>i datasenter i Mo I Rana </a:t>
            </a:r>
            <a:r>
              <a:rPr lang="nb-NO" i="1"/>
              <a:t>(</a:t>
            </a:r>
            <a:r>
              <a:rPr lang="nb-NO" i="1" err="1"/>
              <a:t>Arkivdisk</a:t>
            </a:r>
            <a:r>
              <a:rPr lang="nb-NO" i="1"/>
              <a:t> med MAID funksjonalitet. Disken spinner ned og bruker mindre strøm nå den ikke er I bruk)</a:t>
            </a:r>
            <a:br>
              <a:rPr lang="nb-NO" i="1">
                <a:cs typeface="+mn-lt"/>
              </a:rPr>
            </a:br>
            <a:r>
              <a:rPr lang="nb-NO" i="1"/>
              <a:t>1 kopi lagres på </a:t>
            </a:r>
            <a:r>
              <a:rPr lang="nb-NO" b="1" err="1"/>
              <a:t>datatape</a:t>
            </a:r>
            <a:r>
              <a:rPr lang="nb-NO" b="1"/>
              <a:t> </a:t>
            </a:r>
            <a:r>
              <a:rPr lang="nb-NO"/>
              <a:t>som står tilgjengelig i et stort tapebibliotek I fjellmagasin i Mo I Rana</a:t>
            </a:r>
            <a:endParaRPr lang="nb-NO">
              <a:solidFill>
                <a:srgbClr val="444444"/>
              </a:solidFill>
            </a:endParaRPr>
          </a:p>
          <a:p>
            <a:r>
              <a:rPr lang="nb-NO"/>
              <a:t>1 kopi lagres på </a:t>
            </a:r>
            <a:r>
              <a:rPr lang="nb-NO" b="1" err="1"/>
              <a:t>datatape</a:t>
            </a:r>
            <a:r>
              <a:rPr lang="nb-NO" b="1"/>
              <a:t> </a:t>
            </a:r>
            <a:r>
              <a:rPr lang="nb-NO"/>
              <a:t>som ligger pakket I esker/kontainere som lagres i magasin i Oslo.</a:t>
            </a:r>
            <a:endParaRPr lang="nb-NO">
              <a:solidFill>
                <a:srgbClr val="444444"/>
              </a:solidFill>
            </a:endParaRPr>
          </a:p>
          <a:p>
            <a:endParaRPr lang="nb-NO">
              <a:solidFill>
                <a:srgbClr val="444444"/>
              </a:solidFill>
            </a:endParaRPr>
          </a:p>
          <a:p>
            <a:r>
              <a:rPr lang="nb-NO"/>
              <a:t>De offline lagringsmediene pakkes i passe store esker/kontainere som er fullstendig selvforsynt. Hver eske inneholder en egen oversikt over hvilke data som ligger lagret i esken og hvordan disse skal leses.</a:t>
            </a:r>
            <a:endParaRPr lang="nb-NO">
              <a:solidFill>
                <a:srgbClr val="444444"/>
              </a:solidFill>
            </a:endParaRPr>
          </a:p>
          <a:p>
            <a:r>
              <a:rPr lang="nb-NO"/>
              <a:t>Det betyr at om det oppstår en katastrofe som tar knekken på de andre to kopiene så vil det være mulig å lese og hente ut dataene fra disse tapene selv om den vanlige infrastrukturen i Nasjonalbiblioteket ikke er tilgjengelig. </a:t>
            </a:r>
            <a:endParaRPr lang="nb-NO">
              <a:solidFill>
                <a:srgbClr val="444444"/>
              </a:solidFill>
            </a:endParaRPr>
          </a:p>
          <a:p>
            <a:r>
              <a:rPr lang="nb-NO"/>
              <a:t> </a:t>
            </a:r>
            <a:endParaRPr lang="nb-NO">
              <a:solidFill>
                <a:srgbClr val="444444"/>
              </a:solidFill>
            </a:endParaRPr>
          </a:p>
          <a:p>
            <a:r>
              <a:rPr lang="nb-NO"/>
              <a:t>Det at dataene ligger offline på annet geografisk sted, gjør også at samlingen er godt beskyttet mot ondsinnede handlinger over nett (som Hacking, </a:t>
            </a:r>
            <a:r>
              <a:rPr lang="nb-NO" err="1"/>
              <a:t>kryptolocker</a:t>
            </a:r>
            <a:r>
              <a:rPr lang="nb-NO"/>
              <a:t>, utro tjenere </a:t>
            </a:r>
            <a:r>
              <a:rPr lang="nb-NO" err="1"/>
              <a:t>etc</a:t>
            </a:r>
            <a:r>
              <a:rPr lang="nb-NO"/>
              <a:t>). </a:t>
            </a:r>
            <a:endParaRPr lang="nb-NO">
              <a:solidFill>
                <a:srgbClr val="444444"/>
              </a:solidFill>
            </a:endParaRPr>
          </a:p>
          <a:p>
            <a:br>
              <a:rPr lang="en-US" i="1">
                <a:cs typeface="+mn-lt"/>
              </a:rPr>
            </a:br>
            <a:r>
              <a:rPr lang="en-US" i="1" err="1"/>
              <a:t>Hovedoperasjonen</a:t>
            </a:r>
            <a:r>
              <a:rPr lang="en-US" i="1"/>
              <a:t> er </a:t>
            </a:r>
            <a:r>
              <a:rPr lang="en-US" i="1" err="1"/>
              <a:t>på</a:t>
            </a:r>
            <a:r>
              <a:rPr lang="en-US" i="1"/>
              <a:t> Mo, men vi </a:t>
            </a:r>
            <a:r>
              <a:rPr lang="en-US" i="1" err="1"/>
              <a:t>har</a:t>
            </a:r>
            <a:r>
              <a:rPr lang="en-US" i="1"/>
              <a:t> </a:t>
            </a:r>
            <a:r>
              <a:rPr lang="en-US" i="1" err="1"/>
              <a:t>også</a:t>
            </a:r>
            <a:r>
              <a:rPr lang="en-US" i="1"/>
              <a:t> </a:t>
            </a:r>
            <a:r>
              <a:rPr lang="en-US" i="1" err="1"/>
              <a:t>en</a:t>
            </a:r>
            <a:r>
              <a:rPr lang="en-US" i="1"/>
              <a:t> kopi I Oslo (</a:t>
            </a:r>
            <a:r>
              <a:rPr lang="en-US" i="1" err="1"/>
              <a:t>skrive</a:t>
            </a:r>
            <a:r>
              <a:rPr lang="en-US" i="1"/>
              <a:t> </a:t>
            </a:r>
            <a:r>
              <a:rPr lang="en-US" i="1" err="1"/>
              <a:t>ut</a:t>
            </a:r>
            <a:r>
              <a:rPr lang="en-US" i="1"/>
              <a:t>).</a:t>
            </a:r>
            <a:endParaRPr lang="en-US">
              <a:solidFill>
                <a:srgbClr val="444444"/>
              </a:solidFill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4E4905-0E18-AC09-AEE3-AD90C7952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A680-BF9E-7A43-8457-682380D3B6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C0D8C81-80CE-FAF1-91C1-EF521A4CB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B6A540-3B83-DC9E-92FA-4626F2B299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564" y="3660775"/>
            <a:ext cx="8900396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Presentasjonstittel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689D48-4D21-DE4A-AD8A-D2DD7A836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564" y="6094413"/>
            <a:ext cx="890039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D7298F0-BE5A-892B-62F5-B6D4093F2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32" y="593481"/>
            <a:ext cx="4458989" cy="258152"/>
          </a:xfrm>
        </p:spPr>
        <p:txBody>
          <a:bodyPr lIns="0" anchor="ctr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b-NO"/>
              <a:t>Forfatter</a:t>
            </a:r>
            <a:endParaRPr lang="en-GB"/>
          </a:p>
        </p:txBody>
      </p:sp>
      <p:sp>
        <p:nvSpPr>
          <p:cNvPr id="25" name="Plassholder for dato 24">
            <a:extLst>
              <a:ext uri="{FF2B5EF4-FFF2-40B4-BE49-F238E27FC236}">
                <a16:creationId xmlns:a16="http://schemas.microsoft.com/office/drawing/2014/main" id="{057215A8-73A3-CFE5-E2F8-D69066618A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5496" y="851633"/>
            <a:ext cx="2727704" cy="258153"/>
          </a:xfrm>
          <a:prstGeom prst="rect">
            <a:avLst/>
          </a:prstGeom>
        </p:spPr>
        <p:txBody>
          <a:bodyPr lIns="0"/>
          <a:lstStyle>
            <a:lvl1pPr>
              <a:defRPr sz="1500" b="1"/>
            </a:lvl1pPr>
          </a:lstStyle>
          <a:p>
            <a:fld id="{D0DD8816-CE2A-0246-86A9-26D42A0AC77C}" type="datetime1">
              <a:rPr lang="nb-NO" smtClean="0"/>
              <a:pPr/>
              <a:t>23.04.2026</a:t>
            </a:fld>
            <a:endParaRPr lang="en-GB"/>
          </a:p>
        </p:txBody>
      </p:sp>
      <p:sp>
        <p:nvSpPr>
          <p:cNvPr id="27" name="Plassholder for bilde 19">
            <a:extLst>
              <a:ext uri="{FF2B5EF4-FFF2-40B4-BE49-F238E27FC236}">
                <a16:creationId xmlns:a16="http://schemas.microsoft.com/office/drawing/2014/main" id="{0D7C898B-EFF7-96D6-575D-47AD5DF32D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91436" y="6048000"/>
            <a:ext cx="1710000" cy="4111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2227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6A72A0-6329-DA43-BAA9-80EC7557D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Tittel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FD1D048-F4BC-B1BA-0C01-1431B335E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9F798C-732A-AE3F-FA20-A0C51C0906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564" y="2549652"/>
            <a:ext cx="11044800" cy="1758697"/>
          </a:xfrm>
        </p:spPr>
        <p:txBody>
          <a:bodyPr anchor="ctr">
            <a:noAutofit/>
          </a:bodyPr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Inndelingstittel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8A48D00-CD7D-FE2C-E0D3-F47ABFC4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9F798C-732A-AE3F-FA20-A0C51C0906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564" y="2549652"/>
            <a:ext cx="11044800" cy="1758697"/>
          </a:xfrm>
        </p:spPr>
        <p:txBody>
          <a:bodyPr anchor="ctr">
            <a:noAutofit/>
          </a:bodyPr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«Kjent sitat»</a:t>
            </a:r>
          </a:p>
        </p:txBody>
      </p:sp>
      <p:sp>
        <p:nvSpPr>
          <p:cNvPr id="2" name="Undertittel 2">
            <a:extLst>
              <a:ext uri="{FF2B5EF4-FFF2-40B4-BE49-F238E27FC236}">
                <a16:creationId xmlns:a16="http://schemas.microsoft.com/office/drawing/2014/main" id="{C8BA4FD5-3006-9539-503B-933C11888EA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02081" y="4985033"/>
            <a:ext cx="10611661" cy="36512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Kilder</a:t>
            </a:r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A5B29E-E290-78A7-0FA7-AD27C5EF1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C8BA4FD5-3006-9539-503B-933C11888EA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3600" y="4985033"/>
            <a:ext cx="11044800" cy="44376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Fakta</a:t>
            </a:r>
            <a:endParaRPr lang="en-GB"/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754C2C08-993D-27E4-3E06-F2FF6CDC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600" y="365126"/>
            <a:ext cx="11044800" cy="461990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nb-NO"/>
              <a:t>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BD8C9EA-1464-705B-6259-04988A42E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FF130BC7-7201-C135-094E-92462A4D11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942" y="2496853"/>
            <a:ext cx="11044800" cy="293194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DED2AFA-3D63-49F4-85AA-146F0BAC9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5" y="941388"/>
            <a:ext cx="11045825" cy="133985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4800">
                <a:latin typeface="+mj-lt"/>
              </a:defRPr>
            </a:lvl1pPr>
          </a:lstStyle>
          <a:p>
            <a:pPr lvl="0"/>
            <a:r>
              <a:rPr lang="nb-NO"/>
              <a:t>Melding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405C8E1-B269-4176-847D-834D3AF24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C0D8C81-80CE-FAF1-91C1-EF521A4CB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Bilde</a:t>
            </a:r>
          </a:p>
        </p:txBody>
      </p:sp>
      <p:sp>
        <p:nvSpPr>
          <p:cNvPr id="27" name="Plassholder for bilde 19">
            <a:extLst>
              <a:ext uri="{FF2B5EF4-FFF2-40B4-BE49-F238E27FC236}">
                <a16:creationId xmlns:a16="http://schemas.microsoft.com/office/drawing/2014/main" id="{0D7C898B-EFF7-96D6-575D-47AD5DF32D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91436" y="6048000"/>
            <a:ext cx="1710000" cy="4111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8466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EB2DEFD-BC44-C5B9-B4ED-1BB7E9822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1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E01558-1627-5416-94FA-A9E28F93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8311B4-C60A-E7B5-5E26-509F14F5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4AAE8C-284A-5FBE-7B6A-2C6D1BB2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CF0156-2F80-71E6-3AF7-FFF9C0FC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94B5-AFB3-4333-AB97-BC571A5957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01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C0E553-6F04-BBA0-E951-7255FDEB5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0F54E2-8030-E4C1-C187-31799B64A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57B6-A645-15D7-84E0-A81B8BBD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DD7F3B-C0D7-1DA3-FCFA-198F771C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56096F-6B94-08D3-1EE0-0F49609F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16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B6A540-3B83-DC9E-92FA-4626F2B299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506" y="1237738"/>
            <a:ext cx="110448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Presentasjonstittel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689D48-4D21-DE4A-AD8A-D2DD7A836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06" y="3671376"/>
            <a:ext cx="110448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D7298F0-BE5A-892B-62F5-B6D4093F2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92" y="5943233"/>
            <a:ext cx="4441804" cy="258152"/>
          </a:xfrm>
          <a:ln>
            <a:noFill/>
          </a:ln>
        </p:spPr>
        <p:txBody>
          <a:bodyPr lIns="0" anchor="ctr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b-NO"/>
              <a:t>Forfatter</a:t>
            </a:r>
            <a:endParaRPr lang="en-GB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9503146-0D7A-6582-1B71-805972251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9F64A-6506-2EB6-13B6-1D77BEF1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FD87DE-4941-AEEF-1A36-189265AE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8CEE55-BAA9-0BAE-6611-212AEAE6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15164B-81CE-2A8E-D49F-15EB1357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8BA8C6-8FF8-4F62-15C4-FEED5A17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75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7CEFDF-B8C9-46A6-9954-DF56878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6A0DD3-FD76-1D5F-5D48-94EB2CBE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3D32C0-D332-29F6-0885-84637F4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8A5D15-5901-28F4-6715-8A45B883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A33C9B-B8CA-324F-F33A-C0D8CB99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15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DF4CD-4DDA-5CAA-D3AD-3BCA2568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BEA4A5-6884-1C17-6F17-C66CB3AA9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FD2A9A-A491-ACE3-6316-31730AC13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444193-2F9C-15B0-8BAA-10443295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9C3A3A-CC65-2828-5E6A-9B8FAEC6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389882-02DB-4C7B-4EF5-E0EDB3ED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666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F698E8-ACDA-7DCD-C873-1AAF56AB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586EAF-2B10-78AF-689E-3666CBD8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9FBA1A-5EF3-C5DB-83E9-BCF1E371D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6D4381B-2AB9-8713-B15F-7219DC120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75E9094-25FD-6BF6-1632-D316C6056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47BC38C-F1CE-6F33-B3BF-AF258444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C9A33FA-8E58-5745-8A54-65A1B55F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35A4BF-9512-C786-D66A-2CAB42C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0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38E2A-3D85-34F2-528D-F5C19C38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16F1C3-2989-9600-C0D1-DE98FD9A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E11C39-300A-2A5A-C854-26E6FD79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A74C1DD-CD5F-49C8-5C1A-73BFA2FF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045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F98F5A4-A9FE-36EF-B51A-2F765D2D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A795E0-FAC2-1E9E-8014-87BA67D6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869814-B6B8-355E-D8DD-8E1F25AF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80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D58381-2618-A5F3-32AF-5C4693F4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A0E07F-3C73-FAD2-074A-F45E686C7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A0BCA0-4C99-4C15-7F23-29C6C321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16EEA5-BC86-C048-36AA-7E6D63AA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35DDDB-3A48-8A82-6BBF-91CEAE15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0B1B29-1FC8-CC30-717D-398E9C6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55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2F70DB-5BE4-F76B-7EF1-ED3AAC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F41522B-EE9F-64EB-C8F2-B6FB0D33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8DA16B-CA4F-C74A-4113-42CD0B96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3101D3-0FA3-3218-F74E-A5104F25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0D4A4C-3972-4AC0-7007-702F8FDD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0EF231-AF94-AE6D-C43B-1DD1CA73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4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680280-CB12-37B2-2FE0-030A12BC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286F1-A2E4-BAF5-323E-8CC26350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26F6D5-FB07-9956-BC84-F9E38633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FB17AD-8326-EC99-5594-E79741AE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228A60-F69D-7715-C145-B415BD95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05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79B725-27A1-ED0B-C39F-F45217FC2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4B39EC0-A73E-8153-9C7E-FAD2E39E0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35EF5B-4BD0-7490-548D-D1C35FAB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0D4EE-9E4C-434D-AF4A-7D3DD638D1C4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C3F820-1281-2FEB-A31E-353C19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C2CF9E-97AE-4DDA-5BAC-A8317879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5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C0D8C81-80CE-FAF1-91C1-EF521A4CB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2871" y="0"/>
            <a:ext cx="6275754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B6A540-3B83-DC9E-92FA-4626F2B299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564" y="1178833"/>
            <a:ext cx="4797865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Tittel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689D48-4D21-DE4A-AD8A-D2DD7A836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564" y="3612471"/>
            <a:ext cx="4797865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7" name="Plassholder for bilde 19">
            <a:extLst>
              <a:ext uri="{FF2B5EF4-FFF2-40B4-BE49-F238E27FC236}">
                <a16:creationId xmlns:a16="http://schemas.microsoft.com/office/drawing/2014/main" id="{0D7C898B-EFF7-96D6-575D-47AD5DF32D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91436" y="6048375"/>
            <a:ext cx="1710000" cy="4111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24284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F7BDC-4D5D-1E07-D034-FBBB6218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2E04433-FAD8-1BA7-E20F-95713C1C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79CA52-0642-1721-B7C4-0E9197C3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156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FA4B7-D9CF-F1B7-8EE6-B03C8FC7A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D398A82-032D-6F59-D8CA-D39F2590E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D50AE8-3215-19E6-0358-D3866E5E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5E64-210C-FE9E-E679-C00333F3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518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C2046-E443-C52A-295C-61E647A8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1C03BC-8377-F431-4FEF-232D22EB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0E6575-0C62-02C0-6408-377DDE7D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2389B3-4760-B8C6-E1E1-F05430C6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537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BE1A5-A613-0E23-308D-868EE44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50D6BA-8BFA-41F0-AF52-7EBEB737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9AE6A7-26E8-4C82-312F-8D386D17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27DC8D-6683-802F-A886-5311B16B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A49692-9FCC-87A3-DE1A-E4CDCDF4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256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D8D729-8A3D-521F-5FDB-AE459862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E4EF11-C0DF-86E3-DD4B-2B0851A31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FA8580-0427-EF46-0DB9-E26538064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0E7D85-3B33-E02A-622E-3292AA06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8C389A-1272-F30B-9736-7B9D3B2F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9BBE51-8ADD-14D4-CB47-CF2FD011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777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B69263-9019-0786-861D-51616881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C5EE67-7676-E022-BDA5-E9A3BC12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2ECB2D-5ABF-CD84-CB2A-549F5517A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CDD19E-195C-5F82-26E0-400D54355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18DF74-5A8C-804A-CC0C-C8B16EC9F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BB15C88-CBAA-4C8C-1386-1EBE0B2D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2D7DC0-C017-F77C-8BE1-415F968E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68AA071-4664-C8E4-05C9-6F6A6F1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375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EF014D-8D8F-AA32-FDCF-90B80B59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E0C1C4-BE89-BA58-ADEA-978ED8C2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D32105-7F8B-F310-A3C5-797D6CAB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C230A4-897F-19CB-C143-0502564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184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0193285-DD2D-71A3-B661-F587B5B6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438EC14-DB11-6CBF-1F0F-938F2D46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08B88E-643A-68FD-0150-997C2A58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299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3DD6-0C2B-DAB6-D263-3EBAF916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70340-8C8B-FE9A-71F6-C816196F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257EA5-EFA2-F3ED-4BF2-ED85476A7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08140B-FA3A-3150-1813-7CFDCE61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356D5D-D5B8-BB73-E50A-BE204927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99626A-70FD-4822-D631-41AB8F1A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18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2B910A-7AC6-7256-6569-C5D6663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322101-403A-FDDC-73BB-6266014B6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2FA033F-1FAD-503D-61A0-080F23B9F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7B22DF-F363-0494-C0D0-27F9C7A0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82F28A-223D-0D57-7045-7A8E7D7E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C79875-3284-7E94-8573-DF73EFB0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9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B6A540-3B83-DC9E-92FA-4626F2B299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564" y="1178833"/>
            <a:ext cx="4797865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Tittel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689D48-4D21-DE4A-AD8A-D2DD7A836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564" y="3612471"/>
            <a:ext cx="4797865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C52A88C-61A7-6D35-569E-62098FE22C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83238" y="1179513"/>
            <a:ext cx="6030505" cy="4750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6C1EBA-9B0D-7896-58E2-89178C493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36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00D09-220A-A008-23E0-16BDE1B9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9369C2-83B5-8A76-06A5-D2984AC18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3FC393-C869-5A97-BC3E-9C7D7B0D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3480F3-8A0F-4BEE-C1F7-270335B1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FD618-0343-7CD9-13E2-58F40B55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66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8B89FC-9D2A-3B4B-2113-C96161A01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688C4-F676-A398-7E3D-37C303366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E604A6-9643-2F16-A2FF-B1845F71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AA3A4-7DA0-4059-A241-FDB6D9F21361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F19BC5-5159-F926-36BA-C6089DAE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168F55-1CFF-B9A0-725B-CD04AC5E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982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E54C8-1D1D-61AE-23F1-DAAB7A437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3BE435-F050-90A3-7D0C-EBB9082B6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9F0995-4260-4384-8D53-0F8CC0E9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F8D21A-FF51-C822-C9F3-C15CD0D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D1882C-6CE8-541D-481A-E0530CCA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085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8C6295-CDB7-80B8-53AB-5D5434CA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6603E7-C564-9C26-C60F-5C38839F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E2190-1EB0-9D52-1D85-A1A6916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4E147-F487-A2C9-588F-D03DDE5F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72B331-AA90-0193-2011-9F6E1FB3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568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98A8A4-6A73-2F93-4BBC-F195B392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958AFD-2D2E-D3E8-1486-62AF742D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232060-DE3A-D420-0BE1-B414FE3E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C866CC-28D4-6C47-1FA6-9AA81D25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C07BA8-08DC-5CC8-254F-1C7371EF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863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B9117-67C1-0DB5-FF55-E58C8009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FEE467-770E-448C-6C6A-AD74245D0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CDF613-243C-5D20-9CF6-A80ACF668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2B65174-791E-77F7-68B9-B9AFF6EC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2C65CB-1650-AABD-DF98-3CB0297A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EA8666-060B-E332-48D0-CC8FFE14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074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C779C0-4C59-4590-EA55-DCCEC987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882B1A-80B7-AF67-C26A-A505ED66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3981EE-5DF9-A335-A7DE-8A7DA92E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8185EF-393E-EEB1-8179-985120FAF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19C3A5E-D00A-8642-5089-521FB6898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BD2241-9768-9FF8-952E-F3F8938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1C3EC3F-90C3-B381-5E8E-EEA1A955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EBDB3E6-0151-316F-C0BD-D23954C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9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AE160E-2418-0561-9F9B-A00934B5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A56D547-94F3-6EB6-9B48-36F92579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B72216-9ECD-B786-8107-45859B2D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3BE22F-BF62-06B6-DAE1-AB5C5F5B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651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BCB81C4-D4E5-591F-8605-AA733083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7A98C52-084F-E11C-534D-D7C864BC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00AC36-AC1E-D082-5DBF-A77F4D2A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98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55D92-996B-4D4E-1555-8CE0F32C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439C18-4DA4-D73D-BD3F-4CA419CB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77FD4E8-3785-E926-460D-29BDD8F70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1A9CE0-EE90-9B2B-E6D1-77A263C3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99454-D8F7-179F-DB5D-E458E04F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C1A31D-06E9-86AD-3168-8734148C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65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C689D48-4D21-DE4A-AD8A-D2DD7A836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7674" y="5564620"/>
            <a:ext cx="529607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</a:t>
            </a:r>
          </a:p>
          <a:p>
            <a:endParaRPr lang="en-GB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C52A88C-61A7-6D35-569E-62098FE22C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73" y="1179513"/>
            <a:ext cx="5296070" cy="426685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3C9318E7-E8D5-CB1D-4DEC-D1A10FEF05F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8256" y="1179513"/>
            <a:ext cx="5296070" cy="426685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for å redigere tekststiler i malen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Andre nivå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6A15BA8A-4A46-2992-F41B-95FE1DDBF6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850" y="5564188"/>
            <a:ext cx="5296071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2D59660-A466-64F6-B220-CE7A4AE49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C92F4-7F80-E33D-49E3-2C77540D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28221EB-60B0-87F7-19A2-7F8C882DB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E95447-1FAA-0788-2C1A-2665E93F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781C79-40A8-4614-0F47-68E2B2FD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75D5FE-5E0F-9E5A-FA0C-DB6DC649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C06DDD-9B29-B36A-8715-28199C75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298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30C05-AEFC-C376-A551-74E6A462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3FC890F-DD79-B294-4613-A1EB79C65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5991F0-20DA-6862-8235-A8A2EE06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9BAB9C-933F-89A1-9E61-95EE2E4D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CAD88C-06EE-C740-84E4-1D066E91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198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9879A2F-0CC9-453B-DEC2-B6808F0E2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2A77DA-7E36-14B0-A09A-1FFE192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1C640-38BA-D885-6D05-C22AABBE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3A9679-054F-004F-37A7-50B69F35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9E9D9A-CBED-3B42-9FA0-06E0E297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04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17A54D71-6A10-6596-B728-BA84E3653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316" y="2496853"/>
            <a:ext cx="11023426" cy="293194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Dagens emner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2AEB891B-8E41-B17A-D0D4-BB44863DCF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316" y="1690688"/>
            <a:ext cx="1102342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Dagsordenundertittel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E30F3-E5C9-2DE3-9EA1-71DA3008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63" y="365125"/>
            <a:ext cx="11023035" cy="1324800"/>
          </a:xfrm>
        </p:spPr>
        <p:txBody>
          <a:bodyPr/>
          <a:lstStyle/>
          <a:p>
            <a:r>
              <a:rPr lang="nb-NO"/>
              <a:t>Dagsordentittel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A0EF94-C80F-94E3-83F1-08D2F1D68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17A54D71-6A10-6596-B728-BA84E3653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316" y="2496853"/>
            <a:ext cx="11023426" cy="293194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2AEB891B-8E41-B17A-D0D4-BB44863DCF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316" y="1690688"/>
            <a:ext cx="1102342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E30F3-E5C9-2DE3-9EA1-71DA3008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63" y="365125"/>
            <a:ext cx="11023035" cy="1324800"/>
          </a:xfrm>
        </p:spPr>
        <p:txBody>
          <a:bodyPr/>
          <a:lstStyle/>
          <a:p>
            <a:r>
              <a:rPr lang="nb-NO"/>
              <a:t>Tittel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EC3E64-6AA5-57C9-A915-A6FB97631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17A54D71-6A10-6596-B728-BA84E3653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316" y="2496853"/>
            <a:ext cx="11023426" cy="2931946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2AEB891B-8E41-B17A-D0D4-BB44863DCF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316" y="1690688"/>
            <a:ext cx="1102342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E30F3-E5C9-2DE3-9EA1-71DA3008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63" y="365125"/>
            <a:ext cx="11023035" cy="1324800"/>
          </a:xfrm>
        </p:spPr>
        <p:txBody>
          <a:bodyPr/>
          <a:lstStyle/>
          <a:p>
            <a:r>
              <a:rPr lang="nb-NO"/>
              <a:t>Tittel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DC5E116-C691-76CE-1BDC-43AE5D12A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tittel 2">
            <a:extLst>
              <a:ext uri="{FF2B5EF4-FFF2-40B4-BE49-F238E27FC236}">
                <a16:creationId xmlns:a16="http://schemas.microsoft.com/office/drawing/2014/main" id="{2AEB891B-8E41-B17A-D0D4-BB44863DCF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564" y="1690688"/>
            <a:ext cx="110448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E30F3-E5C9-2DE3-9EA1-71DA3008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64" y="365125"/>
            <a:ext cx="11044800" cy="1324800"/>
          </a:xfrm>
        </p:spPr>
        <p:txBody>
          <a:bodyPr/>
          <a:lstStyle/>
          <a:p>
            <a:r>
              <a:rPr lang="nb-NO"/>
              <a:t>Tittel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6AAFB75-64B6-89FB-D60E-FE836796C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2288" y="6048375"/>
            <a:ext cx="1709148" cy="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9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0A40CDD-854C-AAC3-EE16-D82ED185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13248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nb-NO"/>
              <a:t>Tittel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41EA94-D838-27DB-A631-C512F1C2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0" y="1825625"/>
            <a:ext cx="11044800" cy="46178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117725-3CF2-21B2-FC4E-1B63B7676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466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6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71" r:id="rId5"/>
    <p:sldLayoutId id="2147483669" r:id="rId6"/>
    <p:sldLayoutId id="2147483672" r:id="rId7"/>
    <p:sldLayoutId id="2147483673" r:id="rId8"/>
    <p:sldLayoutId id="2147483666" r:id="rId9"/>
    <p:sldLayoutId id="2147483654" r:id="rId10"/>
    <p:sldLayoutId id="2147483651" r:id="rId11"/>
    <p:sldLayoutId id="2147483667" r:id="rId12"/>
    <p:sldLayoutId id="2147483668" r:id="rId13"/>
    <p:sldLayoutId id="2147483665" r:id="rId14"/>
    <p:sldLayoutId id="2147483670" r:id="rId15"/>
    <p:sldLayoutId id="2147483656" r:id="rId16"/>
    <p:sldLayoutId id="2147483674" r:id="rId17"/>
    <p:sldLayoutId id="2147483713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A317776-CF08-1B99-84A1-0036A4DE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345E5C-D08C-B43C-B7B1-1387FEDA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850984-610E-052A-639A-F9BEE7261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2D5330-0D73-F931-AD21-4A847EEC6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72BD50-4A5A-4E73-8BF1-159DBB1ED6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0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8D4A9E-0AC6-BBA8-4706-0827C242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8C3381-03AA-CD85-6B18-C004024E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87313-E9B7-9F8E-6DD8-198DBEE80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BF2C17-34BD-F7D5-8532-D39571798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5A96C-8FEC-42C1-BF21-9AC07202B2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94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D991347-7121-DDA5-350A-B9E6041B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42B575-4F24-1160-A4C0-571F2D07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36E1A2-B40E-A0B2-5FC5-DD157BE9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D91A7-C194-4218-88AF-D1DC6C2BD9AB}" type="datetimeFigureOut">
              <a:rPr lang="nb-NO" smtClean="0"/>
              <a:t>23.04.2026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6A41FB-EACC-204A-A8C7-35E541FB7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1057A-7684-8214-2497-67D2DA4B9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1FB70-30A1-49A8-A6F8-C3CD007BD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13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bevaring.n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conlin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digitalbevaring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CD598662-70B4-AE8E-4FF4-F08EE31B5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852" b="7852"/>
          <a:stretch>
            <a:fillRect/>
          </a:stretch>
        </p:blipFill>
        <p:spPr>
          <a:xfrm>
            <a:off x="0" y="8021"/>
            <a:ext cx="12192000" cy="68580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B5AA11C-8006-A488-F3F5-B73B19713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668" y="430961"/>
            <a:ext cx="9590291" cy="703179"/>
          </a:xfrm>
          <a:solidFill>
            <a:srgbClr val="FFFFFF">
              <a:alpha val="75000"/>
            </a:srgbClr>
          </a:solidFill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sz="4400">
                <a:solidFill>
                  <a:srgbClr val="C00000"/>
                </a:solidFill>
                <a:latin typeface="Calibri"/>
                <a:ea typeface="Aptos" panose="020B0004020202020204" pitchFamily="34" charset="0"/>
                <a:cs typeface="Calibri"/>
              </a:rPr>
              <a:t>  </a:t>
            </a:r>
            <a:r>
              <a:rPr lang="nb-NO" sz="4400">
                <a:solidFill>
                  <a:srgbClr val="C00000"/>
                </a:solidFill>
                <a:effectLst/>
                <a:latin typeface="Aptos Narrow"/>
                <a:ea typeface="Aptos" panose="020B0004020202020204" pitchFamily="34" charset="0"/>
                <a:cs typeface="Calibri"/>
              </a:rPr>
              <a:t>Digital bevaring i Nasjonalbiblioteket</a:t>
            </a:r>
            <a:endParaRPr lang="nb-NO" sz="4400">
              <a:solidFill>
                <a:srgbClr val="C00000"/>
              </a:solidFill>
              <a:latin typeface="Aptos Narrow"/>
              <a:cs typeface="Calibri"/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45571909-820C-FC08-1A55-0286C9D6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69" y="5792284"/>
            <a:ext cx="5157239" cy="913230"/>
          </a:xfrm>
        </p:spPr>
        <p:txBody>
          <a:bodyPr vert="horz" lIns="0" tIns="45720" rIns="91440" bIns="45720" rtlCol="0" anchor="t">
            <a:normAutofit fontScale="62500" lnSpcReduction="20000"/>
          </a:bodyPr>
          <a:lstStyle/>
          <a:p>
            <a:r>
              <a:rPr lang="nb-NO" sz="4800">
                <a:latin typeface="Aptos Narrow"/>
              </a:rPr>
              <a:t>Sandra Kråkstad, </a:t>
            </a:r>
            <a:r>
              <a:rPr lang="nb-NO" sz="3200">
                <a:latin typeface="Aptos Narrow"/>
              </a:rPr>
              <a:t>Metadataspesialist</a:t>
            </a:r>
          </a:p>
          <a:p>
            <a:r>
              <a:rPr lang="nb-NO" sz="3200" b="1">
                <a:latin typeface="Aptos Narrow"/>
                <a:cs typeface="Arial"/>
              </a:rPr>
              <a:t>Digitalbevaring.no</a:t>
            </a:r>
          </a:p>
          <a:p>
            <a:endParaRPr lang="nb-NO">
              <a:cs typeface="Arial" panose="020B0604020202020204"/>
            </a:endParaRP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A08FA52B-C5E6-C86D-4712-3037E35630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40" b="40"/>
          <a:stretch>
            <a:fillRect/>
          </a:stretch>
        </p:blipFill>
        <p:spPr/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506F2EF-4EE2-1C4A-E668-4A7E10B2B7FE}"/>
              </a:ext>
            </a:extLst>
          </p:cNvPr>
          <p:cNvSpPr txBox="1"/>
          <p:nvPr/>
        </p:nvSpPr>
        <p:spPr>
          <a:xfrm>
            <a:off x="9051378" y="5515285"/>
            <a:ext cx="3220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/>
              <a:t>Foto: Datasenter i fjellmagasinet, Mo i Rana</a:t>
            </a:r>
          </a:p>
        </p:txBody>
      </p:sp>
    </p:spTree>
    <p:extLst>
      <p:ext uri="{BB962C8B-B14F-4D97-AF65-F5344CB8AC3E}">
        <p14:creationId xmlns:p14="http://schemas.microsoft.com/office/powerpoint/2010/main" val="313308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CFE207E9-F600-69BF-5403-9AA53667A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43AE29-7DC0-770F-FDFD-78E70884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DD87-D25A-43F6-A5BE-F2FDB25A757B}" type="datetime1">
              <a:rPr lang="nb-NO"/>
              <a:t>23.04.2026</a:t>
            </a:fld>
            <a:endParaRPr lang="en-US"/>
          </a:p>
        </p:txBody>
      </p:sp>
      <p:pic>
        <p:nvPicPr>
          <p:cNvPr id="6" name="Bilde 5" descr="Et bilde som inneholder tekst, skjermbilde, diagram, design&#10;&#10;KI-generert innhold kan være feil.">
            <a:extLst>
              <a:ext uri="{FF2B5EF4-FFF2-40B4-BE49-F238E27FC236}">
                <a16:creationId xmlns:a16="http://schemas.microsoft.com/office/drawing/2014/main" id="{D804BF89-58A2-D390-C76E-5BD8F4A5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" y="1068658"/>
            <a:ext cx="12071107" cy="559923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1D1C478-0239-B5E3-B897-B06E709E74DE}"/>
              </a:ext>
            </a:extLst>
          </p:cNvPr>
          <p:cNvSpPr txBox="1"/>
          <p:nvPr/>
        </p:nvSpPr>
        <p:spPr>
          <a:xfrm>
            <a:off x="812960" y="199417"/>
            <a:ext cx="10588176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200" b="1">
                <a:solidFill>
                  <a:srgbClr val="C00000"/>
                </a:solidFill>
                <a:latin typeface="Georgia"/>
              </a:rPr>
              <a:t>DPS (Digital </a:t>
            </a:r>
            <a:r>
              <a:rPr lang="nb-NO" sz="3200" b="1" err="1">
                <a:solidFill>
                  <a:srgbClr val="C00000"/>
                </a:solidFill>
                <a:latin typeface="Georgia"/>
              </a:rPr>
              <a:t>Preservation</a:t>
            </a:r>
            <a:r>
              <a:rPr lang="nb-NO" sz="3200" b="1">
                <a:solidFill>
                  <a:srgbClr val="C00000"/>
                </a:solidFill>
                <a:latin typeface="Georgia"/>
              </a:rPr>
              <a:t> Services)</a:t>
            </a:r>
            <a:endParaRPr lang="nb-NO" sz="3200" b="1">
              <a:solidFill>
                <a:srgbClr val="C00000"/>
              </a:solidFill>
              <a:latin typeface="Georgia"/>
              <a:ea typeface="Calibri"/>
              <a:cs typeface="Calibri"/>
            </a:endParaRPr>
          </a:p>
        </p:txBody>
      </p:sp>
      <p:pic>
        <p:nvPicPr>
          <p:cNvPr id="10" name="Bilde 9" descr="Et bilde som inneholder tekst, Font, clip art, design&#10;&#10;KI-generert innhold kan være feil.">
            <a:extLst>
              <a:ext uri="{FF2B5EF4-FFF2-40B4-BE49-F238E27FC236}">
                <a16:creationId xmlns:a16="http://schemas.microsoft.com/office/drawing/2014/main" id="{BBDCF2A1-8C3A-BBB1-569B-FBDDB4E55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04" y="3043779"/>
            <a:ext cx="4819532" cy="16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70F9-CA55-5374-3F35-5048F05C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Font, tegnefilm, håndskrift&#10;&#10;Innhold generert av kunstig intelligens kan være feil.">
            <a:extLst>
              <a:ext uri="{FF2B5EF4-FFF2-40B4-BE49-F238E27FC236}">
                <a16:creationId xmlns:a16="http://schemas.microsoft.com/office/drawing/2014/main" id="{943FD4D4-B5DB-3766-E028-CA8F418D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804"/>
            <a:ext cx="12192000" cy="6113643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3D433F-B004-AB7F-3A96-A832FBC6BEB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DD8816-CE2A-0246-86A9-26D42A0AC77C}" type="datetime1">
              <a:rPr lang="nb-NO" smtClean="0"/>
              <a:pPr/>
              <a:t>23.04.2026</a:t>
            </a:fld>
            <a:endParaRPr lang="en-GB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5CFFBDF-9827-D9BE-F56E-C0C62E74F657}"/>
              </a:ext>
            </a:extLst>
          </p:cNvPr>
          <p:cNvSpPr txBox="1"/>
          <p:nvPr/>
        </p:nvSpPr>
        <p:spPr>
          <a:xfrm>
            <a:off x="1371600" y="28828"/>
            <a:ext cx="995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>
                <a:solidFill>
                  <a:srgbClr val="C00000"/>
                </a:solidFill>
                <a:latin typeface="Georgia" panose="02040502050405020303" pitchFamily="18" charset="0"/>
              </a:rPr>
              <a:t>Digital bevaring i Nasjonalbiblioteket</a:t>
            </a:r>
          </a:p>
        </p:txBody>
      </p:sp>
    </p:spTree>
    <p:extLst>
      <p:ext uri="{BB962C8B-B14F-4D97-AF65-F5344CB8AC3E}">
        <p14:creationId xmlns:p14="http://schemas.microsoft.com/office/powerpoint/2010/main" val="71548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122A0903-742D-2DBF-7258-784A20BDF377}"/>
              </a:ext>
            </a:extLst>
          </p:cNvPr>
          <p:cNvSpPr/>
          <p:nvPr/>
        </p:nvSpPr>
        <p:spPr>
          <a:xfrm>
            <a:off x="6312548" y="2196489"/>
            <a:ext cx="2740164" cy="2120725"/>
          </a:xfrm>
          <a:prstGeom prst="ellipse">
            <a:avLst/>
          </a:prstGeom>
          <a:solidFill>
            <a:srgbClr val="1560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/>
              <a:t>Tekniske</a:t>
            </a:r>
            <a:r>
              <a:rPr lang="nb-NO"/>
              <a:t>:</a:t>
            </a:r>
          </a:p>
          <a:p>
            <a:pPr algn="ctr"/>
            <a:r>
              <a:rPr lang="nb-NO"/>
              <a:t>Forstå og gjengi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568FA20-8195-1B7D-E04C-A57C5D84E332}"/>
              </a:ext>
            </a:extLst>
          </p:cNvPr>
          <p:cNvSpPr>
            <a:spLocks noGrp="1"/>
          </p:cNvSpPr>
          <p:nvPr/>
        </p:nvSpPr>
        <p:spPr>
          <a:xfrm>
            <a:off x="838200" y="154825"/>
            <a:ext cx="10515600" cy="102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>
                <a:latin typeface="Aptos Display"/>
              </a:rPr>
              <a:t>Metadata i digital bevaring er VIKTIG!</a:t>
            </a:r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81D8E-0905-5E8D-0AF3-575E26399862}"/>
              </a:ext>
            </a:extLst>
          </p:cNvPr>
          <p:cNvSpPr>
            <a:spLocks noGrp="1"/>
          </p:cNvSpPr>
          <p:nvPr/>
        </p:nvSpPr>
        <p:spPr>
          <a:xfrm>
            <a:off x="838200" y="1175657"/>
            <a:ext cx="10515600" cy="950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>
                <a:latin typeface="Aptos"/>
                <a:ea typeface="+mn-lt"/>
                <a:cs typeface="+mn-lt"/>
              </a:rPr>
              <a:t>Metadata er et hjelpemiddel for å sikre at digitale objekter kan </a:t>
            </a:r>
            <a:r>
              <a:rPr lang="nb-NO" b="1">
                <a:latin typeface="Aptos"/>
                <a:ea typeface="+mn-lt"/>
                <a:cs typeface="+mn-lt"/>
              </a:rPr>
              <a:t>finnes, forstås, forvaltes og bevares over tid</a:t>
            </a:r>
            <a:r>
              <a:rPr lang="nb-NO">
                <a:latin typeface="Aptos"/>
                <a:ea typeface="+mn-lt"/>
                <a:cs typeface="+mn-lt"/>
              </a:rPr>
              <a:t>.</a:t>
            </a:r>
            <a:endParaRPr lang="nb-NO">
              <a:latin typeface="Aptos"/>
              <a:cs typeface="Arial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A24E27-5BE3-530C-581C-DAAC2AA45BAD}"/>
              </a:ext>
            </a:extLst>
          </p:cNvPr>
          <p:cNvSpPr/>
          <p:nvPr/>
        </p:nvSpPr>
        <p:spPr>
          <a:xfrm>
            <a:off x="2953706" y="2196489"/>
            <a:ext cx="2757225" cy="2119888"/>
          </a:xfrm>
          <a:prstGeom prst="ellipse">
            <a:avLst/>
          </a:prstGeom>
          <a:solidFill>
            <a:srgbClr val="1560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/>
              <a:t>Deskriptive</a:t>
            </a:r>
            <a:r>
              <a:rPr lang="nb-NO"/>
              <a:t>:</a:t>
            </a:r>
          </a:p>
          <a:p>
            <a:pPr algn="ctr"/>
            <a:r>
              <a:rPr lang="nb-NO"/>
              <a:t>Finne og identifisere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C80798-485D-5E4D-5376-45B815DC8793}"/>
              </a:ext>
            </a:extLst>
          </p:cNvPr>
          <p:cNvSpPr/>
          <p:nvPr/>
        </p:nvSpPr>
        <p:spPr>
          <a:xfrm>
            <a:off x="4568598" y="4540582"/>
            <a:ext cx="2886283" cy="2162593"/>
          </a:xfrm>
          <a:prstGeom prst="ellipse">
            <a:avLst/>
          </a:prstGeom>
          <a:solidFill>
            <a:srgbClr val="1560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/>
              <a:t>Administrative</a:t>
            </a:r>
            <a:r>
              <a:rPr lang="nb-NO"/>
              <a:t>:</a:t>
            </a:r>
          </a:p>
          <a:p>
            <a:pPr algn="ctr"/>
            <a:r>
              <a:rPr lang="nb-NO"/>
              <a:t>Forvalte og bevare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26BA3D-F5BB-C884-8FB0-24412627B18D}"/>
              </a:ext>
            </a:extLst>
          </p:cNvPr>
          <p:cNvSpPr/>
          <p:nvPr/>
        </p:nvSpPr>
        <p:spPr>
          <a:xfrm>
            <a:off x="4817504" y="3256433"/>
            <a:ext cx="2388472" cy="18192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>
                <a:solidFill>
                  <a:schemeClr val="tx1"/>
                </a:solidFill>
              </a:rPr>
              <a:t>Bevarings-metadata</a:t>
            </a:r>
          </a:p>
        </p:txBody>
      </p:sp>
    </p:spTree>
    <p:extLst>
      <p:ext uri="{BB962C8B-B14F-4D97-AF65-F5344CB8AC3E}">
        <p14:creationId xmlns:p14="http://schemas.microsoft.com/office/powerpoint/2010/main" val="191803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3A36D95F-834C-7360-7E4B-BB0163197DB0}"/>
              </a:ext>
            </a:extLst>
          </p:cNvPr>
          <p:cNvSpPr>
            <a:spLocks noGrp="1"/>
          </p:cNvSpPr>
          <p:nvPr/>
        </p:nvSpPr>
        <p:spPr>
          <a:xfrm>
            <a:off x="838200" y="165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Hva </a:t>
            </a:r>
            <a:r>
              <a:rPr lang="nb-NO">
                <a:latin typeface="Aptos Display"/>
              </a:rPr>
              <a:t>brukes</a:t>
            </a:r>
            <a:r>
              <a:rPr lang="nb-NO"/>
              <a:t> metadata til i digital bevaring?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88F440E-0616-79DF-0076-6A4509099786}"/>
              </a:ext>
            </a:extLst>
          </p:cNvPr>
          <p:cNvSpPr>
            <a:spLocks noGrp="1"/>
          </p:cNvSpPr>
          <p:nvPr/>
        </p:nvSpPr>
        <p:spPr>
          <a:xfrm>
            <a:off x="838200" y="1489982"/>
            <a:ext cx="10515600" cy="5194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>
                <a:latin typeface="Aptos"/>
              </a:rPr>
              <a:t>Autentisitet </a:t>
            </a:r>
            <a:r>
              <a:rPr lang="nb-NO">
                <a:latin typeface="Aptos"/>
              </a:rPr>
              <a:t>– kunne dokumentere at objektet er det det utgir seg for. Når og hvem fikk vi det fra, hvordan har vi behandlet det i vår varetekt</a:t>
            </a:r>
            <a:br>
              <a:rPr lang="nb-NO">
                <a:latin typeface="Aptos"/>
              </a:rPr>
            </a:br>
            <a:endParaRPr lang="nb-NO">
              <a:latin typeface="Aptos"/>
            </a:endParaRPr>
          </a:p>
          <a:p>
            <a:r>
              <a:rPr lang="nb-NO" b="1">
                <a:latin typeface="Aptos"/>
              </a:rPr>
              <a:t>Integritet </a:t>
            </a:r>
            <a:r>
              <a:rPr lang="nb-NO">
                <a:latin typeface="Aptos"/>
              </a:rPr>
              <a:t>– at objektet er uforandret over tid.</a:t>
            </a:r>
            <a:br>
              <a:rPr lang="nb-NO">
                <a:latin typeface="Aptos"/>
              </a:rPr>
            </a:br>
            <a:endParaRPr lang="nb-NO">
              <a:latin typeface="Aptos"/>
            </a:endParaRPr>
          </a:p>
          <a:p>
            <a:r>
              <a:rPr lang="nb-NO" b="1">
                <a:latin typeface="Aptos"/>
              </a:rPr>
              <a:t>Langsiktig tilgang - </a:t>
            </a:r>
            <a:r>
              <a:rPr lang="nb-NO">
                <a:latin typeface="Aptos"/>
              </a:rPr>
              <a:t>Nå og i framtiden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>
                <a:latin typeface="Aptos"/>
              </a:rPr>
              <a:t>Gjenfinnbar </a:t>
            </a:r>
            <a:r>
              <a:rPr lang="nb-NO">
                <a:latin typeface="Aptos"/>
              </a:rPr>
              <a:t>– Deskriptive metadata og identifikatorer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>
                <a:latin typeface="Aptos"/>
              </a:rPr>
              <a:t>Lesbar </a:t>
            </a:r>
            <a:r>
              <a:rPr lang="nb-NO">
                <a:latin typeface="Aptos"/>
              </a:rPr>
              <a:t>– Tekniske metadata (</a:t>
            </a:r>
            <a:r>
              <a:rPr lang="nb-NO" err="1">
                <a:latin typeface="Aptos"/>
              </a:rPr>
              <a:t>størrelse,format</a:t>
            </a:r>
            <a:r>
              <a:rPr lang="nb-NO">
                <a:latin typeface="Aptos"/>
              </a:rPr>
              <a:t> og andre karakteristika)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>
                <a:latin typeface="Aptos"/>
              </a:rPr>
              <a:t>Mulig å tolke</a:t>
            </a:r>
            <a:r>
              <a:rPr lang="nb-NO">
                <a:latin typeface="Aptos"/>
              </a:rPr>
              <a:t> -  informasjon som beskriver hvordan objektet skal tolkes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>
                <a:latin typeface="Aptos"/>
              </a:rPr>
              <a:t>Pålitelig </a:t>
            </a:r>
            <a:r>
              <a:rPr lang="nb-NO">
                <a:latin typeface="Aptos"/>
              </a:rPr>
              <a:t>- komplett og autentisk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>
                <a:latin typeface="Aptos"/>
              </a:rPr>
              <a:t>Tilgjengelig </a:t>
            </a:r>
            <a:r>
              <a:rPr lang="nb-NO">
                <a:latin typeface="Aptos"/>
              </a:rPr>
              <a:t>– inklusive bevaringsmetadata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15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FE26-8E0B-D483-666A-04B47E70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7997FB-AE72-2810-5D0E-64C032718C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116741-C5A8-7B7F-7EB0-C0E49111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7" y="2272398"/>
            <a:ext cx="24830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1C9C54D-4F0F-D7FA-7F20-F256A1D9821F}"/>
              </a:ext>
            </a:extLst>
          </p:cNvPr>
          <p:cNvSpPr txBox="1">
            <a:spLocks/>
          </p:cNvSpPr>
          <p:nvPr/>
        </p:nvSpPr>
        <p:spPr>
          <a:xfrm>
            <a:off x="573600" y="15032"/>
            <a:ext cx="11044800" cy="104076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nb-NO" sz="4400">
                <a:solidFill>
                  <a:srgbClr val="C00000"/>
                </a:solidFill>
                <a:latin typeface="Aptos Narrow"/>
              </a:rPr>
              <a:t>Digital bevaring i tall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E35ECCA-6B63-969F-697F-72E6C64DFC27}"/>
              </a:ext>
            </a:extLst>
          </p:cNvPr>
          <p:cNvSpPr txBox="1">
            <a:spLocks/>
          </p:cNvSpPr>
          <p:nvPr/>
        </p:nvSpPr>
        <p:spPr>
          <a:xfrm>
            <a:off x="828040" y="1464515"/>
            <a:ext cx="11158537" cy="51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>
                <a:latin typeface="Aptos Narrow"/>
              </a:rPr>
              <a:t>18+     </a:t>
            </a:r>
            <a:r>
              <a:rPr lang="nb-NO" sz="2600" err="1">
                <a:latin typeface="Aptos Narrow"/>
              </a:rPr>
              <a:t>petabyte</a:t>
            </a:r>
            <a:r>
              <a:rPr lang="nb-NO" sz="2600">
                <a:latin typeface="Aptos Narrow"/>
              </a:rPr>
              <a:t> unike data </a:t>
            </a:r>
            <a:r>
              <a:rPr lang="nb-NO" sz="1600">
                <a:latin typeface="Aptos Narrow"/>
              </a:rPr>
              <a:t>(18.000 terabyte)</a:t>
            </a:r>
          </a:p>
          <a:p>
            <a:r>
              <a:rPr lang="nb-NO" sz="2600">
                <a:latin typeface="Aptos Narrow"/>
              </a:rPr>
              <a:t>100+   forskjellige "filformat"</a:t>
            </a:r>
          </a:p>
          <a:p>
            <a:r>
              <a:rPr lang="nb-NO" sz="2600">
                <a:latin typeface="Aptos Narrow"/>
              </a:rPr>
              <a:t>2+    milliarder filer</a:t>
            </a:r>
          </a:p>
          <a:p>
            <a:r>
              <a:rPr lang="nb-NO" sz="2600">
                <a:latin typeface="Aptos Narrow"/>
              </a:rPr>
              <a:t>12++   millioner Arkivobjekter </a:t>
            </a:r>
            <a:r>
              <a:rPr lang="nb-NO" sz="1600">
                <a:latin typeface="Aptos Narrow"/>
              </a:rPr>
              <a:t>(sannsynligvis mer enn 20 millioner…)</a:t>
            </a:r>
          </a:p>
          <a:p>
            <a:r>
              <a:rPr lang="nb-NO" sz="2600">
                <a:latin typeface="Aptos Narrow"/>
              </a:rPr>
              <a:t>6,5   terabyte tilvekst hver dag </a:t>
            </a:r>
            <a:r>
              <a:rPr lang="nb-NO" sz="1600">
                <a:latin typeface="Aptos Narrow"/>
              </a:rPr>
              <a:t>(6.500 gigabyte) </a:t>
            </a:r>
          </a:p>
          <a:p>
            <a:r>
              <a:rPr lang="nb-NO" sz="2600">
                <a:latin typeface="Aptos Narrow"/>
              </a:rPr>
              <a:t>5.000  nye arkivobjekter hver dag </a:t>
            </a:r>
            <a:r>
              <a:rPr lang="nb-NO" sz="1700">
                <a:latin typeface="Aptos Narrow"/>
              </a:rPr>
              <a:t>(Tekst, Lyd, Levende bilder, Bilder, Web)</a:t>
            </a:r>
          </a:p>
          <a:p>
            <a:endParaRPr lang="nb-NO" sz="2600">
              <a:latin typeface="Aptos Narrow"/>
            </a:endParaRPr>
          </a:p>
          <a:p>
            <a:r>
              <a:rPr lang="nb-NO" sz="2600">
                <a:latin typeface="Aptos Narrow"/>
              </a:rPr>
              <a:t>31 produksjonsløyper produserer digital innhold som skal bevares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b-NO" sz="2400">
                <a:latin typeface="Aptos Narrow"/>
              </a:rPr>
              <a:t>17 Interne digitaliseringsløyper</a:t>
            </a:r>
            <a:endParaRPr lang="nb-NO" sz="2400">
              <a:latin typeface="Arial" panose="020B0604020202020204"/>
              <a:cs typeface="Arial" panose="020B0604020202020204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nb-NO" sz="2400">
                <a:latin typeface="Aptos Narrow"/>
              </a:rPr>
              <a:t>14 mottaksløyper for materiale som er født digitalt.</a:t>
            </a:r>
            <a:endParaRPr lang="nb-NO" sz="2400">
              <a:latin typeface="Arial" panose="020B0604020202020204"/>
              <a:cs typeface="Arial" panose="020B06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nb-NO"/>
          </a:p>
        </p:txBody>
      </p:sp>
      <p:pic>
        <p:nvPicPr>
          <p:cNvPr id="11" name="Bilde 10" descr="Et bilde som inneholder tekst, Font, clip art, design&#10;&#10;KI-generert innhold kan være feil.">
            <a:extLst>
              <a:ext uri="{FF2B5EF4-FFF2-40B4-BE49-F238E27FC236}">
                <a16:creationId xmlns:a16="http://schemas.microsoft.com/office/drawing/2014/main" id="{E272565F-C104-57D2-9C92-2CAA89B2D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152" y="3309"/>
            <a:ext cx="4251471" cy="30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BF3F-AFD9-6550-3248-51206FAE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4">
            <a:extLst>
              <a:ext uri="{FF2B5EF4-FFF2-40B4-BE49-F238E27FC236}">
                <a16:creationId xmlns:a16="http://schemas.microsoft.com/office/drawing/2014/main" id="{6D99CFFA-04C2-EB9D-3838-4A27E57FB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C3EF1-272A-4B1F-90BE-9F6B1BC19A77}" type="slidenum">
              <a:rPr lang="nb-NO" altLang="nb-NO" sz="1400" smtClean="0"/>
              <a:pPr>
                <a:spcBef>
                  <a:spcPct val="0"/>
                </a:spcBef>
              </a:pPr>
              <a:t>15</a:t>
            </a:fld>
            <a:endParaRPr lang="nb-NO" altLang="nb-NO" sz="1400"/>
          </a:p>
        </p:txBody>
      </p:sp>
      <p:graphicFrame>
        <p:nvGraphicFramePr>
          <p:cNvPr id="6" name="Tabell 7">
            <a:extLst>
              <a:ext uri="{FF2B5EF4-FFF2-40B4-BE49-F238E27FC236}">
                <a16:creationId xmlns:a16="http://schemas.microsoft.com/office/drawing/2014/main" id="{09B1EF7D-7A62-FD9F-805E-EABC1177AEBA}"/>
              </a:ext>
            </a:extLst>
          </p:cNvPr>
          <p:cNvGraphicFramePr>
            <a:graphicFrameLocks noGrp="1"/>
          </p:cNvGraphicFramePr>
          <p:nvPr/>
        </p:nvGraphicFramePr>
        <p:xfrm>
          <a:off x="1398395" y="2327868"/>
          <a:ext cx="9294939" cy="3762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325">
                  <a:extLst>
                    <a:ext uri="{9D8B030D-6E8A-4147-A177-3AD203B41FA5}">
                      <a16:colId xmlns:a16="http://schemas.microsoft.com/office/drawing/2014/main" val="2236607052"/>
                    </a:ext>
                  </a:extLst>
                </a:gridCol>
                <a:gridCol w="3292928">
                  <a:extLst>
                    <a:ext uri="{9D8B030D-6E8A-4147-A177-3AD203B41FA5}">
                      <a16:colId xmlns:a16="http://schemas.microsoft.com/office/drawing/2014/main" val="1185428163"/>
                    </a:ext>
                  </a:extLst>
                </a:gridCol>
                <a:gridCol w="3038686">
                  <a:extLst>
                    <a:ext uri="{9D8B030D-6E8A-4147-A177-3AD203B41FA5}">
                      <a16:colId xmlns:a16="http://schemas.microsoft.com/office/drawing/2014/main" val="457625622"/>
                    </a:ext>
                  </a:extLst>
                </a:gridCol>
              </a:tblGrid>
              <a:tr h="922836">
                <a:tc>
                  <a:txBody>
                    <a:bodyPr/>
                    <a:lstStyle/>
                    <a:p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Media Typer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Data </a:t>
                      </a:r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volum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18 Petabyte (*3)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Filer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2+ </a:t>
                      </a:r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milliarder</a:t>
                      </a: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  (*3)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026663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Tekst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noProof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70%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49262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Bilder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235293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Lyd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275987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Levende</a:t>
                      </a: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800" noProof="0" err="1">
                          <a:effectLst/>
                          <a:latin typeface="Calibri"/>
                          <a:cs typeface="Calibri"/>
                        </a:rPr>
                        <a:t>bilder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noProof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  <a:r>
                        <a:rPr lang="en-US" sz="3200" b="0" noProof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268457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Nettarkiv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>
                          <a:effectLst/>
                          <a:latin typeface="Calibri"/>
                          <a:cs typeface="Calibri"/>
                        </a:rPr>
                        <a:t>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397210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endParaRPr lang="en-US" sz="2800" noProof="0"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>
                          <a:effectLst/>
                          <a:latin typeface="Calibri"/>
                          <a:cs typeface="Calibri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>
                          <a:effectLst/>
                          <a:latin typeface="Calibri"/>
                          <a:cs typeface="Calibri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22039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A81F3499-B2F1-4ECB-AC48-65638BF7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234" y="239520"/>
            <a:ext cx="9293050" cy="1350683"/>
          </a:xfrm>
        </p:spPr>
        <p:txBody>
          <a:bodyPr/>
          <a:lstStyle/>
          <a:p>
            <a:pPr algn="ctr"/>
            <a:r>
              <a:rPr lang="nb-NO"/>
              <a:t>Nasjonalbibliotekets digitale samling</a:t>
            </a:r>
          </a:p>
        </p:txBody>
      </p:sp>
    </p:spTree>
    <p:extLst>
      <p:ext uri="{BB962C8B-B14F-4D97-AF65-F5344CB8AC3E}">
        <p14:creationId xmlns:p14="http://schemas.microsoft.com/office/powerpoint/2010/main" val="87188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2">
            <a:extLst>
              <a:ext uri="{FF2B5EF4-FFF2-40B4-BE49-F238E27FC236}">
                <a16:creationId xmlns:a16="http://schemas.microsoft.com/office/drawing/2014/main" id="{7DD24D92-B546-07C7-001E-DED43CEF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42" y="181224"/>
            <a:ext cx="9466053" cy="508613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nb-NO" sz="3200">
                <a:latin typeface="Franklin Gothic Demi"/>
                <a:cs typeface="Arial"/>
              </a:rPr>
              <a:t>Bevaring av data for Museumssektoren</a:t>
            </a:r>
            <a:endParaRPr lang="nb-NO" sz="3200" err="1">
              <a:latin typeface="Franklin Gothic Demi" panose="020B0703020102020204" pitchFamily="34" charset="0"/>
            </a:endParaRPr>
          </a:p>
        </p:txBody>
      </p:sp>
      <p:pic>
        <p:nvPicPr>
          <p:cNvPr id="2" name="Graphic 1" descr="Åpen mappe kontur">
            <a:extLst>
              <a:ext uri="{FF2B5EF4-FFF2-40B4-BE49-F238E27FC236}">
                <a16:creationId xmlns:a16="http://schemas.microsoft.com/office/drawing/2014/main" id="{4848EB41-A30E-F7B6-999B-BA0E64C3FC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9041" y="2684132"/>
            <a:ext cx="1023070" cy="1038781"/>
          </a:xfrm>
          <a:prstGeom prst="rect">
            <a:avLst/>
          </a:prstGeom>
        </p:spPr>
      </p:pic>
      <p:pic>
        <p:nvPicPr>
          <p:cNvPr id="3" name="Graphic 2" descr="Dokument kontur">
            <a:extLst>
              <a:ext uri="{FF2B5EF4-FFF2-40B4-BE49-F238E27FC236}">
                <a16:creationId xmlns:a16="http://schemas.microsoft.com/office/drawing/2014/main" id="{B0E75501-473C-B405-1DBD-12F45E7E63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19" y="3156688"/>
            <a:ext cx="351972" cy="351972"/>
          </a:xfrm>
          <a:prstGeom prst="rect">
            <a:avLst/>
          </a:prstGeom>
        </p:spPr>
      </p:pic>
      <p:pic>
        <p:nvPicPr>
          <p:cNvPr id="4" name="Graphic 3" descr="Bilde med heldekkende fyll">
            <a:extLst>
              <a:ext uri="{FF2B5EF4-FFF2-40B4-BE49-F238E27FC236}">
                <a16:creationId xmlns:a16="http://schemas.microsoft.com/office/drawing/2014/main" id="{CB2A9946-DD6A-BD93-F861-073F8FB603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9137" y="3203425"/>
            <a:ext cx="351972" cy="351972"/>
          </a:xfrm>
          <a:prstGeom prst="rect">
            <a:avLst/>
          </a:prstGeom>
        </p:spPr>
      </p:pic>
      <p:pic>
        <p:nvPicPr>
          <p:cNvPr id="5" name="Graphic 4" descr="Lås kontur">
            <a:extLst>
              <a:ext uri="{FF2B5EF4-FFF2-40B4-BE49-F238E27FC236}">
                <a16:creationId xmlns:a16="http://schemas.microsoft.com/office/drawing/2014/main" id="{23282473-DD8F-B6BC-6233-9645F17E9B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4638" y="2911666"/>
            <a:ext cx="234886" cy="249381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5842E1F4-7BA6-98D9-53D2-8A6626E79794}"/>
              </a:ext>
            </a:extLst>
          </p:cNvPr>
          <p:cNvSpPr/>
          <p:nvPr/>
        </p:nvSpPr>
        <p:spPr>
          <a:xfrm>
            <a:off x="10468004" y="2276254"/>
            <a:ext cx="1485696" cy="3743985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5CD76-5223-8817-3595-7AC77B3691F7}"/>
              </a:ext>
            </a:extLst>
          </p:cNvPr>
          <p:cNvSpPr txBox="1"/>
          <p:nvPr/>
        </p:nvSpPr>
        <p:spPr>
          <a:xfrm>
            <a:off x="5374890" y="2655429"/>
            <a:ext cx="297794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Iosevka Aile" panose="02000500030000000004" pitchFamily="2" charset="0"/>
                <a:cs typeface="Calibri"/>
              </a:rPr>
              <a:t>E-ark </a:t>
            </a:r>
            <a:r>
              <a:rPr lang="en-US" sz="1200" b="1" err="1">
                <a:ea typeface="Iosevka Aile" panose="02000500030000000004" pitchFamily="2" charset="0"/>
                <a:cs typeface="Calibri"/>
              </a:rPr>
              <a:t>pakke</a:t>
            </a:r>
            <a:r>
              <a:rPr lang="en-US" sz="1200" b="1">
                <a:ea typeface="Iosevka Aile" panose="02000500030000000004" pitchFamily="2" charset="0"/>
                <a:cs typeface="Calibri"/>
              </a:rPr>
              <a:t> (SIP)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ea typeface="Iosevka Aile" panose="02000500030000000004" pitchFamily="2" charset="0"/>
                <a:cs typeface="Calibri"/>
              </a:rPr>
              <a:t>Digital fil (Foto)</a:t>
            </a:r>
          </a:p>
          <a:p>
            <a:pPr marL="285750" indent="-285750">
              <a:buFont typeface="Arial"/>
              <a:buChar char="•"/>
            </a:pPr>
            <a:r>
              <a:rPr lang="en-US" sz="1200" err="1">
                <a:ea typeface="Iosevka Aile" panose="02000500030000000004" pitchFamily="2" charset="0"/>
                <a:cs typeface="Calibri"/>
              </a:rPr>
              <a:t>Tekniske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og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deskriptive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metadata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ea typeface="Iosevka Aile" panose="02000500030000000004" pitchFamily="2" charset="0"/>
                <a:cs typeface="Calibri"/>
              </a:rPr>
              <a:t>Metadata for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pakke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(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uuid,museum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, type etc.)</a:t>
            </a:r>
          </a:p>
          <a:p>
            <a:pPr marL="285750" indent="-285750">
              <a:buFont typeface="Arial"/>
              <a:buChar char="•"/>
            </a:pPr>
            <a:r>
              <a:rPr lang="en-US" sz="1200" err="1">
                <a:ea typeface="Iosevka Aile" panose="02000500030000000004" pitchFamily="2" charset="0"/>
                <a:cs typeface="Calibri"/>
              </a:rPr>
              <a:t>Sjekksummer</a:t>
            </a:r>
            <a:endParaRPr lang="en-US" sz="1200">
              <a:ea typeface="Iosevka Aile" panose="02000500030000000004" pitchFamily="2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Iosevka Aile" panose="02000500030000000004" pitchFamily="2" charset="0"/>
              <a:cs typeface="Calibri"/>
            </a:endParaRPr>
          </a:p>
        </p:txBody>
      </p:sp>
      <p:pic>
        <p:nvPicPr>
          <p:cNvPr id="8" name="Graphic 7" descr="Mannsprofil kontur">
            <a:extLst>
              <a:ext uri="{FF2B5EF4-FFF2-40B4-BE49-F238E27FC236}">
                <a16:creationId xmlns:a16="http://schemas.microsoft.com/office/drawing/2014/main" id="{C4C73CCD-DDD7-E9C1-1917-1CD6E621C1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330" y="3596118"/>
            <a:ext cx="1189348" cy="118149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6CA6FE-1ABB-9883-597D-B7DCD8916E36}"/>
              </a:ext>
            </a:extLst>
          </p:cNvPr>
          <p:cNvSpPr/>
          <p:nvPr/>
        </p:nvSpPr>
        <p:spPr>
          <a:xfrm>
            <a:off x="772666" y="2275019"/>
            <a:ext cx="1873623" cy="14253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en-US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EKultur</a:t>
            </a:r>
            <a:endParaRPr lang="nb-NO" err="1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App</a:t>
            </a:r>
            <a:endParaRPr lang="en-US" err="1">
              <a:solidFill>
                <a:schemeClr val="tx1"/>
              </a:solidFill>
            </a:endParaRPr>
          </a:p>
        </p:txBody>
      </p:sp>
      <p:pic>
        <p:nvPicPr>
          <p:cNvPr id="18" name="Graphic 17" descr="Ett tannhjul kontur">
            <a:extLst>
              <a:ext uri="{FF2B5EF4-FFF2-40B4-BE49-F238E27FC236}">
                <a16:creationId xmlns:a16="http://schemas.microsoft.com/office/drawing/2014/main" id="{5720DC06-CE66-EE77-DA81-21457A4F44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626" y="3839499"/>
            <a:ext cx="780854" cy="7965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79489E-64AC-9CCD-0FBF-53D7D676AEBB}"/>
              </a:ext>
            </a:extLst>
          </p:cNvPr>
          <p:cNvSpPr/>
          <p:nvPr/>
        </p:nvSpPr>
        <p:spPr>
          <a:xfrm>
            <a:off x="2463328" y="3652109"/>
            <a:ext cx="1972143" cy="11833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2788F-6D4D-39D7-2736-FB87DD957B27}"/>
              </a:ext>
            </a:extLst>
          </p:cNvPr>
          <p:cNvSpPr txBox="1"/>
          <p:nvPr/>
        </p:nvSpPr>
        <p:spPr>
          <a:xfrm>
            <a:off x="2830175" y="3792594"/>
            <a:ext cx="12349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ea typeface="Iosevka Aile" panose="02000500030000000004" pitchFamily="2" charset="0"/>
                <a:cs typeface="Calibri"/>
              </a:rPr>
              <a:t>EKultur</a:t>
            </a:r>
            <a:r>
              <a:rPr lang="en-US">
                <a:ea typeface="Iosevka Aile" panose="02000500030000000004" pitchFamily="2" charset="0"/>
                <a:cs typeface="Calibri"/>
              </a:rPr>
              <a:t> NB </a:t>
            </a:r>
            <a:endParaRPr lang="nb-NO"/>
          </a:p>
          <a:p>
            <a:pPr algn="ctr"/>
            <a:r>
              <a:rPr lang="en-US" err="1">
                <a:ea typeface="Iosevka Aile" panose="02000500030000000004" pitchFamily="2" charset="0"/>
                <a:cs typeface="Calibri"/>
              </a:rPr>
              <a:t>modul</a:t>
            </a:r>
            <a:endParaRPr lang="en-US">
              <a:ea typeface="Iosevka Aile" panose="02000500030000000004" pitchFamily="2" charset="0"/>
              <a:cs typeface="Calibri"/>
            </a:endParaRPr>
          </a:p>
        </p:txBody>
      </p:sp>
      <p:pic>
        <p:nvPicPr>
          <p:cNvPr id="21" name="Graphic 20" descr="Bilde med heldekkende fyll">
            <a:extLst>
              <a:ext uri="{FF2B5EF4-FFF2-40B4-BE49-F238E27FC236}">
                <a16:creationId xmlns:a16="http://schemas.microsoft.com/office/drawing/2014/main" id="{81012B82-7B65-EC40-9889-D5D796182A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0061" y="3618934"/>
            <a:ext cx="914400" cy="914400"/>
          </a:xfrm>
          <a:prstGeom prst="rect">
            <a:avLst/>
          </a:prstGeom>
        </p:spPr>
      </p:pic>
      <p:pic>
        <p:nvPicPr>
          <p:cNvPr id="22" name="Graphic 21" descr="Dokument kontur">
            <a:extLst>
              <a:ext uri="{FF2B5EF4-FFF2-40B4-BE49-F238E27FC236}">
                <a16:creationId xmlns:a16="http://schemas.microsoft.com/office/drawing/2014/main" id="{CDBE079E-A946-91CA-B8DC-79CC7F6FF8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0054" y="4313548"/>
            <a:ext cx="914400" cy="914400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5693D647-DD0D-6929-7E46-487DD15707B3}"/>
              </a:ext>
            </a:extLst>
          </p:cNvPr>
          <p:cNvSpPr/>
          <p:nvPr/>
        </p:nvSpPr>
        <p:spPr>
          <a:xfrm>
            <a:off x="8601660" y="3481021"/>
            <a:ext cx="1577788" cy="158675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5604A-2FEE-D1EB-70A2-577A79B4AD73}"/>
              </a:ext>
            </a:extLst>
          </p:cNvPr>
          <p:cNvSpPr txBox="1"/>
          <p:nvPr/>
        </p:nvSpPr>
        <p:spPr>
          <a:xfrm>
            <a:off x="8559124" y="3911749"/>
            <a:ext cx="12391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Iosevka Aile" panose="02000500030000000004" pitchFamily="2" charset="0"/>
                <a:cs typeface="Calibri"/>
              </a:rPr>
              <a:t>NB </a:t>
            </a:r>
            <a:endParaRPr lang="en-US">
              <a:ea typeface="Iosevka Aile" panose="02000500030000000004" pitchFamily="2" charset="0"/>
              <a:cs typeface="Arial" panose="020B0604020202020204"/>
            </a:endParaRPr>
          </a:p>
          <a:p>
            <a:pPr algn="ctr"/>
            <a:r>
              <a:rPr lang="en-US">
                <a:ea typeface="Iosevka Aile" panose="02000500030000000004" pitchFamily="2" charset="0"/>
                <a:cs typeface="Calibri"/>
              </a:rPr>
              <a:t>DPS </a:t>
            </a:r>
            <a:endParaRPr lang="en-US">
              <a:ea typeface="Iosevka Aile" panose="02000500030000000004" pitchFamily="2" charset="0"/>
              <a:cs typeface="Arial"/>
            </a:endParaRPr>
          </a:p>
          <a:p>
            <a:pPr algn="ctr"/>
            <a:r>
              <a:rPr lang="en-US">
                <a:ea typeface="Iosevka Aile" panose="02000500030000000004" pitchFamily="2" charset="0"/>
                <a:cs typeface="Calibri"/>
              </a:rPr>
              <a:t>API</a:t>
            </a:r>
            <a:endParaRPr lang="en-US">
              <a:cs typeface="Arial"/>
            </a:endParaRPr>
          </a:p>
        </p:txBody>
      </p:sp>
      <p:pic>
        <p:nvPicPr>
          <p:cNvPr id="25" name="Graphic 24" descr="Åpen mappe kontur">
            <a:extLst>
              <a:ext uri="{FF2B5EF4-FFF2-40B4-BE49-F238E27FC236}">
                <a16:creationId xmlns:a16="http://schemas.microsoft.com/office/drawing/2014/main" id="{923A8871-4DAF-AF76-2223-CF9E99A9E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856" y="4276211"/>
            <a:ext cx="1033091" cy="1033091"/>
          </a:xfrm>
          <a:prstGeom prst="rect">
            <a:avLst/>
          </a:prstGeom>
        </p:spPr>
      </p:pic>
      <p:pic>
        <p:nvPicPr>
          <p:cNvPr id="26" name="Graphic 25" descr="Dokument kontur">
            <a:extLst>
              <a:ext uri="{FF2B5EF4-FFF2-40B4-BE49-F238E27FC236}">
                <a16:creationId xmlns:a16="http://schemas.microsoft.com/office/drawing/2014/main" id="{809E9C7A-9580-8652-829E-0F52023914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1354" y="4706918"/>
            <a:ext cx="345078" cy="337222"/>
          </a:xfrm>
          <a:prstGeom prst="rect">
            <a:avLst/>
          </a:prstGeom>
        </p:spPr>
      </p:pic>
      <p:pic>
        <p:nvPicPr>
          <p:cNvPr id="27" name="Graphic 26" descr="Bilde med heldekkende fyll">
            <a:extLst>
              <a:ext uri="{FF2B5EF4-FFF2-40B4-BE49-F238E27FC236}">
                <a16:creationId xmlns:a16="http://schemas.microsoft.com/office/drawing/2014/main" id="{F9E623C8-4042-5D52-1445-308999AC38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5004" y="4782733"/>
            <a:ext cx="345078" cy="337222"/>
          </a:xfrm>
          <a:prstGeom prst="rect">
            <a:avLst/>
          </a:prstGeom>
        </p:spPr>
      </p:pic>
      <p:pic>
        <p:nvPicPr>
          <p:cNvPr id="28" name="Graphic 27" descr="Lås kontur">
            <a:extLst>
              <a:ext uri="{FF2B5EF4-FFF2-40B4-BE49-F238E27FC236}">
                <a16:creationId xmlns:a16="http://schemas.microsoft.com/office/drawing/2014/main" id="{0EE92C0C-B7A4-4F33-D165-C235129D3D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0107" y="4505883"/>
            <a:ext cx="242954" cy="2429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9546CA-C0A2-E580-C35F-0E08D1157BFB}"/>
              </a:ext>
            </a:extLst>
          </p:cNvPr>
          <p:cNvSpPr txBox="1"/>
          <p:nvPr/>
        </p:nvSpPr>
        <p:spPr>
          <a:xfrm>
            <a:off x="10662188" y="3639414"/>
            <a:ext cx="11190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Iosevka Aile" panose="02000500030000000004" pitchFamily="2" charset="0"/>
                <a:cs typeface="Calibri"/>
              </a:rPr>
              <a:t>NB</a:t>
            </a:r>
            <a:endParaRPr lang="en-US" err="1">
              <a:ea typeface="Iosevka Aile" panose="02000500030000000004" pitchFamily="2" charset="0"/>
              <a:cs typeface="Arial" panose="020B0604020202020204"/>
            </a:endParaRPr>
          </a:p>
          <a:p>
            <a:pPr algn="ctr"/>
            <a:r>
              <a:rPr lang="en-US">
                <a:ea typeface="Iosevka Aile" panose="02000500030000000004" pitchFamily="2" charset="0"/>
                <a:cs typeface="Calibri"/>
              </a:rPr>
              <a:t> DPS</a:t>
            </a:r>
            <a:endParaRPr lang="en-US">
              <a:cs typeface="Arial"/>
            </a:endParaRPr>
          </a:p>
        </p:txBody>
      </p:sp>
      <p:pic>
        <p:nvPicPr>
          <p:cNvPr id="35" name="Graphic 34" descr="Åpen mappe kontur">
            <a:extLst>
              <a:ext uri="{FF2B5EF4-FFF2-40B4-BE49-F238E27FC236}">
                <a16:creationId xmlns:a16="http://schemas.microsoft.com/office/drawing/2014/main" id="{52ADD92C-43B8-CBDD-3D3A-7A5DB87829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0759" y="5026653"/>
            <a:ext cx="922255" cy="922255"/>
          </a:xfrm>
          <a:prstGeom prst="rect">
            <a:avLst/>
          </a:prstGeom>
        </p:spPr>
      </p:pic>
      <p:pic>
        <p:nvPicPr>
          <p:cNvPr id="36" name="Graphic 35" descr="Dokument kontur">
            <a:extLst>
              <a:ext uri="{FF2B5EF4-FFF2-40B4-BE49-F238E27FC236}">
                <a16:creationId xmlns:a16="http://schemas.microsoft.com/office/drawing/2014/main" id="{5902F061-2160-F2AF-75E2-6C6E19FD57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897" y="5426637"/>
            <a:ext cx="317370" cy="309514"/>
          </a:xfrm>
          <a:prstGeom prst="rect">
            <a:avLst/>
          </a:prstGeom>
        </p:spPr>
      </p:pic>
      <p:pic>
        <p:nvPicPr>
          <p:cNvPr id="37" name="Graphic 36" descr="Bilde med heldekkende fyll">
            <a:extLst>
              <a:ext uri="{FF2B5EF4-FFF2-40B4-BE49-F238E27FC236}">
                <a16:creationId xmlns:a16="http://schemas.microsoft.com/office/drawing/2014/main" id="{12CB62DB-B1A6-92B8-AAD6-22A283AA25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8989" y="5491611"/>
            <a:ext cx="317370" cy="309514"/>
          </a:xfrm>
          <a:prstGeom prst="rect">
            <a:avLst/>
          </a:prstGeom>
        </p:spPr>
      </p:pic>
      <p:pic>
        <p:nvPicPr>
          <p:cNvPr id="38" name="Graphic 37" descr="Lås kontur">
            <a:extLst>
              <a:ext uri="{FF2B5EF4-FFF2-40B4-BE49-F238E27FC236}">
                <a16:creationId xmlns:a16="http://schemas.microsoft.com/office/drawing/2014/main" id="{B240F599-66E0-BEBE-57EA-7D656FC788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7172" y="5270179"/>
            <a:ext cx="215246" cy="21524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98D79FF-53AA-ADA0-3FF8-36069162E366}"/>
              </a:ext>
            </a:extLst>
          </p:cNvPr>
          <p:cNvSpPr txBox="1"/>
          <p:nvPr/>
        </p:nvSpPr>
        <p:spPr>
          <a:xfrm>
            <a:off x="4570713" y="4936393"/>
            <a:ext cx="297794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Iosevka Aile" panose="02000500030000000004" pitchFamily="2" charset="0"/>
                <a:cs typeface="Calibri"/>
              </a:rPr>
              <a:t>E-ark </a:t>
            </a:r>
            <a:r>
              <a:rPr lang="en-US" sz="1200" b="1" err="1">
                <a:ea typeface="Iosevka Aile" panose="02000500030000000004" pitchFamily="2" charset="0"/>
                <a:cs typeface="Calibri"/>
              </a:rPr>
              <a:t>pakke</a:t>
            </a:r>
            <a:r>
              <a:rPr lang="en-US" sz="1200" b="1">
                <a:ea typeface="Iosevka Aile" panose="02000500030000000004" pitchFamily="2" charset="0"/>
                <a:cs typeface="Calibri"/>
              </a:rPr>
              <a:t> (DIP)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ea typeface="Iosevka Aile" panose="02000500030000000004" pitchFamily="2" charset="0"/>
                <a:cs typeface="Calibri"/>
              </a:rPr>
              <a:t>Digital fil. (Foto)</a:t>
            </a:r>
          </a:p>
          <a:p>
            <a:pPr marL="285750" indent="-285750">
              <a:buFont typeface="Arial"/>
              <a:buChar char="•"/>
            </a:pPr>
            <a:r>
              <a:rPr lang="en-US" sz="1200" err="1">
                <a:ea typeface="Iosevka Aile" panose="02000500030000000004" pitchFamily="2" charset="0"/>
                <a:cs typeface="Calibri"/>
              </a:rPr>
              <a:t>Tekniske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og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deskriptive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metadata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ea typeface="Iosevka Aile" panose="02000500030000000004" pitchFamily="2" charset="0"/>
                <a:cs typeface="Calibri"/>
              </a:rPr>
              <a:t>Metadata for 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pakke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 (</a:t>
            </a:r>
            <a:r>
              <a:rPr lang="en-US" sz="1200" err="1">
                <a:ea typeface="Iosevka Aile" panose="02000500030000000004" pitchFamily="2" charset="0"/>
                <a:cs typeface="Calibri"/>
              </a:rPr>
              <a:t>uuid,museum</a:t>
            </a:r>
            <a:r>
              <a:rPr lang="en-US" sz="1200">
                <a:ea typeface="Iosevka Aile" panose="02000500030000000004" pitchFamily="2" charset="0"/>
                <a:cs typeface="Calibri"/>
              </a:rPr>
              <a:t>, type etc.)</a:t>
            </a:r>
          </a:p>
          <a:p>
            <a:pPr marL="285750" indent="-285750">
              <a:buFont typeface="Arial"/>
              <a:buChar char="•"/>
            </a:pPr>
            <a:r>
              <a:rPr lang="en-US" sz="1200" err="1">
                <a:ea typeface="Iosevka Aile" panose="02000500030000000004" pitchFamily="2" charset="0"/>
                <a:cs typeface="Calibri"/>
              </a:rPr>
              <a:t>Sjekksummer</a:t>
            </a:r>
            <a:endParaRPr lang="en-US" sz="1200">
              <a:ea typeface="Iosevka Aile" panose="02000500030000000004" pitchFamily="2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Iosevka Aile" panose="02000500030000000004" pitchFamily="2" charset="0"/>
              <a:cs typeface="Calibri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62C31F0-E6FE-C029-4E75-967434308734}"/>
              </a:ext>
            </a:extLst>
          </p:cNvPr>
          <p:cNvSpPr/>
          <p:nvPr/>
        </p:nvSpPr>
        <p:spPr>
          <a:xfrm>
            <a:off x="4670316" y="3702889"/>
            <a:ext cx="3820913" cy="462866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533C9E-E9C3-B011-2CF4-E43AC0344C53}"/>
              </a:ext>
            </a:extLst>
          </p:cNvPr>
          <p:cNvSpPr/>
          <p:nvPr/>
        </p:nvSpPr>
        <p:spPr>
          <a:xfrm rot="10800000">
            <a:off x="4551790" y="4375880"/>
            <a:ext cx="3796302" cy="46579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tel 2">
            <a:extLst>
              <a:ext uri="{FF2B5EF4-FFF2-40B4-BE49-F238E27FC236}">
                <a16:creationId xmlns:a16="http://schemas.microsoft.com/office/drawing/2014/main" id="{24727069-CE0D-1737-51B3-D8A8B6CB76EB}"/>
              </a:ext>
            </a:extLst>
          </p:cNvPr>
          <p:cNvSpPr txBox="1">
            <a:spLocks/>
          </p:cNvSpPr>
          <p:nvPr/>
        </p:nvSpPr>
        <p:spPr>
          <a:xfrm>
            <a:off x="776810" y="949219"/>
            <a:ext cx="10731260" cy="479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000">
                <a:latin typeface="Franklin Gothic Demi"/>
                <a:cs typeface="Arial"/>
              </a:rPr>
              <a:t>Overføring av filer mellom KulturIT og Nasjonalbibliotekets (NBs) løsning for langtidsbevaring</a:t>
            </a:r>
            <a:endParaRPr lang="nb-NO" sz="2000"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93726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39FC2-54CF-9A5F-FC00-BA65E51D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CD03D0-A084-63E3-508C-B737EABBDAD7}"/>
              </a:ext>
            </a:extLst>
          </p:cNvPr>
          <p:cNvSpPr>
            <a:spLocks noGrp="1"/>
          </p:cNvSpPr>
          <p:nvPr/>
        </p:nvSpPr>
        <p:spPr>
          <a:xfrm>
            <a:off x="571109" y="592158"/>
            <a:ext cx="11044800" cy="79231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>
                <a:solidFill>
                  <a:srgbClr val="C00000"/>
                </a:solidFill>
                <a:latin typeface="Aptos Narrow"/>
              </a:rPr>
              <a:t>Takk for meg!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6C8D1556-493C-CE93-8CD0-E2E82E9E8CBE}"/>
              </a:ext>
            </a:extLst>
          </p:cNvPr>
          <p:cNvSpPr txBox="1">
            <a:spLocks/>
          </p:cNvSpPr>
          <p:nvPr/>
        </p:nvSpPr>
        <p:spPr>
          <a:xfrm>
            <a:off x="571109" y="2290502"/>
            <a:ext cx="11044800" cy="227486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600">
                <a:latin typeface="Aptos Narrow"/>
              </a:rPr>
              <a:t>Ta gjerne kontakt: </a:t>
            </a:r>
          </a:p>
          <a:p>
            <a:pPr algn="ctr"/>
            <a:endParaRPr lang="nb-NO" sz="3600">
              <a:latin typeface="Aptos Narrow"/>
            </a:endParaRPr>
          </a:p>
          <a:p>
            <a:pPr algn="ctr"/>
            <a:endParaRPr lang="nb-NO" sz="3600">
              <a:latin typeface="Aptos Narrow"/>
            </a:endParaRPr>
          </a:p>
          <a:p>
            <a:pPr algn="ctr"/>
            <a:r>
              <a:rPr lang="nb-NO" sz="3600">
                <a:latin typeface="Aptos Narrow"/>
                <a:hlinkClick r:id="rId3"/>
              </a:rPr>
              <a:t>https://digitalbevaring.no</a:t>
            </a:r>
          </a:p>
          <a:p>
            <a:pPr algn="ctr"/>
            <a:endParaRPr lang="nb-NO" sz="3600">
              <a:latin typeface="Aptos Narrow"/>
            </a:endParaRPr>
          </a:p>
          <a:p>
            <a:pPr algn="ctr"/>
            <a:r>
              <a:rPr lang="nb-NO" sz="3600">
                <a:latin typeface="Aptos Narrow"/>
              </a:rPr>
              <a:t>digitalbevaring@nb.no</a:t>
            </a:r>
          </a:p>
        </p:txBody>
      </p:sp>
    </p:spTree>
    <p:extLst>
      <p:ext uri="{BB962C8B-B14F-4D97-AF65-F5344CB8AC3E}">
        <p14:creationId xmlns:p14="http://schemas.microsoft.com/office/powerpoint/2010/main" val="321973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253CC0-8F10-F49E-B7C6-16120C67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3A92B2E4-0529-1519-7A96-4F94A60C308B}"/>
              </a:ext>
            </a:extLst>
          </p:cNvPr>
          <p:cNvSpPr txBox="1">
            <a:spLocks/>
          </p:cNvSpPr>
          <p:nvPr/>
        </p:nvSpPr>
        <p:spPr>
          <a:xfrm>
            <a:off x="295263" y="365125"/>
            <a:ext cx="11764466" cy="99308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nb-NO" sz="4400">
                <a:latin typeface="Aptos Narrow"/>
              </a:rPr>
              <a:t>Pilot for bevaring av museenes digitale kulturarv</a:t>
            </a:r>
            <a:br>
              <a:rPr lang="nb-NO" sz="4800">
                <a:latin typeface="Franklin Gothic Demi" panose="020B0703020102020204" pitchFamily="34" charset="0"/>
              </a:rPr>
            </a:br>
            <a:r>
              <a:rPr lang="nb-NO" sz="1800" b="0">
                <a:latin typeface="Times New Roman"/>
                <a:cs typeface="Times New Roman"/>
              </a:rPr>
              <a:t>Oppdrag fra Kultur –og likestillingsdepartementet til Nasjonalbiblioteket og Kulturdirektoratet (11.11.2024)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3E4EE0D-3218-820D-5DBF-0D274711F825}"/>
              </a:ext>
            </a:extLst>
          </p:cNvPr>
          <p:cNvSpPr txBox="1">
            <a:spLocks/>
          </p:cNvSpPr>
          <p:nvPr/>
        </p:nvSpPr>
        <p:spPr>
          <a:xfrm>
            <a:off x="577485" y="2484303"/>
            <a:ext cx="11044800" cy="370084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>
                <a:latin typeface="Aptos Narrow"/>
                <a:cs typeface="Times New Roman"/>
              </a:rPr>
              <a:t>KUD ber Nasjonalbiblioteket om å legge til rette for at </a:t>
            </a:r>
            <a:r>
              <a:rPr lang="nb-NO" sz="3200" b="1" err="1">
                <a:latin typeface="Aptos Narrow"/>
                <a:cs typeface="Times New Roman"/>
              </a:rPr>
              <a:t>KulturITs</a:t>
            </a:r>
            <a:r>
              <a:rPr lang="nb-NO" sz="3200" b="1">
                <a:latin typeface="Aptos Narrow"/>
                <a:cs typeface="Times New Roman"/>
              </a:rPr>
              <a:t> systemer kan knytte seg til Nasjonalbibliotekets løsning </a:t>
            </a:r>
            <a:r>
              <a:rPr lang="nb-NO" sz="3200">
                <a:latin typeface="Aptos Narrow"/>
                <a:cs typeface="Times New Roman"/>
              </a:rPr>
              <a:t>for langtidsbevaring på måter som gir </a:t>
            </a:r>
            <a:r>
              <a:rPr lang="nb-NO" sz="3200" b="1">
                <a:latin typeface="Aptos Narrow"/>
                <a:cs typeface="Times New Roman"/>
              </a:rPr>
              <a:t>sikker langtidsbevaring av museenes digitale kulturarvsmateriale </a:t>
            </a:r>
            <a:r>
              <a:rPr lang="nb-NO" sz="3200">
                <a:latin typeface="Aptos Narrow"/>
                <a:cs typeface="Times New Roman"/>
              </a:rPr>
              <a:t>i adekvat kvalitet.</a:t>
            </a:r>
            <a:br>
              <a:rPr lang="nb-NO" sz="3200">
                <a:latin typeface="Aptos Narrow"/>
                <a:cs typeface="Times New Roman"/>
              </a:rPr>
            </a:br>
            <a:endParaRPr lang="nb-NO" sz="3200">
              <a:latin typeface="Aptos Narrow"/>
              <a:cs typeface="Times New Roman"/>
            </a:endParaRPr>
          </a:p>
          <a:p>
            <a:r>
              <a:rPr lang="nb-NO" sz="3200">
                <a:latin typeface="Aptos Narrow"/>
                <a:cs typeface="Times New Roman"/>
              </a:rPr>
              <a:t>Det må legges til rette for at </a:t>
            </a:r>
            <a:r>
              <a:rPr lang="nb-NO" sz="3200" b="1">
                <a:latin typeface="Aptos Narrow"/>
                <a:cs typeface="Times New Roman"/>
              </a:rPr>
              <a:t>museene får tilgang til de </a:t>
            </a:r>
            <a:r>
              <a:rPr lang="nb-NO" sz="3200" b="1" err="1">
                <a:latin typeface="Aptos Narrow"/>
                <a:cs typeface="Times New Roman"/>
              </a:rPr>
              <a:t>langtidsbevarte</a:t>
            </a:r>
            <a:r>
              <a:rPr lang="nb-NO" sz="3200" b="1">
                <a:latin typeface="Aptos Narrow"/>
                <a:cs typeface="Times New Roman"/>
              </a:rPr>
              <a:t> filene</a:t>
            </a:r>
            <a:r>
              <a:rPr lang="nb-NO" sz="3200">
                <a:latin typeface="Aptos Narrow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10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8D917A-F6FF-A795-0E7B-F414829B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CD03D0-A084-63E3-508C-B737EABB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1324800"/>
          </a:xfrm>
        </p:spPr>
        <p:txBody>
          <a:bodyPr vert="horz" lIns="0" tIns="45720" rIns="91440" bIns="45720" rtlCol="0" anchor="ctr">
            <a:normAutofit/>
          </a:bodyPr>
          <a:lstStyle/>
          <a:p>
            <a:pPr algn="ctr"/>
            <a:r>
              <a:rPr lang="nb-NO"/>
              <a:t>Takk for meg!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6C8D1556-493C-CE93-8CD0-E2E82E9E8CBE}"/>
              </a:ext>
            </a:extLst>
          </p:cNvPr>
          <p:cNvSpPr txBox="1">
            <a:spLocks/>
          </p:cNvSpPr>
          <p:nvPr/>
        </p:nvSpPr>
        <p:spPr>
          <a:xfrm>
            <a:off x="4486204" y="1782289"/>
            <a:ext cx="5202670" cy="459364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nb-NO" sz="2400" b="0">
              <a:solidFill>
                <a:srgbClr val="111217"/>
              </a:solidFill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b="0">
                <a:solidFill>
                  <a:srgbClr val="1112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dpconline.org/</a:t>
            </a:r>
            <a:endParaRPr lang="nb-NO" sz="2400" b="0">
              <a:solidFill>
                <a:srgbClr val="111217"/>
              </a:solidFill>
            </a:endParaRPr>
          </a:p>
          <a:p>
            <a:pPr>
              <a:spcBef>
                <a:spcPts val="1000"/>
              </a:spcBef>
            </a:pPr>
            <a:endParaRPr lang="en-US" sz="2400" kern="1200"/>
          </a:p>
          <a:p>
            <a:pPr>
              <a:spcBef>
                <a:spcPts val="1000"/>
              </a:spcBef>
            </a:pPr>
            <a:r>
              <a:rPr lang="en-US" sz="2400" kern="1200"/>
              <a:t>Ta </a:t>
            </a:r>
            <a:r>
              <a:rPr lang="en-US" sz="2400" kern="1200" err="1"/>
              <a:t>gjerne</a:t>
            </a:r>
            <a:r>
              <a:rPr lang="en-US" sz="2400" kern="1200"/>
              <a:t> </a:t>
            </a:r>
            <a:r>
              <a:rPr lang="en-US" sz="2400" kern="1200" err="1"/>
              <a:t>kontakt</a:t>
            </a:r>
            <a:r>
              <a:rPr lang="en-US" sz="2400" kern="1200"/>
              <a:t>: </a:t>
            </a:r>
          </a:p>
          <a:p>
            <a:pPr>
              <a:spcBef>
                <a:spcPts val="1000"/>
              </a:spcBef>
            </a:pPr>
            <a:endParaRPr lang="en-US" sz="2400" kern="120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kern="1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digitalbevaring.no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b="0" kern="120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kern="1200"/>
              <a:t>digitalbevaring@nb.no</a:t>
            </a:r>
          </a:p>
        </p:txBody>
      </p:sp>
      <p:pic>
        <p:nvPicPr>
          <p:cNvPr id="6" name="Bilde 5" descr="Et bilde som inneholder tekst, sirkel, skjermbilde, design&#10;&#10;KI-generert innhold kan være feil.">
            <a:extLst>
              <a:ext uri="{FF2B5EF4-FFF2-40B4-BE49-F238E27FC236}">
                <a16:creationId xmlns:a16="http://schemas.microsoft.com/office/drawing/2014/main" id="{228D0B05-2ABA-C614-F51B-4A06EE474A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4" r="551" b="4"/>
          <a:stretch>
            <a:fillRect/>
          </a:stretch>
        </p:blipFill>
        <p:spPr>
          <a:xfrm>
            <a:off x="438150" y="1393805"/>
            <a:ext cx="3408539" cy="4833735"/>
          </a:xfrm>
          <a:prstGeom prst="rect">
            <a:avLst/>
          </a:prstGeo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EF3C06-B9C3-7CCF-A32F-7EFB8812C8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D0DD8816-CE2A-0246-86A9-26D42A0AC77C}" type="datetime1">
              <a:rPr lang="nb-NO" smtClean="0"/>
              <a:pPr>
                <a:spcAft>
                  <a:spcPts val="600"/>
                </a:spcAft>
              </a:pPr>
              <a:t>23.04.2026</a:t>
            </a:fld>
            <a:endParaRPr lang="en-GB"/>
          </a:p>
        </p:txBody>
      </p:sp>
      <p:pic>
        <p:nvPicPr>
          <p:cNvPr id="12" name="Bilde 11" descr="Et bilde som inneholder Font, tekst, sirkel, logo&#10;&#10;KI-generert innhold kan være feil.">
            <a:extLst>
              <a:ext uri="{FF2B5EF4-FFF2-40B4-BE49-F238E27FC236}">
                <a16:creationId xmlns:a16="http://schemas.microsoft.com/office/drawing/2014/main" id="{93D30B8B-1A0B-DB6E-81E7-6BFB79AA5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345" y="2011280"/>
            <a:ext cx="1620251" cy="14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C7172-2BC2-553C-32F6-0C34BA5F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399E6FD2-6233-50DC-8BDD-73E91023D03F}"/>
              </a:ext>
            </a:extLst>
          </p:cNvPr>
          <p:cNvSpPr txBox="1"/>
          <p:nvPr/>
        </p:nvSpPr>
        <p:spPr>
          <a:xfrm>
            <a:off x="204800" y="-3877"/>
            <a:ext cx="11566432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>
                <a:solidFill>
                  <a:srgbClr val="C00000"/>
                </a:solidFill>
                <a:latin typeface="Aptos Narrow"/>
                <a:ea typeface="+mn-lt"/>
                <a:cs typeface="+mn-lt"/>
              </a:rPr>
              <a:t>DIGITAL BEVARING i NASJONALBIBLIOTEKET</a:t>
            </a:r>
            <a:endParaRPr lang="nb-NO" sz="4000" b="1">
              <a:latin typeface="Aptos Narrow"/>
              <a:cs typeface="Arial" panose="020B0604020202020204"/>
            </a:endParaRPr>
          </a:p>
          <a:p>
            <a:pPr algn="ctr"/>
            <a:r>
              <a:rPr lang="nb-NO" sz="3200">
                <a:latin typeface="Aptos Narrow"/>
                <a:cs typeface="Arial"/>
              </a:rPr>
              <a:t>Team etablert i juni 2022</a:t>
            </a:r>
          </a:p>
          <a:p>
            <a:pPr algn="ctr"/>
            <a:endParaRPr lang="nb-NO">
              <a:latin typeface="Aptos Narrow"/>
              <a:cs typeface="Arial"/>
            </a:endParaRPr>
          </a:p>
          <a:p>
            <a:pPr algn="ctr"/>
            <a:endParaRPr lang="nb-NO">
              <a:latin typeface="Aptos Narrow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sz="2800" b="1">
                <a:latin typeface="Aptos Narrow"/>
                <a:ea typeface="+mn-lt"/>
                <a:cs typeface="+mn-lt"/>
              </a:rPr>
              <a:t>Autonomt</a:t>
            </a:r>
            <a:r>
              <a:rPr lang="nb-NO" sz="2800">
                <a:latin typeface="Aptos Narrow"/>
                <a:ea typeface="+mn-lt"/>
                <a:cs typeface="+mn-lt"/>
              </a:rPr>
              <a:t>, </a:t>
            </a:r>
            <a:br>
              <a:rPr lang="nb-NO" sz="2800">
                <a:latin typeface="Aptos Narrow"/>
                <a:ea typeface="+mn-lt"/>
                <a:cs typeface="+mn-lt"/>
              </a:rPr>
            </a:br>
            <a:r>
              <a:rPr lang="nb-NO" sz="2800">
                <a:latin typeface="Aptos Narrow"/>
                <a:ea typeface="+mn-lt"/>
                <a:cs typeface="+mn-lt"/>
              </a:rPr>
              <a:t>men ikke tverrfaglig (før 2024) </a:t>
            </a:r>
            <a:br>
              <a:rPr lang="nb-NO" sz="2800">
                <a:latin typeface="Aptos Narrow"/>
                <a:ea typeface="+mn-lt"/>
                <a:cs typeface="+mn-lt"/>
              </a:rPr>
            </a:br>
            <a:endParaRPr lang="nb-NO" sz="2800">
              <a:latin typeface="Aptos Narrow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sz="2800" b="1">
                <a:latin typeface="Aptos Narrow"/>
                <a:ea typeface="+mn-lt"/>
                <a:cs typeface="+mn-lt"/>
              </a:rPr>
              <a:t>Tydelig definert ansvarsområde </a:t>
            </a:r>
          </a:p>
          <a:p>
            <a:pPr marL="1257300" lvl="2" indent="-342900">
              <a:buFont typeface="Wingdings"/>
              <a:buChar char="§"/>
            </a:pPr>
            <a:r>
              <a:rPr lang="nb-NO" sz="2800">
                <a:latin typeface="Aptos Narrow"/>
                <a:ea typeface="+mn-lt"/>
                <a:cs typeface="+mn-lt"/>
              </a:rPr>
              <a:t>Der </a:t>
            </a:r>
            <a:r>
              <a:rPr lang="nb-NO" sz="2800" b="1">
                <a:latin typeface="Aptos Narrow"/>
                <a:ea typeface="+mn-lt"/>
                <a:cs typeface="+mn-lt"/>
              </a:rPr>
              <a:t>bevaring </a:t>
            </a:r>
            <a:r>
              <a:rPr lang="nb-NO" sz="2800">
                <a:latin typeface="Aptos Narrow"/>
                <a:ea typeface="+mn-lt"/>
                <a:cs typeface="+mn-lt"/>
              </a:rPr>
              <a:t>av data begynner </a:t>
            </a:r>
            <a:br>
              <a:rPr lang="nb-NO" sz="2800">
                <a:latin typeface="Aptos Narrow"/>
                <a:ea typeface="+mn-lt"/>
                <a:cs typeface="+mn-lt"/>
              </a:rPr>
            </a:br>
            <a:r>
              <a:rPr lang="nb-NO" sz="2800">
                <a:latin typeface="Aptos Narrow"/>
                <a:ea typeface="+mn-lt"/>
                <a:cs typeface="+mn-lt"/>
              </a:rPr>
              <a:t>(teamet skaper ingen data selv) </a:t>
            </a:r>
          </a:p>
          <a:p>
            <a:pPr marL="1257300" lvl="2" indent="-342900">
              <a:buFont typeface="Wingdings"/>
              <a:buChar char="§"/>
            </a:pPr>
            <a:r>
              <a:rPr lang="nb-NO" sz="2800">
                <a:latin typeface="Aptos Narrow"/>
                <a:ea typeface="+mn-lt"/>
                <a:cs typeface="+mn-lt"/>
              </a:rPr>
              <a:t>Sikrer at </a:t>
            </a:r>
            <a:r>
              <a:rPr lang="nb-NO" sz="2800" err="1">
                <a:latin typeface="Aptos Narrow"/>
                <a:ea typeface="+mn-lt"/>
                <a:cs typeface="+mn-lt"/>
              </a:rPr>
              <a:t>filer+innhold</a:t>
            </a:r>
            <a:r>
              <a:rPr lang="nb-NO" sz="2800">
                <a:latin typeface="Aptos Narrow"/>
                <a:ea typeface="+mn-lt"/>
                <a:cs typeface="+mn-lt"/>
              </a:rPr>
              <a:t> varer (for evig) </a:t>
            </a:r>
          </a:p>
          <a:p>
            <a:pPr marL="1257300" lvl="2" indent="-342900">
              <a:buFont typeface="Wingdings"/>
              <a:buChar char="§"/>
            </a:pPr>
            <a:r>
              <a:rPr lang="nb-NO" sz="2800">
                <a:latin typeface="Aptos Narrow"/>
                <a:ea typeface="+mn-lt"/>
                <a:cs typeface="+mn-lt"/>
              </a:rPr>
              <a:t>Leverer primært en </a:t>
            </a:r>
            <a:r>
              <a:rPr lang="nb-NO" sz="2800" b="1">
                <a:latin typeface="Aptos Narrow"/>
                <a:ea typeface="+mn-lt"/>
                <a:cs typeface="+mn-lt"/>
              </a:rPr>
              <a:t>intern </a:t>
            </a:r>
            <a:r>
              <a:rPr lang="nb-NO" sz="2800">
                <a:latin typeface="Aptos Narrow"/>
                <a:ea typeface="+mn-lt"/>
                <a:cs typeface="+mn-lt"/>
              </a:rPr>
              <a:t>tjeneste (per i dag) </a:t>
            </a:r>
          </a:p>
          <a:p>
            <a:pPr marL="342900" indent="-342900">
              <a:buFont typeface="Arial"/>
              <a:buChar char="•"/>
            </a:pPr>
            <a:endParaRPr lang="nb-NO" sz="2800">
              <a:latin typeface="Aptos Narrow"/>
              <a:ea typeface="+mn-lt"/>
              <a:cs typeface="+mn-lt"/>
            </a:endParaRPr>
          </a:p>
          <a:p>
            <a:r>
              <a:rPr lang="nb-NO" sz="2800" b="1">
                <a:latin typeface="Aptos Narrow"/>
                <a:ea typeface="+mn-lt"/>
                <a:cs typeface="+mn-lt"/>
              </a:rPr>
              <a:t>= Muliggjør systematisk arbeid med digital bevaring</a:t>
            </a:r>
            <a:endParaRPr lang="nb-NO" sz="2800" b="1">
              <a:latin typeface="Aptos Narrow"/>
              <a:cs typeface="Arial"/>
            </a:endParaRPr>
          </a:p>
          <a:p>
            <a:pPr algn="ctr"/>
            <a:endParaRPr lang="nb-NO">
              <a:cs typeface="Arial"/>
            </a:endParaRPr>
          </a:p>
        </p:txBody>
      </p:sp>
      <p:pic>
        <p:nvPicPr>
          <p:cNvPr id="2" name="Bilde 1" descr="Et bilde som inneholder Menneskeansikt, tekst, smil, mann&#10;&#10;KI-generert innhold kan være feil.">
            <a:extLst>
              <a:ext uri="{FF2B5EF4-FFF2-40B4-BE49-F238E27FC236}">
                <a16:creationId xmlns:a16="http://schemas.microsoft.com/office/drawing/2014/main" id="{331F8310-7141-DA8B-0034-55347C3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80" y="1465384"/>
            <a:ext cx="4241851" cy="39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ammenkoblede tannhjul">
            <a:extLst>
              <a:ext uri="{FF2B5EF4-FFF2-40B4-BE49-F238E27FC236}">
                <a16:creationId xmlns:a16="http://schemas.microsoft.com/office/drawing/2014/main" id="{6253E175-93B8-22A7-E93C-729A9320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49" y="0"/>
            <a:ext cx="12283848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F3E8A56-F6AC-5E81-A043-BD3488EC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935518"/>
          </a:xfrm>
        </p:spPr>
        <p:txBody>
          <a:bodyPr/>
          <a:lstStyle/>
          <a:p>
            <a:r>
              <a:rPr lang="nb-NO">
                <a:latin typeface="Franklin Gothic Demi"/>
              </a:rPr>
              <a:t>Pilotens formål: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9753E5-1A9B-ECD4-9B43-E18D818E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Aptos Narrow"/>
              </a:rPr>
              <a:t>Sørge for langtidsbevaring av museenes digitale kulturarvsmateriale*, </a:t>
            </a:r>
            <a:br>
              <a:rPr lang="nb-NO">
                <a:latin typeface="Aptos Narrow"/>
              </a:rPr>
            </a:br>
            <a:r>
              <a:rPr lang="nb-NO">
                <a:latin typeface="Aptos Narrow"/>
              </a:rPr>
              <a:t>på lik linje med Nasjonalbibliotekets eget materiale</a:t>
            </a:r>
            <a:br>
              <a:rPr lang="nb-NO">
                <a:latin typeface="Aptos Narrow"/>
              </a:rPr>
            </a:br>
            <a:endParaRPr lang="nb-NO">
              <a:latin typeface="Aptos Narrow"/>
            </a:endParaRPr>
          </a:p>
          <a:p>
            <a:r>
              <a:rPr lang="nb-NO">
                <a:latin typeface="Aptos Narrow"/>
              </a:rPr>
              <a:t>Automatiserte og brukervennlige prosesser for filoverføring og tilgang til digitalt bevart materiale.</a:t>
            </a:r>
            <a:endParaRPr lang="nb-NO">
              <a:latin typeface="Aptos Narrow"/>
              <a:cs typeface="Arial"/>
            </a:endParaRPr>
          </a:p>
          <a:p>
            <a:endParaRPr lang="nb-NO">
              <a:latin typeface="Aptos Narrow"/>
            </a:endParaRPr>
          </a:p>
          <a:p>
            <a:endParaRPr lang="nb-NO">
              <a:latin typeface="Aptos Narrow"/>
            </a:endParaRPr>
          </a:p>
          <a:p>
            <a:pPr marL="0" indent="0">
              <a:buNone/>
            </a:pPr>
            <a:r>
              <a:rPr lang="nb-NO">
                <a:latin typeface="Aptos Narrow"/>
              </a:rPr>
              <a:t>   *</a:t>
            </a:r>
            <a:r>
              <a:rPr lang="nb-NO" sz="1400">
                <a:latin typeface="Aptos Narrow"/>
              </a:rPr>
              <a:t> </a:t>
            </a:r>
            <a:r>
              <a:rPr lang="nb-NO">
                <a:latin typeface="Aptos Narrow"/>
              </a:rPr>
              <a:t>I piloten vil digitale </a:t>
            </a:r>
            <a:r>
              <a:rPr lang="nb-NO" err="1">
                <a:latin typeface="Aptos Narrow"/>
              </a:rPr>
              <a:t>fotofiler</a:t>
            </a:r>
            <a:r>
              <a:rPr lang="nb-NO">
                <a:latin typeface="Aptos Narrow"/>
              </a:rPr>
              <a:t> med utvalgte metadata prioriteres. </a:t>
            </a:r>
            <a:br>
              <a:rPr lang="nb-NO">
                <a:latin typeface="Aptos Narrow"/>
              </a:rPr>
            </a:br>
            <a:r>
              <a:rPr lang="nb-NO">
                <a:latin typeface="Aptos Narrow"/>
              </a:rPr>
              <a:t>      På sikt vil andre filtyper også godtas.</a:t>
            </a:r>
            <a:endParaRPr lang="nb-NO">
              <a:latin typeface="Aptos Narrow"/>
              <a:cs typeface="Arial"/>
            </a:endParaRPr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 sz="1400">
              <a:latin typeface="Franklin Gothic Boo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26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2E278D-6E31-3172-4C7A-A2F392CD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D5612D-0927-6722-F7E2-05970940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1003958"/>
          </a:xfrm>
        </p:spPr>
        <p:txBody>
          <a:bodyPr/>
          <a:lstStyle/>
          <a:p>
            <a:r>
              <a:rPr lang="nb-NO">
                <a:latin typeface="Franklin Gothic Demi"/>
              </a:rPr>
              <a:t>Piloten skal dekke:</a:t>
            </a:r>
            <a:endParaRPr lang="nb-NO">
              <a:latin typeface="Franklin Gothic Demi" panose="020B07030201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348A9A-0CD3-886D-5A3C-9334D62C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lvl="1"/>
            <a:r>
              <a:rPr lang="nb-NO" sz="2800">
                <a:latin typeface="Aptos Narrow"/>
                <a:cs typeface="Arial"/>
              </a:rPr>
              <a:t>Etablere maskin-til-maskin-kommunikasjon mellom </a:t>
            </a:r>
            <a:r>
              <a:rPr lang="nb-NO" sz="2800" err="1">
                <a:latin typeface="Aptos Narrow"/>
                <a:cs typeface="Arial"/>
              </a:rPr>
              <a:t>KulturITs</a:t>
            </a:r>
            <a:r>
              <a:rPr lang="nb-NO" sz="2800">
                <a:latin typeface="Aptos Narrow"/>
                <a:cs typeface="Arial"/>
              </a:rPr>
              <a:t> systemer og Nasjonalbibliotekets løsning for digital bevaring.</a:t>
            </a:r>
            <a:br>
              <a:rPr lang="nb-NO" sz="2800">
                <a:latin typeface="Aptos Narrow"/>
                <a:cs typeface="Arial"/>
              </a:rPr>
            </a:br>
            <a:endParaRPr lang="nb-NO" sz="2800">
              <a:latin typeface="Aptos Narrow"/>
              <a:cs typeface="Arial"/>
            </a:endParaRPr>
          </a:p>
          <a:p>
            <a:pPr lvl="1"/>
            <a:r>
              <a:rPr lang="nb-NO" sz="2800">
                <a:latin typeface="Aptos Narrow"/>
                <a:cs typeface="Arial"/>
              </a:rPr>
              <a:t>Lage et grensesnitt mot </a:t>
            </a:r>
            <a:r>
              <a:rPr lang="nb-NO" sz="2800" err="1">
                <a:latin typeface="Aptos Narrow"/>
                <a:cs typeface="Arial"/>
              </a:rPr>
              <a:t>KulturITs</a:t>
            </a:r>
            <a:r>
              <a:rPr lang="nb-NO" sz="2800">
                <a:latin typeface="Aptos Narrow"/>
                <a:cs typeface="Arial"/>
              </a:rPr>
              <a:t> egne systemer som gjør det mulig for museene å bestemme hvilket materiale som skal utveksles med Nasjonalbiblioteket. </a:t>
            </a:r>
            <a:br>
              <a:rPr lang="nb-NO" sz="2800">
                <a:latin typeface="Aptos Narrow"/>
                <a:cs typeface="Arial"/>
              </a:rPr>
            </a:br>
            <a:endParaRPr lang="nb-NO" sz="2800">
              <a:latin typeface="Aptos Narrow"/>
              <a:cs typeface="Arial"/>
            </a:endParaRPr>
          </a:p>
          <a:p>
            <a:pPr lvl="1"/>
            <a:r>
              <a:rPr lang="nb-NO" sz="2800">
                <a:latin typeface="Aptos Narrow"/>
                <a:cs typeface="Arial"/>
              </a:rPr>
              <a:t>Sikre at museene kun får tilgang til sine egne </a:t>
            </a:r>
            <a:r>
              <a:rPr lang="nb-NO" sz="2800" err="1">
                <a:latin typeface="Aptos Narrow"/>
                <a:cs typeface="Arial"/>
              </a:rPr>
              <a:t>langtidsbevarte</a:t>
            </a:r>
            <a:r>
              <a:rPr lang="nb-NO" sz="2800">
                <a:latin typeface="Aptos Narrow"/>
                <a:cs typeface="Arial"/>
              </a:rPr>
              <a:t> filer.</a:t>
            </a:r>
          </a:p>
          <a:p>
            <a:endParaRPr lang="nb-NO" sz="2800"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77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6D7E25-343D-A726-A0D6-98E8086D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377F11-E1BB-CF8A-CB55-5C57BB0D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1003958"/>
          </a:xfrm>
        </p:spPr>
        <p:txBody>
          <a:bodyPr/>
          <a:lstStyle/>
          <a:p>
            <a:r>
              <a:rPr lang="nb-NO">
                <a:latin typeface="Franklin Gothic Demi"/>
              </a:rPr>
              <a:t>Piloten skal </a:t>
            </a:r>
            <a:r>
              <a:rPr lang="nb-NO" u="sng">
                <a:latin typeface="Franklin Gothic Demi"/>
              </a:rPr>
              <a:t>IKKE </a:t>
            </a:r>
            <a:r>
              <a:rPr lang="nb-NO">
                <a:latin typeface="Franklin Gothic Demi"/>
              </a:rPr>
              <a:t>dekke:</a:t>
            </a:r>
            <a:endParaRPr lang="nb-NO">
              <a:latin typeface="Franklin Gothic Demi" panose="020B07030201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2E1772-8081-6679-8B0A-1D341D27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22" y="2009069"/>
            <a:ext cx="11044800" cy="4617825"/>
          </a:xfrm>
        </p:spPr>
        <p:txBody>
          <a:bodyPr vert="horz" lIns="0" tIns="45720" rIns="91440" bIns="45720" rtlCol="0" anchor="t">
            <a:normAutofit/>
          </a:bodyPr>
          <a:lstStyle/>
          <a:p>
            <a:pPr lvl="1"/>
            <a:r>
              <a:rPr lang="nb-NO" sz="3600" b="1">
                <a:latin typeface="Aptos Narrow"/>
                <a:cs typeface="Arial"/>
              </a:rPr>
              <a:t>Tilgang til brukskopier</a:t>
            </a:r>
            <a:br>
              <a:rPr lang="nb-NO" sz="3600">
                <a:latin typeface="Aptos Narrow"/>
                <a:cs typeface="Arial"/>
              </a:rPr>
            </a:br>
            <a:endParaRPr lang="nb-NO" sz="3600">
              <a:latin typeface="Aptos Narrow"/>
              <a:cs typeface="Arial"/>
            </a:endParaRPr>
          </a:p>
          <a:p>
            <a:pPr lvl="1"/>
            <a:r>
              <a:rPr lang="nb-NO" sz="3600" b="1">
                <a:latin typeface="Aptos Narrow"/>
                <a:cs typeface="Arial"/>
              </a:rPr>
              <a:t>Oppdatering av metadata</a:t>
            </a:r>
            <a:br>
              <a:rPr lang="nb-NO" sz="3600">
                <a:latin typeface="Aptos Narrow"/>
                <a:cs typeface="Arial"/>
              </a:rPr>
            </a:br>
            <a:endParaRPr lang="nb-NO" sz="3600">
              <a:latin typeface="Aptos Narrow"/>
              <a:cs typeface="Arial"/>
            </a:endParaRPr>
          </a:p>
          <a:p>
            <a:pPr lvl="1"/>
            <a:r>
              <a:rPr lang="nb-NO" sz="3600" b="1">
                <a:latin typeface="Aptos Narrow"/>
                <a:cs typeface="Arial"/>
              </a:rPr>
              <a:t>Permanent bevaring</a:t>
            </a:r>
            <a:endParaRPr lang="nb-NO" sz="3600">
              <a:latin typeface="Aptos Narrow"/>
              <a:cs typeface="Arial"/>
            </a:endParaRPr>
          </a:p>
          <a:p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62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2D0700-583C-99BB-B68B-A7027752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365125"/>
            <a:ext cx="11044800" cy="1003958"/>
          </a:xfrm>
        </p:spPr>
        <p:txBody>
          <a:bodyPr/>
          <a:lstStyle/>
          <a:p>
            <a:r>
              <a:rPr lang="nb-NO">
                <a:latin typeface="Franklin Gothic Demi" panose="020B0703020102020204" pitchFamily="34" charset="0"/>
              </a:rPr>
              <a:t>Tidsplan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7168F2-96BA-10D4-6B32-D7C55E2F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00" y="1712736"/>
            <a:ext cx="11044800" cy="461782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 b="1"/>
              <a:t>Oppstart</a:t>
            </a:r>
            <a:r>
              <a:rPr lang="nb-NO"/>
              <a:t>: Januar 2025</a:t>
            </a:r>
          </a:p>
          <a:p>
            <a:r>
              <a:rPr lang="nb-NO" b="1"/>
              <a:t>Teste pilot med deltagende museum</a:t>
            </a:r>
            <a:r>
              <a:rPr lang="nb-NO"/>
              <a:t>: September 2025</a:t>
            </a:r>
            <a:endParaRPr lang="nb-NO">
              <a:cs typeface="Arial"/>
            </a:endParaRPr>
          </a:p>
          <a:p>
            <a:r>
              <a:rPr lang="nb-NO" b="1"/>
              <a:t>Avslutning og rapport</a:t>
            </a:r>
            <a:r>
              <a:rPr lang="nb-NO"/>
              <a:t>: Innen 1 desember. 2025</a:t>
            </a:r>
            <a:endParaRPr lang="nb-NO">
              <a:cs typeface="Arial"/>
            </a:endParaRPr>
          </a:p>
        </p:txBody>
      </p:sp>
      <p:pic>
        <p:nvPicPr>
          <p:cNvPr id="5" name="Grafikk 4" descr="Klokke med heldekkende fyll">
            <a:extLst>
              <a:ext uri="{FF2B5EF4-FFF2-40B4-BE49-F238E27FC236}">
                <a16:creationId xmlns:a16="http://schemas.microsoft.com/office/drawing/2014/main" id="{E36C8F30-FB1E-0DC2-ABDD-90084D256DED}"/>
              </a:ext>
            </a:extLst>
          </p:cNvPr>
          <p:cNvPicPr>
            <a:picLocks noChangeAspect="1"/>
          </p:cNvPicPr>
          <p:nvPr/>
        </p:nvPicPr>
        <p:blipFill>
          <a:blip>
            <a:alphaModFix amt="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11" y="-113234"/>
            <a:ext cx="1638112" cy="1707385"/>
          </a:xfrm>
          <a:prstGeom prst="rect">
            <a:avLst/>
          </a:prstGeom>
        </p:spPr>
      </p:pic>
      <p:pic>
        <p:nvPicPr>
          <p:cNvPr id="4" name="Bilde 3" descr="Et bilde som inneholder tekst, skjermbilde, nummer, line&#10;&#10;KI-generert innhold kan være feil.">
            <a:extLst>
              <a:ext uri="{FF2B5EF4-FFF2-40B4-BE49-F238E27FC236}">
                <a16:creationId xmlns:a16="http://schemas.microsoft.com/office/drawing/2014/main" id="{B6F0E5BD-F7C6-7534-5D65-AF48838C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38" y="3325090"/>
            <a:ext cx="5565198" cy="34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AA4104DA-137B-76F0-31A5-CCD3B6CFA3E9}"/>
              </a:ext>
            </a:extLst>
          </p:cNvPr>
          <p:cNvSpPr txBox="1"/>
          <p:nvPr/>
        </p:nvSpPr>
        <p:spPr>
          <a:xfrm>
            <a:off x="1386779" y="311033"/>
            <a:ext cx="10191214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200">
                <a:solidFill>
                  <a:srgbClr val="C00000"/>
                </a:solidFill>
                <a:latin typeface="Georgia"/>
              </a:rPr>
              <a:t>Fremtidig løsning: </a:t>
            </a:r>
            <a:r>
              <a:rPr lang="nb-NO" sz="3200" b="1" i="1">
                <a:solidFill>
                  <a:srgbClr val="C00000"/>
                </a:solidFill>
                <a:latin typeface="Georgia"/>
              </a:rPr>
              <a:t>(Pilot-"DPS 2.0")</a:t>
            </a:r>
          </a:p>
        </p:txBody>
      </p:sp>
      <p:sp>
        <p:nvSpPr>
          <p:cNvPr id="4" name="Pil: opp 3">
            <a:extLst>
              <a:ext uri="{FF2B5EF4-FFF2-40B4-BE49-F238E27FC236}">
                <a16:creationId xmlns:a16="http://schemas.microsoft.com/office/drawing/2014/main" id="{7EF848EF-C94E-CE3D-E736-049172AD0127}"/>
              </a:ext>
            </a:extLst>
          </p:cNvPr>
          <p:cNvSpPr/>
          <p:nvPr/>
        </p:nvSpPr>
        <p:spPr>
          <a:xfrm>
            <a:off x="4640204" y="6089375"/>
            <a:ext cx="930330" cy="70289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b="1">
                <a:cs typeface="Arial"/>
              </a:rPr>
              <a:t>1</a:t>
            </a:r>
          </a:p>
        </p:txBody>
      </p:sp>
      <p:sp>
        <p:nvSpPr>
          <p:cNvPr id="6" name="Pil: opp 5">
            <a:extLst>
              <a:ext uri="{FF2B5EF4-FFF2-40B4-BE49-F238E27FC236}">
                <a16:creationId xmlns:a16="http://schemas.microsoft.com/office/drawing/2014/main" id="{8E084C06-84C3-FCFB-B916-28761F964917}"/>
              </a:ext>
            </a:extLst>
          </p:cNvPr>
          <p:cNvSpPr/>
          <p:nvPr/>
        </p:nvSpPr>
        <p:spPr>
          <a:xfrm>
            <a:off x="2983370" y="6095469"/>
            <a:ext cx="944707" cy="68851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b="1">
                <a:cs typeface="Arial"/>
              </a:rPr>
              <a:t>2</a:t>
            </a:r>
            <a:endParaRPr lang="nb-NO" sz="2800" b="1"/>
          </a:p>
        </p:txBody>
      </p:sp>
      <p:sp>
        <p:nvSpPr>
          <p:cNvPr id="2" name="Pil: opp 1">
            <a:extLst>
              <a:ext uri="{FF2B5EF4-FFF2-40B4-BE49-F238E27FC236}">
                <a16:creationId xmlns:a16="http://schemas.microsoft.com/office/drawing/2014/main" id="{70509153-CB9B-F14F-7DC4-A331A0C605AB}"/>
              </a:ext>
            </a:extLst>
          </p:cNvPr>
          <p:cNvSpPr/>
          <p:nvPr/>
        </p:nvSpPr>
        <p:spPr>
          <a:xfrm>
            <a:off x="941081" y="6089375"/>
            <a:ext cx="930330" cy="70289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800" b="1">
                <a:cs typeface="Arial"/>
              </a:rPr>
              <a:t>3</a:t>
            </a:r>
          </a:p>
        </p:txBody>
      </p:sp>
      <p:pic>
        <p:nvPicPr>
          <p:cNvPr id="7" name="Bilde 6" descr="Et bilde som inneholder tekst, diagram, skjermbilde, Font&#10;&#10;KI-generert innhold kan være feil.">
            <a:extLst>
              <a:ext uri="{FF2B5EF4-FFF2-40B4-BE49-F238E27FC236}">
                <a16:creationId xmlns:a16="http://schemas.microsoft.com/office/drawing/2014/main" id="{748942DB-5E65-E494-1009-27F33C801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660"/>
            <a:ext cx="12192000" cy="48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E9F01-F678-52C3-8099-143D810BB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2C27D9CE-D5DC-0344-1834-F1EE81B3C1EE}"/>
              </a:ext>
            </a:extLst>
          </p:cNvPr>
          <p:cNvSpPr txBox="1"/>
          <p:nvPr/>
        </p:nvSpPr>
        <p:spPr>
          <a:xfrm>
            <a:off x="1164393" y="72014"/>
            <a:ext cx="9863213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b-NO" sz="4400" b="1">
                <a:solidFill>
                  <a:srgbClr val="C00000"/>
                </a:solidFill>
                <a:latin typeface="Aptos Narrow"/>
                <a:cs typeface="Calibri"/>
              </a:rPr>
              <a:t>Bevaring</a:t>
            </a:r>
            <a:r>
              <a:rPr lang="nb-NO">
                <a:latin typeface="Aptos Narrow"/>
                <a:cs typeface="Calibri"/>
              </a:rPr>
              <a:t> </a:t>
            </a:r>
            <a:br>
              <a:rPr lang="nb-NO">
                <a:latin typeface="Aptos Narrow"/>
                <a:cs typeface="Calibri" panose="020F0502020204030204" pitchFamily="34" charset="0"/>
              </a:rPr>
            </a:br>
            <a:br>
              <a:rPr lang="nb-NO">
                <a:latin typeface="Aptos Narrow"/>
                <a:cs typeface="Calibri" panose="020F0502020204030204" pitchFamily="34" charset="0"/>
              </a:rPr>
            </a:br>
            <a:r>
              <a:rPr lang="nb-NO" sz="2800">
                <a:latin typeface="Aptos Narrow"/>
                <a:cs typeface="Arial"/>
              </a:rPr>
              <a:t>Sikre</a:t>
            </a:r>
            <a:r>
              <a:rPr lang="nb-NO" sz="2800">
                <a:latin typeface="Aptos Narrow"/>
                <a:ea typeface="+mn-lt"/>
                <a:cs typeface="+mn-lt"/>
              </a:rPr>
              <a:t> at </a:t>
            </a:r>
            <a:r>
              <a:rPr lang="nb-NO" sz="2800" b="0">
                <a:latin typeface="Aptos Narrow"/>
                <a:ea typeface="+mn-lt"/>
                <a:cs typeface="+mn-lt"/>
              </a:rPr>
              <a:t>informasjon</a:t>
            </a:r>
            <a:r>
              <a:rPr lang="nb-NO" sz="2800">
                <a:latin typeface="Aptos Narrow"/>
                <a:ea typeface="+mn-lt"/>
                <a:cs typeface="+mn-lt"/>
              </a:rPr>
              <a:t> forblir forståelig, tilgjengelig og troverdig</a:t>
            </a:r>
            <a:r>
              <a:rPr lang="nb-NO" sz="2800" b="0">
                <a:latin typeface="Aptos Narrow"/>
                <a:ea typeface="+mn-lt"/>
                <a:cs typeface="+mn-lt"/>
              </a:rPr>
              <a:t> over tid</a:t>
            </a:r>
            <a:endParaRPr lang="nb-NO" sz="2800">
              <a:latin typeface="Aptos Narrow"/>
              <a:ea typeface="+mn-lt"/>
              <a:cs typeface="+mn-lt"/>
            </a:endParaRPr>
          </a:p>
        </p:txBody>
      </p:sp>
      <p:pic>
        <p:nvPicPr>
          <p:cNvPr id="10" name="Bilde 9" descr="Et bilde som inneholder elektronikk, drev, Datalagringsenhet, harddisk&#10;&#10;KI-generert innhold kan være feil.">
            <a:extLst>
              <a:ext uri="{FF2B5EF4-FFF2-40B4-BE49-F238E27FC236}">
                <a16:creationId xmlns:a16="http://schemas.microsoft.com/office/drawing/2014/main" id="{B8E4D0C5-CCB3-C07A-7D5D-341675BD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05" y="3245951"/>
            <a:ext cx="3503824" cy="262786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2D566A-2E57-9717-A5EF-44D44B1AC627}"/>
              </a:ext>
            </a:extLst>
          </p:cNvPr>
          <p:cNvSpPr txBox="1"/>
          <p:nvPr/>
        </p:nvSpPr>
        <p:spPr>
          <a:xfrm>
            <a:off x="6101542" y="2558248"/>
            <a:ext cx="596733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>
                <a:latin typeface="Consolas"/>
              </a:rPr>
              <a:t>01100010  01100101  01110110  01100001  01110010  01100101</a:t>
            </a:r>
            <a:br>
              <a:rPr lang="nb-NO" sz="1400">
                <a:latin typeface="Consolas"/>
              </a:rPr>
            </a:br>
            <a:r>
              <a:rPr lang="nb-NO" sz="1400">
                <a:latin typeface="Consolas"/>
              </a:rPr>
              <a:t>   </a:t>
            </a:r>
            <a:r>
              <a:rPr lang="nb-NO" b="1">
                <a:latin typeface="Consolas"/>
              </a:rPr>
              <a:t>B       e       v       a       r      e</a:t>
            </a:r>
            <a:r>
              <a:rPr lang="nb-NO">
                <a:latin typeface="Consolas"/>
              </a:rPr>
              <a:t> </a:t>
            </a:r>
          </a:p>
        </p:txBody>
      </p:sp>
      <p:pic>
        <p:nvPicPr>
          <p:cNvPr id="17" name="Bilde 16" descr="Et bilde som inneholder Menneskeansikt, klær, person, Landkjøretøy&#10;&#10;KI-generert innhold kan være feil.">
            <a:extLst>
              <a:ext uri="{FF2B5EF4-FFF2-40B4-BE49-F238E27FC236}">
                <a16:creationId xmlns:a16="http://schemas.microsoft.com/office/drawing/2014/main" id="{FD184FDD-FF97-18C1-D1D1-4A824165A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28" y="2553793"/>
            <a:ext cx="2674790" cy="4012185"/>
          </a:xfrm>
          <a:prstGeom prst="rect">
            <a:avLst/>
          </a:prstGeom>
        </p:spPr>
      </p:pic>
      <p:pic>
        <p:nvPicPr>
          <p:cNvPr id="1030" name="Picture 6" descr="Asus ZenDrive U8M ekstern optisk stasjon">
            <a:extLst>
              <a:ext uri="{FF2B5EF4-FFF2-40B4-BE49-F238E27FC236}">
                <a16:creationId xmlns:a16="http://schemas.microsoft.com/office/drawing/2014/main" id="{888791AE-1E92-47D1-1340-659D2025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1" y="3836063"/>
            <a:ext cx="1615149" cy="10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R-kode – Wikipedia">
            <a:extLst>
              <a:ext uri="{FF2B5EF4-FFF2-40B4-BE49-F238E27FC236}">
                <a16:creationId xmlns:a16="http://schemas.microsoft.com/office/drawing/2014/main" id="{10E0EBEB-F782-81B6-9A4B-F2A9D425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8" y="3238213"/>
            <a:ext cx="2094278" cy="20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716A513-9AC3-179C-DEDE-459A58F1044A}"/>
              </a:ext>
            </a:extLst>
          </p:cNvPr>
          <p:cNvSpPr txBox="1"/>
          <p:nvPr/>
        </p:nvSpPr>
        <p:spPr>
          <a:xfrm>
            <a:off x="1103728" y="1952176"/>
            <a:ext cx="3403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b="1">
                <a:latin typeface="Aptos Narrow"/>
              </a:rPr>
              <a:t>Analog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4422675-54C3-24BB-D989-F17B447AAF9F}"/>
              </a:ext>
            </a:extLst>
          </p:cNvPr>
          <p:cNvSpPr txBox="1"/>
          <p:nvPr/>
        </p:nvSpPr>
        <p:spPr>
          <a:xfrm>
            <a:off x="7579845" y="1976567"/>
            <a:ext cx="3403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b="1">
                <a:latin typeface="Aptos Narrow"/>
              </a:rPr>
              <a:t>Digital</a:t>
            </a:r>
          </a:p>
        </p:txBody>
      </p:sp>
      <p:pic>
        <p:nvPicPr>
          <p:cNvPr id="1036" name="Picture 12" descr="Gammel bokside i middelalderstil . stockvektor © lookus #78514606">
            <a:extLst>
              <a:ext uri="{FF2B5EF4-FFF2-40B4-BE49-F238E27FC236}">
                <a16:creationId xmlns:a16="http://schemas.microsoft.com/office/drawing/2014/main" id="{74ABE618-4BD5-7EFA-4653-E925491A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09" y="2576455"/>
            <a:ext cx="1826140" cy="22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krofiche : r/nostalgia">
            <a:extLst>
              <a:ext uri="{FF2B5EF4-FFF2-40B4-BE49-F238E27FC236}">
                <a16:creationId xmlns:a16="http://schemas.microsoft.com/office/drawing/2014/main" id="{ABF6120F-E4A8-D6DB-A00A-578E26D9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09" y="4918718"/>
            <a:ext cx="1826140" cy="1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690D4-02FF-CC21-F172-5A5218CEB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Font, sketch&#10;&#10;KI-generert innhold kan være feil.">
            <a:extLst>
              <a:ext uri="{FF2B5EF4-FFF2-40B4-BE49-F238E27FC236}">
                <a16:creationId xmlns:a16="http://schemas.microsoft.com/office/drawing/2014/main" id="{5CD70132-4FDA-72BE-1A68-6A5CFBCA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52" y="0"/>
            <a:ext cx="6281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90B7-CB67-116E-464E-13541F81C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F6A282-1388-0375-9262-53986B46C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06" y="118852"/>
            <a:ext cx="11044800" cy="62927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>
                <a:solidFill>
                  <a:srgbClr val="C00000"/>
                </a:solidFill>
                <a:latin typeface="Aptos Narrow"/>
              </a:rPr>
              <a:t>Bevaring</a:t>
            </a:r>
            <a:r>
              <a:rPr lang="nb-NO" sz="1800" b="0">
                <a:latin typeface="Aptos Narrow"/>
              </a:rPr>
              <a:t> 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36B2688-4F7B-CFB3-035F-60D2973AB98E}"/>
              </a:ext>
            </a:extLst>
          </p:cNvPr>
          <p:cNvSpPr txBox="1"/>
          <p:nvPr/>
        </p:nvSpPr>
        <p:spPr>
          <a:xfrm>
            <a:off x="858415" y="1211082"/>
            <a:ext cx="2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nb-NO" b="1">
                <a:solidFill>
                  <a:srgbClr val="111217"/>
                </a:solidFill>
              </a:rPr>
              <a:t>Informasjonsbærere</a:t>
            </a:r>
            <a:endParaRPr lang="nb-NO">
              <a:solidFill>
                <a:srgbClr val="111217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16CF0E9-9BF1-B3A3-6628-F1E5D7944374}"/>
              </a:ext>
            </a:extLst>
          </p:cNvPr>
          <p:cNvSpPr txBox="1"/>
          <p:nvPr/>
        </p:nvSpPr>
        <p:spPr>
          <a:xfrm>
            <a:off x="7847045" y="911043"/>
            <a:ext cx="418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2000" b="1">
                <a:solidFill>
                  <a:srgbClr val="111217"/>
                </a:solidFill>
              </a:rPr>
              <a:t>Digital</a:t>
            </a:r>
            <a:r>
              <a:rPr lang="nb-NO" b="1">
                <a:solidFill>
                  <a:srgbClr val="111217"/>
                </a:solidFill>
              </a:rPr>
              <a:t>:</a:t>
            </a:r>
            <a:endParaRPr lang="nb-NO">
              <a:solidFill>
                <a:srgbClr val="111217"/>
              </a:solidFill>
            </a:endParaRPr>
          </a:p>
          <a:p>
            <a:pPr algn="ctr">
              <a:buNone/>
            </a:pPr>
            <a:r>
              <a:rPr lang="nb-NO">
                <a:solidFill>
                  <a:srgbClr val="111217"/>
                </a:solidFill>
              </a:rPr>
              <a:t>Filer med binær informasjon, lagret på </a:t>
            </a:r>
            <a:br>
              <a:rPr lang="nb-NO">
                <a:solidFill>
                  <a:srgbClr val="111217"/>
                </a:solidFill>
              </a:rPr>
            </a:br>
            <a:r>
              <a:rPr lang="nb-NO">
                <a:solidFill>
                  <a:srgbClr val="111217"/>
                </a:solidFill>
              </a:rPr>
              <a:t>disk, tape, optiske medier, </a:t>
            </a:r>
            <a:r>
              <a:rPr lang="nb-NO" err="1">
                <a:solidFill>
                  <a:srgbClr val="111217"/>
                </a:solidFill>
              </a:rPr>
              <a:t>floppy</a:t>
            </a:r>
            <a:r>
              <a:rPr lang="nb-NO">
                <a:solidFill>
                  <a:srgbClr val="111217"/>
                </a:solidFill>
              </a:rPr>
              <a:t> etc.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40B710C-8081-5C9A-AFF3-0B64A14B7C07}"/>
              </a:ext>
            </a:extLst>
          </p:cNvPr>
          <p:cNvSpPr txBox="1"/>
          <p:nvPr/>
        </p:nvSpPr>
        <p:spPr>
          <a:xfrm>
            <a:off x="3750906" y="2220684"/>
            <a:ext cx="334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</a:rPr>
              <a:t>Sikre at mediene er lagret sikkert og trygt i klimastyrte magasiner </a:t>
            </a:r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8929B9A-2E1C-55A8-50FD-9FF1AEEF2892}"/>
              </a:ext>
            </a:extLst>
          </p:cNvPr>
          <p:cNvSpPr txBox="1"/>
          <p:nvPr/>
        </p:nvSpPr>
        <p:spPr>
          <a:xfrm>
            <a:off x="7847045" y="2220684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</a:rPr>
              <a:t>Sikre at filene er lagret sikkert og trygt i klimastyrte datasentre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1FF139A-73C8-1D8B-BEED-429646B47192}"/>
              </a:ext>
            </a:extLst>
          </p:cNvPr>
          <p:cNvSpPr txBox="1"/>
          <p:nvPr/>
        </p:nvSpPr>
        <p:spPr>
          <a:xfrm>
            <a:off x="3750906" y="3198385"/>
            <a:ext cx="335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</a:rPr>
              <a:t>Sørg for å ha flere kopier, 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</a:rPr>
              <a:t>i forskjellige magasiner, hvis mulig</a:t>
            </a: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01F84F2-06A9-2734-9A7B-2A985ABC1C3B}"/>
              </a:ext>
            </a:extLst>
          </p:cNvPr>
          <p:cNvSpPr txBox="1"/>
          <p:nvPr/>
        </p:nvSpPr>
        <p:spPr>
          <a:xfrm>
            <a:off x="7847045" y="314361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</a:rPr>
              <a:t>Sørg for å ha flere filkopier, 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</a:rPr>
              <a:t>på forskjellige lagringsmedier</a:t>
            </a:r>
            <a:endParaRPr lang="nb-NO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E457B46-B7CF-A7AE-C034-371208D86076}"/>
              </a:ext>
            </a:extLst>
          </p:cNvPr>
          <p:cNvCxnSpPr>
            <a:cxnSpLocks/>
          </p:cNvCxnSpPr>
          <p:nvPr/>
        </p:nvCxnSpPr>
        <p:spPr>
          <a:xfrm>
            <a:off x="3601616" y="1026367"/>
            <a:ext cx="0" cy="3666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A00706A1-A768-EB47-727F-B8A543C8FAF5}"/>
              </a:ext>
            </a:extLst>
          </p:cNvPr>
          <p:cNvCxnSpPr>
            <a:cxnSpLocks/>
          </p:cNvCxnSpPr>
          <p:nvPr/>
        </p:nvCxnSpPr>
        <p:spPr>
          <a:xfrm>
            <a:off x="7654212" y="1026367"/>
            <a:ext cx="0" cy="3666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AD8CCD98-EC2A-D52F-1882-9116446E3E69}"/>
              </a:ext>
            </a:extLst>
          </p:cNvPr>
          <p:cNvCxnSpPr/>
          <p:nvPr/>
        </p:nvCxnSpPr>
        <p:spPr>
          <a:xfrm>
            <a:off x="699797" y="2108550"/>
            <a:ext cx="11327363" cy="7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58F76AE-1A73-294C-209D-0CCD8C9EC3A4}"/>
              </a:ext>
            </a:extLst>
          </p:cNvPr>
          <p:cNvSpPr txBox="1"/>
          <p:nvPr/>
        </p:nvSpPr>
        <p:spPr>
          <a:xfrm>
            <a:off x="3977494" y="911042"/>
            <a:ext cx="32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2000" b="1">
                <a:solidFill>
                  <a:srgbClr val="111217"/>
                </a:solidFill>
              </a:rPr>
              <a:t>Analog</a:t>
            </a:r>
            <a:r>
              <a:rPr lang="nb-NO" b="1">
                <a:solidFill>
                  <a:srgbClr val="111217"/>
                </a:solidFill>
              </a:rPr>
              <a:t>:</a:t>
            </a:r>
            <a:br>
              <a:rPr lang="nb-NO">
                <a:solidFill>
                  <a:srgbClr val="111217"/>
                </a:solidFill>
              </a:rPr>
            </a:br>
            <a:r>
              <a:rPr lang="nb-NO">
                <a:solidFill>
                  <a:srgbClr val="111217"/>
                </a:solidFill>
              </a:rPr>
              <a:t>Papir, magnetbånd, filmbase, </a:t>
            </a:r>
          </a:p>
          <a:p>
            <a:pPr algn="ctr">
              <a:buNone/>
            </a:pPr>
            <a:r>
              <a:rPr lang="nb-NO">
                <a:solidFill>
                  <a:srgbClr val="111217"/>
                </a:solidFill>
              </a:rPr>
              <a:t>glassplater etc.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2820AE8-FFF2-7EC9-60B8-12B6E9746060}"/>
              </a:ext>
            </a:extLst>
          </p:cNvPr>
          <p:cNvSpPr txBox="1"/>
          <p:nvPr/>
        </p:nvSpPr>
        <p:spPr>
          <a:xfrm>
            <a:off x="770067" y="2314769"/>
            <a:ext cx="26982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>
                <a:solidFill>
                  <a:srgbClr val="000000"/>
                </a:solidFill>
              </a:rPr>
              <a:t>Passiv bevaring (sikker lagring)</a:t>
            </a:r>
            <a:endParaRPr lang="nb-NO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34C1-2444-8B69-DB51-B356D756F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CAA24-CA38-5ED1-0AE0-56773099E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06" y="118852"/>
            <a:ext cx="11044800" cy="63692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>
                <a:solidFill>
                  <a:srgbClr val="C00000"/>
                </a:solidFill>
                <a:latin typeface="Aptos Narrow"/>
              </a:rPr>
              <a:t>Bevaring</a:t>
            </a:r>
            <a:r>
              <a:rPr lang="nb-NO" sz="1800" b="0">
                <a:latin typeface="Aptos Narrow"/>
              </a:rPr>
              <a:t> 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79DA0E2-C77C-0CD3-B4ED-0D8883EDB5FB}"/>
              </a:ext>
            </a:extLst>
          </p:cNvPr>
          <p:cNvSpPr txBox="1"/>
          <p:nvPr/>
        </p:nvSpPr>
        <p:spPr>
          <a:xfrm>
            <a:off x="858415" y="1211082"/>
            <a:ext cx="2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nb-NO" b="1">
                <a:solidFill>
                  <a:srgbClr val="111217"/>
                </a:solidFill>
              </a:rPr>
              <a:t>Informasjonsbærere</a:t>
            </a:r>
            <a:endParaRPr lang="nb-NO">
              <a:solidFill>
                <a:srgbClr val="111217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492DE0A-5B94-833F-CBD0-16EE288C90F8}"/>
              </a:ext>
            </a:extLst>
          </p:cNvPr>
          <p:cNvSpPr txBox="1"/>
          <p:nvPr/>
        </p:nvSpPr>
        <p:spPr>
          <a:xfrm>
            <a:off x="3977494" y="911042"/>
            <a:ext cx="32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2000" b="1">
                <a:solidFill>
                  <a:srgbClr val="111217"/>
                </a:solidFill>
              </a:rPr>
              <a:t>Analog</a:t>
            </a:r>
            <a:r>
              <a:rPr lang="nb-NO" b="1">
                <a:solidFill>
                  <a:srgbClr val="111217"/>
                </a:solidFill>
              </a:rPr>
              <a:t>:</a:t>
            </a:r>
            <a:br>
              <a:rPr lang="nb-NO">
                <a:solidFill>
                  <a:srgbClr val="111217"/>
                </a:solidFill>
              </a:rPr>
            </a:br>
            <a:r>
              <a:rPr lang="nb-NO">
                <a:solidFill>
                  <a:srgbClr val="111217"/>
                </a:solidFill>
              </a:rPr>
              <a:t>Papir, magnetbånd, filmbase, </a:t>
            </a:r>
          </a:p>
          <a:p>
            <a:pPr algn="ctr">
              <a:buNone/>
            </a:pPr>
            <a:r>
              <a:rPr lang="nb-NO">
                <a:solidFill>
                  <a:srgbClr val="111217"/>
                </a:solidFill>
              </a:rPr>
              <a:t>glassplater etc.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1F71CC4-BAE6-A941-DCA9-044C07B7642B}"/>
              </a:ext>
            </a:extLst>
          </p:cNvPr>
          <p:cNvSpPr txBox="1"/>
          <p:nvPr/>
        </p:nvSpPr>
        <p:spPr>
          <a:xfrm>
            <a:off x="7847045" y="911043"/>
            <a:ext cx="418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2000" b="1">
                <a:solidFill>
                  <a:srgbClr val="111217"/>
                </a:solidFill>
              </a:rPr>
              <a:t>Digital</a:t>
            </a:r>
            <a:r>
              <a:rPr lang="nb-NO" b="1">
                <a:solidFill>
                  <a:srgbClr val="111217"/>
                </a:solidFill>
              </a:rPr>
              <a:t>:</a:t>
            </a:r>
            <a:endParaRPr lang="nb-NO">
              <a:solidFill>
                <a:srgbClr val="111217"/>
              </a:solidFill>
            </a:endParaRPr>
          </a:p>
          <a:p>
            <a:pPr algn="ctr">
              <a:buNone/>
            </a:pPr>
            <a:r>
              <a:rPr lang="nb-NO">
                <a:solidFill>
                  <a:srgbClr val="111217"/>
                </a:solidFill>
              </a:rPr>
              <a:t>Filer med binær informasjon, lagret på </a:t>
            </a:r>
            <a:br>
              <a:rPr lang="nb-NO">
                <a:solidFill>
                  <a:srgbClr val="111217"/>
                </a:solidFill>
              </a:rPr>
            </a:br>
            <a:r>
              <a:rPr lang="nb-NO">
                <a:solidFill>
                  <a:srgbClr val="111217"/>
                </a:solidFill>
              </a:rPr>
              <a:t>disk, tape, optiske medier, </a:t>
            </a:r>
            <a:r>
              <a:rPr lang="nb-NO" err="1">
                <a:solidFill>
                  <a:srgbClr val="111217"/>
                </a:solidFill>
              </a:rPr>
              <a:t>floppy</a:t>
            </a:r>
            <a:r>
              <a:rPr lang="nb-NO">
                <a:solidFill>
                  <a:srgbClr val="111217"/>
                </a:solidFill>
              </a:rPr>
              <a:t> etc.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60DCF3A4-A4FF-0951-D0BB-29730E3F9907}"/>
              </a:ext>
            </a:extLst>
          </p:cNvPr>
          <p:cNvCxnSpPr>
            <a:cxnSpLocks/>
          </p:cNvCxnSpPr>
          <p:nvPr/>
        </p:nvCxnSpPr>
        <p:spPr>
          <a:xfrm>
            <a:off x="3601616" y="1026367"/>
            <a:ext cx="0" cy="4404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9AE2E7F9-AA3E-034B-524B-69A13C035959}"/>
              </a:ext>
            </a:extLst>
          </p:cNvPr>
          <p:cNvCxnSpPr>
            <a:cxnSpLocks/>
          </p:cNvCxnSpPr>
          <p:nvPr/>
        </p:nvCxnSpPr>
        <p:spPr>
          <a:xfrm>
            <a:off x="7654212" y="1026367"/>
            <a:ext cx="0" cy="4404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E93934E5-724D-FB70-E5C0-C5326C63869D}"/>
              </a:ext>
            </a:extLst>
          </p:cNvPr>
          <p:cNvCxnSpPr/>
          <p:nvPr/>
        </p:nvCxnSpPr>
        <p:spPr>
          <a:xfrm>
            <a:off x="699797" y="2108550"/>
            <a:ext cx="11327363" cy="7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0C8671-9D9A-8D1E-AA7C-A7ED405E776C}"/>
              </a:ext>
            </a:extLst>
          </p:cNvPr>
          <p:cNvSpPr txBox="1"/>
          <p:nvPr/>
        </p:nvSpPr>
        <p:spPr>
          <a:xfrm>
            <a:off x="3750906" y="2220684"/>
            <a:ext cx="3165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Restaurering/konservering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D669398-DEED-8E73-3E0E-57A3325374B2}"/>
              </a:ext>
            </a:extLst>
          </p:cNvPr>
          <p:cNvSpPr txBox="1"/>
          <p:nvPr/>
        </p:nvSpPr>
        <p:spPr>
          <a:xfrm>
            <a:off x="3745142" y="2646009"/>
            <a:ext cx="3867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Migrering til nye lagringsmedier (fysiske og/eller digitalisering)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7EEF4C-3A47-7035-3328-236D40588302}"/>
              </a:ext>
            </a:extLst>
          </p:cNvPr>
          <p:cNvSpPr txBox="1"/>
          <p:nvPr/>
        </p:nvSpPr>
        <p:spPr>
          <a:xfrm>
            <a:off x="3750906" y="3329814"/>
            <a:ext cx="3616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Registrere bevaringsmetadata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14E7532-8189-4999-8752-63E851D4587F}"/>
              </a:ext>
            </a:extLst>
          </p:cNvPr>
          <p:cNvSpPr txBox="1"/>
          <p:nvPr/>
        </p:nvSpPr>
        <p:spPr>
          <a:xfrm>
            <a:off x="3745142" y="3762522"/>
            <a:ext cx="3939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Dokumentasjon av bevaringstiltak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861D500-7FFC-6795-6FE4-C00A5977F650}"/>
              </a:ext>
            </a:extLst>
          </p:cNvPr>
          <p:cNvSpPr txBox="1"/>
          <p:nvPr/>
        </p:nvSpPr>
        <p:spPr>
          <a:xfrm>
            <a:off x="3745142" y="4246036"/>
            <a:ext cx="377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Oversikt over hva som finnes av medieobjekter og når de er brukt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85B3B83-4080-4717-BB7C-9AA1F2A5E51C}"/>
              </a:ext>
            </a:extLst>
          </p:cNvPr>
          <p:cNvSpPr txBox="1"/>
          <p:nvPr/>
        </p:nvSpPr>
        <p:spPr>
          <a:xfrm>
            <a:off x="3745142" y="5023327"/>
            <a:ext cx="362791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Periodiske tilstandsvurderinger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19B5D88-0C39-3AB9-006C-A1C945C02A3C}"/>
              </a:ext>
            </a:extLst>
          </p:cNvPr>
          <p:cNvSpPr txBox="1"/>
          <p:nvPr/>
        </p:nvSpPr>
        <p:spPr>
          <a:xfrm>
            <a:off x="7833909" y="2220684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Filberging, «Digital </a:t>
            </a:r>
            <a:r>
              <a:rPr lang="nb-NO" err="1"/>
              <a:t>forensics</a:t>
            </a:r>
            <a:r>
              <a:rPr lang="nb-NO"/>
              <a:t>»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58D6B19-0779-0276-7793-E30AA56D6C2B}"/>
              </a:ext>
            </a:extLst>
          </p:cNvPr>
          <p:cNvSpPr txBox="1"/>
          <p:nvPr/>
        </p:nvSpPr>
        <p:spPr>
          <a:xfrm>
            <a:off x="7833909" y="2644338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Migrering til nye lagringsmedier Konvertering til nye filformater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9FE3208-545D-69EE-9096-1D8FBF6D4616}"/>
              </a:ext>
            </a:extLst>
          </p:cNvPr>
          <p:cNvSpPr txBox="1"/>
          <p:nvPr/>
        </p:nvSpPr>
        <p:spPr>
          <a:xfrm>
            <a:off x="7833909" y="3326777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Registrere bevaringsmetadata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DD09576-2372-5F79-68D3-8FD6C1472CF0}"/>
              </a:ext>
            </a:extLst>
          </p:cNvPr>
          <p:cNvSpPr txBox="1"/>
          <p:nvPr/>
        </p:nvSpPr>
        <p:spPr>
          <a:xfrm>
            <a:off x="7828517" y="3762522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Dokumentasjon av bevaringstiltak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51E565B-BFE0-D03A-65A3-6F1CAECCC503}"/>
              </a:ext>
            </a:extLst>
          </p:cNvPr>
          <p:cNvSpPr txBox="1"/>
          <p:nvPr/>
        </p:nvSpPr>
        <p:spPr>
          <a:xfrm>
            <a:off x="7828517" y="4246036"/>
            <a:ext cx="3785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Oversikt over hva som finnes av filer og når de er brukt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C227B16D-CD08-0B49-1446-71D3A296FBC1}"/>
              </a:ext>
            </a:extLst>
          </p:cNvPr>
          <p:cNvSpPr txBox="1"/>
          <p:nvPr/>
        </p:nvSpPr>
        <p:spPr>
          <a:xfrm>
            <a:off x="7828517" y="5040625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Periodiske integritetskontroller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F8B383-F547-A018-889E-6D3618D4155C}"/>
              </a:ext>
            </a:extLst>
          </p:cNvPr>
          <p:cNvSpPr txBox="1"/>
          <p:nvPr/>
        </p:nvSpPr>
        <p:spPr>
          <a:xfrm>
            <a:off x="770067" y="2314769"/>
            <a:ext cx="26982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>
                <a:solidFill>
                  <a:srgbClr val="000000"/>
                </a:solidFill>
              </a:rPr>
              <a:t>Aktiv bevaring (oppfølging over tid)</a:t>
            </a:r>
            <a:endParaRPr lang="nb-NO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5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FD1E8-7727-75A5-5F93-905D00BF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53ADBB2-28F5-FD29-9040-21FE993F8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07910"/>
              </p:ext>
            </p:extLst>
          </p:nvPr>
        </p:nvGraphicFramePr>
        <p:xfrm>
          <a:off x="215660" y="618759"/>
          <a:ext cx="11791393" cy="599203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43516">
                  <a:extLst>
                    <a:ext uri="{9D8B030D-6E8A-4147-A177-3AD203B41FA5}">
                      <a16:colId xmlns:a16="http://schemas.microsoft.com/office/drawing/2014/main" val="983257500"/>
                    </a:ext>
                  </a:extLst>
                </a:gridCol>
                <a:gridCol w="4538262">
                  <a:extLst>
                    <a:ext uri="{9D8B030D-6E8A-4147-A177-3AD203B41FA5}">
                      <a16:colId xmlns:a16="http://schemas.microsoft.com/office/drawing/2014/main" val="1105665007"/>
                    </a:ext>
                  </a:extLst>
                </a:gridCol>
                <a:gridCol w="4509615">
                  <a:extLst>
                    <a:ext uri="{9D8B030D-6E8A-4147-A177-3AD203B41FA5}">
                      <a16:colId xmlns:a16="http://schemas.microsoft.com/office/drawing/2014/main" val="75212659"/>
                    </a:ext>
                  </a:extLst>
                </a:gridCol>
              </a:tblGrid>
              <a:tr h="10691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b-NO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Informasjonsbærere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2400">
                          <a:solidFill>
                            <a:srgbClr val="000000"/>
                          </a:solidFill>
                          <a:effectLst/>
                        </a:rPr>
                        <a:t>Analog</a:t>
                      </a: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b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Papir, magnetbånd, filmbase, </a:t>
                      </a:r>
                    </a:p>
                    <a:p>
                      <a:pPr algn="ctr">
                        <a:buNone/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glassplater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2400">
                          <a:solidFill>
                            <a:srgbClr val="000000"/>
                          </a:solidFill>
                          <a:effectLst/>
                        </a:rPr>
                        <a:t>Digital</a:t>
                      </a: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buNone/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Filer med binær informasjon, lagret på disk, tape, optiske medier, floppy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681337"/>
                  </a:ext>
                </a:extLst>
              </a:tr>
              <a:tr h="217358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b-NO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Passiv bevaring (sikker lagring)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nb-NO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Sikre at mediene er lagret sikkert og trygt i klimastyrte magasiner. </a:t>
                      </a:r>
                      <a:b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nb-NO" sz="200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Sørg for å ha flere kopier, </a:t>
                      </a:r>
                      <a:b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i forskjellige magasiner, hvis mulig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nb-NO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Sikre at filene er lagret sikkert og trygt i klimastyrte datasentre.</a:t>
                      </a:r>
                      <a:b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nb-NO" sz="200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Sørg for å ha flere filkopier, </a:t>
                      </a:r>
                      <a:b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nb-NO" sz="2000">
                          <a:solidFill>
                            <a:srgbClr val="000000"/>
                          </a:solidFill>
                          <a:effectLst/>
                        </a:rPr>
                        <a:t>på forskjellige lagringsmedier</a:t>
                      </a:r>
                      <a:endParaRPr lang="nb-NO" sz="2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229364"/>
                  </a:ext>
                </a:extLst>
              </a:tr>
              <a:tr h="27492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b-NO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b-NO" sz="2000">
                          <a:effectLst/>
                        </a:rPr>
                        <a:t>Aktiv bevaring (oppfølging over tid)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nb-NO" sz="200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Restaurering/konservering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Migrering til nye lagringsmedier (fysiske og/eller digitalisering)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Registrere bevaringsmetadata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Dokumentasjon av bevaringstiltak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Oversikt over hva som finnes av medieobjekter og når de er brukt.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Periodiske tilstandsvurderinger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nb-NO" sz="200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b-NO" sz="2000">
                          <a:effectLst/>
                        </a:rPr>
                        <a:t>Filberging, «Digital </a:t>
                      </a:r>
                      <a:r>
                        <a:rPr lang="nb-NO" sz="2000" err="1">
                          <a:effectLst/>
                        </a:rPr>
                        <a:t>forensics</a:t>
                      </a:r>
                      <a:r>
                        <a:rPr lang="nb-NO" sz="2000">
                          <a:effectLst/>
                        </a:rPr>
                        <a:t>»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b-NO" sz="2000">
                          <a:effectLst/>
                        </a:rPr>
                        <a:t>Migrering til nye lagringsmedier Konvertering til nye filformater</a:t>
                      </a:r>
                      <a:endParaRPr lang="nb-NO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Registrere bevaringsmetadata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Dokumentasjon av bevaringstiltak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Oversikt over hva som finnes av filer og når de er brukt.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b-NO" sz="2000">
                          <a:effectLst/>
                        </a:rPr>
                        <a:t>Periodiske integritetskontroller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808655"/>
                  </a:ext>
                </a:extLst>
              </a:tr>
            </a:tbl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05BCEE1-5FDC-58FE-E404-411492678EFC}"/>
              </a:ext>
            </a:extLst>
          </p:cNvPr>
          <p:cNvSpPr txBox="1"/>
          <p:nvPr/>
        </p:nvSpPr>
        <p:spPr>
          <a:xfrm>
            <a:off x="4823846" y="-57382"/>
            <a:ext cx="2242986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b-NO" sz="4400" b="1">
                <a:solidFill>
                  <a:srgbClr val="C00000"/>
                </a:solidFill>
                <a:latin typeface="Aptos Narrow"/>
                <a:cs typeface="Calibri"/>
              </a:rPr>
              <a:t>Bevaring</a:t>
            </a:r>
            <a:r>
              <a:rPr lang="nb-NO">
                <a:latin typeface="Aptos Narrow"/>
                <a:cs typeface="Calibri"/>
              </a:rPr>
              <a:t> </a:t>
            </a:r>
            <a:endParaRPr lang="nb-NO" sz="2800">
              <a:latin typeface="Aptos Narr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21A41-F45D-799E-1606-77046897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89" y="471778"/>
            <a:ext cx="7581318" cy="646044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rgbClr val="C00000"/>
                </a:solidFill>
                <a:latin typeface="Georgia"/>
                <a:ea typeface="+mn-ea"/>
                <a:cs typeface="Calibri"/>
              </a:rPr>
              <a:t>Prinsipper</a:t>
            </a:r>
            <a:r>
              <a:rPr lang="nb-NO" sz="3200">
                <a:solidFill>
                  <a:srgbClr val="C00000"/>
                </a:solidFill>
                <a:latin typeface="Georgia"/>
              </a:rPr>
              <a:t> for digital bevaring i NB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82AE2A-231F-DB8C-3FAB-43E1E34F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77" y="1718316"/>
            <a:ext cx="10156493" cy="4744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Sørg for at digital bevaring skjer på en bærekraftig måte</a:t>
            </a:r>
            <a:endParaRPr lang="nb-NO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Bruk veldokumenterte og åpne filformater hvis mulig</a:t>
            </a:r>
            <a:endParaRPr lang="nb-NO">
              <a:solidFill>
                <a:srgbClr val="1A1A1A"/>
              </a:solidFill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Ta vare på originalfilen</a:t>
            </a:r>
            <a:endParaRPr lang="nb-NO">
              <a:solidFill>
                <a:srgbClr val="1A1A1A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Kontroller filer som skal bevares</a:t>
            </a:r>
            <a:endParaRPr lang="nb-NO">
              <a:solidFill>
                <a:srgbClr val="1A1A1A"/>
              </a:solidFill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Ta vare på nok metadata til at filene er forståelig og gjenfinnbare.</a:t>
            </a:r>
            <a:endParaRPr lang="nb-NO">
              <a:solidFill>
                <a:srgbClr val="1A1A1A"/>
              </a:solidFill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Bruk en standard for strukturering av filer</a:t>
            </a:r>
            <a:endParaRPr lang="nb-NO">
              <a:solidFill>
                <a:srgbClr val="1A1A1A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Dokumenter bevaringsaktiviteter på en standardisert måte</a:t>
            </a:r>
            <a:endParaRPr lang="nb-NO">
              <a:solidFill>
                <a:srgbClr val="1A1A1A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Filer skal kunne leses og forstås i nåtid</a:t>
            </a:r>
            <a:endParaRPr lang="nb-NO"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nb-NO">
                <a:solidFill>
                  <a:srgbClr val="1A1A1A"/>
                </a:solidFill>
                <a:latin typeface="Calibri"/>
                <a:cs typeface="Calibri"/>
              </a:rPr>
              <a:t>Sørg for at filen er lagret i flere eksemplarer</a:t>
            </a:r>
            <a:endParaRPr lang="nb-NO">
              <a:solidFill>
                <a:srgbClr val="1A1A1A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5" name="Bilde 4" descr="Et bilde som inneholder tekst, Font, Grafikk, hvit&#10;&#10;Innhold generert av kunstig intelligens kan være feil.">
            <a:extLst>
              <a:ext uri="{FF2B5EF4-FFF2-40B4-BE49-F238E27FC236}">
                <a16:creationId xmlns:a16="http://schemas.microsoft.com/office/drawing/2014/main" id="{D0494A1C-B7C7-75AD-36F8-1D111BB2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25" y="-620"/>
            <a:ext cx="3664639" cy="17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31E7-F7E3-B48C-74B5-0483CEFA3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80D0B-0E7F-EC22-7080-FEF871D29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7209" y="14233"/>
            <a:ext cx="7442618" cy="834854"/>
          </a:xfrm>
        </p:spPr>
        <p:txBody>
          <a:bodyPr>
            <a:normAutofit/>
          </a:bodyPr>
          <a:lstStyle/>
          <a:p>
            <a:pPr algn="ctr"/>
            <a:r>
              <a:rPr lang="nb-NO" sz="4400">
                <a:solidFill>
                  <a:srgbClr val="C00000"/>
                </a:solidFill>
                <a:latin typeface="Aptos Narrow"/>
              </a:rPr>
              <a:t>Lagringspolicy (3+2+1)</a:t>
            </a:r>
            <a:endParaRPr lang="nb-NO"/>
          </a:p>
        </p:txBody>
      </p:sp>
      <p:pic>
        <p:nvPicPr>
          <p:cNvPr id="4" name="Picture 4" descr="Koffert på hjul, ekstra robust – 31l – Verktøyboden.no">
            <a:extLst>
              <a:ext uri="{FF2B5EF4-FFF2-40B4-BE49-F238E27FC236}">
                <a16:creationId xmlns:a16="http://schemas.microsoft.com/office/drawing/2014/main" id="{AB8AB0DA-A225-431C-94D2-EC014E0B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60" y="2525608"/>
            <a:ext cx="1657561" cy="9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7D478A8-D96D-4F34-9F5E-04E28E4654C4}"/>
              </a:ext>
            </a:extLst>
          </p:cNvPr>
          <p:cNvSpPr txBox="1">
            <a:spLocks noChangeArrowheads="1"/>
          </p:cNvSpPr>
          <p:nvPr/>
        </p:nvSpPr>
        <p:spPr>
          <a:xfrm>
            <a:off x="158635" y="1060091"/>
            <a:ext cx="8439239" cy="5571431"/>
          </a:xfrm>
          <a:prstGeom prst="rect">
            <a:avLst/>
          </a:prstGeom>
          <a:noFill/>
          <a:ln/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kern="0"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nb-NO" sz="2400" b="1" kern="0">
                <a:latin typeface="Calibri"/>
                <a:ea typeface="Calibri"/>
                <a:cs typeface="Calibri"/>
              </a:rPr>
              <a:t>Grunnleggende prinsipp</a:t>
            </a:r>
            <a:r>
              <a:rPr lang="nb-NO" sz="2400" b="1" kern="0" noProof="0">
                <a:latin typeface="Calibri"/>
                <a:ea typeface="Calibri"/>
                <a:cs typeface="Calibri"/>
              </a:rPr>
              <a:t>: </a:t>
            </a:r>
            <a:endParaRPr lang="nb-NO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3 </a:t>
            </a:r>
            <a:r>
              <a:rPr lang="nb-NO" sz="2400" kern="0">
                <a:latin typeface="Calibri"/>
                <a:ea typeface="Calibri"/>
                <a:cs typeface="Calibri"/>
              </a:rPr>
              <a:t>kopier av alle filer</a:t>
            </a:r>
            <a:endParaRPr lang="nb-NO" sz="2400" kern="0" noProof="0">
              <a:latin typeface="Calibri"/>
              <a:ea typeface="Calibri"/>
              <a:cs typeface="Calibri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2 </a:t>
            </a:r>
            <a:r>
              <a:rPr lang="nb-NO" sz="2400" kern="0">
                <a:latin typeface="Calibri"/>
                <a:ea typeface="Calibri"/>
                <a:cs typeface="Calibri"/>
              </a:rPr>
              <a:t>forskjellige teknologier</a:t>
            </a:r>
            <a:r>
              <a:rPr lang="nb-NO" sz="2400" kern="0" noProof="0">
                <a:latin typeface="Calibri"/>
                <a:ea typeface="Calibri"/>
                <a:cs typeface="Calibri"/>
              </a:rPr>
              <a:t> 	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1 </a:t>
            </a:r>
            <a:r>
              <a:rPr lang="nb-NO" sz="2400" kern="0">
                <a:latin typeface="Calibri"/>
                <a:ea typeface="Calibri"/>
                <a:cs typeface="Calibri"/>
              </a:rPr>
              <a:t>adskilt geografisk sted</a:t>
            </a:r>
            <a:r>
              <a:rPr lang="nb-NO" sz="2400" kern="0" noProof="0">
                <a:latin typeface="Calibri"/>
                <a:ea typeface="Calibri"/>
                <a:cs typeface="Calibri"/>
              </a:rPr>
              <a:t>				</a:t>
            </a:r>
          </a:p>
          <a:p>
            <a:pPr lvl="1">
              <a:spcBef>
                <a:spcPct val="20000"/>
              </a:spcBef>
              <a:defRPr/>
            </a:pPr>
            <a:endParaRPr lang="nb-NO" sz="2400" kern="0" noProof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defRPr/>
            </a:pPr>
            <a:br>
              <a:rPr lang="nb-NO" sz="2400" b="1" ker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kern="0">
                <a:latin typeface="Calibri"/>
                <a:ea typeface="Calibri"/>
                <a:cs typeface="Calibri"/>
              </a:rPr>
              <a:t>Praksis</a:t>
            </a:r>
            <a:r>
              <a:rPr lang="nb-NO" sz="2400" b="1" kern="0" noProof="0">
                <a:latin typeface="Calibri"/>
                <a:ea typeface="Calibri"/>
                <a:cs typeface="Calibri"/>
              </a:rPr>
              <a:t>:</a:t>
            </a:r>
          </a:p>
          <a:p>
            <a:pPr lvl="1">
              <a:spcBef>
                <a:spcPct val="20000"/>
              </a:spcBef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1 </a:t>
            </a:r>
            <a:r>
              <a:rPr lang="nb-NO" sz="2400" kern="0">
                <a:latin typeface="Calibri"/>
                <a:ea typeface="Calibri"/>
                <a:cs typeface="Calibri"/>
              </a:rPr>
              <a:t>kopi på disk i datasenter</a:t>
            </a:r>
            <a:r>
              <a:rPr lang="nb-NO" sz="2400" kern="0" noProof="0">
                <a:latin typeface="Calibri"/>
                <a:ea typeface="Calibri"/>
                <a:cs typeface="Calibri"/>
              </a:rPr>
              <a:t> Mo i Rana.</a:t>
            </a:r>
          </a:p>
          <a:p>
            <a:pPr lvl="1">
              <a:spcBef>
                <a:spcPct val="20000"/>
              </a:spcBef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1 </a:t>
            </a:r>
            <a:r>
              <a:rPr lang="nb-NO" sz="2400" kern="0">
                <a:latin typeface="Calibri"/>
                <a:ea typeface="Calibri"/>
                <a:cs typeface="Calibri"/>
              </a:rPr>
              <a:t>kopi på tape i fjellmagasin </a:t>
            </a:r>
            <a:r>
              <a:rPr lang="nb-NO" sz="2400" kern="0" noProof="0">
                <a:latin typeface="Calibri"/>
                <a:ea typeface="Calibri"/>
                <a:cs typeface="Calibri"/>
              </a:rPr>
              <a:t>Mo i Rana.</a:t>
            </a:r>
          </a:p>
          <a:p>
            <a:pPr lvl="1">
              <a:spcBef>
                <a:spcPct val="20000"/>
              </a:spcBef>
              <a:defRPr/>
            </a:pPr>
            <a:r>
              <a:rPr lang="nb-NO" sz="2400" kern="0" noProof="0">
                <a:latin typeface="Calibri"/>
                <a:ea typeface="Calibri"/>
                <a:cs typeface="Calibri"/>
              </a:rPr>
              <a:t>1 </a:t>
            </a:r>
            <a:r>
              <a:rPr lang="nb-NO" sz="2400" kern="0">
                <a:latin typeface="Calibri"/>
                <a:ea typeface="Calibri"/>
                <a:cs typeface="Calibri"/>
              </a:rPr>
              <a:t>kopi på tape, offline i magasin i Oslo</a:t>
            </a:r>
            <a:endParaRPr lang="nb-NO" sz="2400" kern="0" noProof="0">
              <a:latin typeface="Calibri"/>
              <a:ea typeface="Calibri"/>
              <a:cs typeface="Calibri"/>
            </a:endParaRPr>
          </a:p>
          <a:p>
            <a:pPr lvl="1">
              <a:spcBef>
                <a:spcPct val="20000"/>
              </a:spcBef>
              <a:defRPr/>
            </a:pPr>
            <a:endParaRPr lang="en-US" sz="2400" kern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kern="0" noProof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toragetek">
            <a:extLst>
              <a:ext uri="{FF2B5EF4-FFF2-40B4-BE49-F238E27FC236}">
                <a16:creationId xmlns:a16="http://schemas.microsoft.com/office/drawing/2014/main" id="{DF8E8373-295B-48DB-808A-4810D206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18" y="3350772"/>
            <a:ext cx="4526187" cy="341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5ED1729-6F69-49EA-8460-E3F5E4F53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49" y="11135"/>
            <a:ext cx="4693151" cy="266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0794"/>
      </p:ext>
    </p:extLst>
  </p:cSld>
  <p:clrMapOvr>
    <a:masterClrMapping/>
  </p:clrMapOvr>
</p:sld>
</file>

<file path=ppt/theme/theme1.xml><?xml version="1.0" encoding="utf-8"?>
<a:theme xmlns:a="http://schemas.openxmlformats.org/drawingml/2006/main" name="NB lys">
  <a:themeElements>
    <a:clrScheme name="Egendefinert 9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0563C1"/>
      </a:accent1>
      <a:accent2>
        <a:srgbClr val="A7B1B9"/>
      </a:accent2>
      <a:accent3>
        <a:srgbClr val="BF8634"/>
      </a:accent3>
      <a:accent4>
        <a:srgbClr val="669AC5"/>
      </a:accent4>
      <a:accent5>
        <a:srgbClr val="9A515E"/>
      </a:accent5>
      <a:accent6>
        <a:srgbClr val="02A2B3"/>
      </a:accent6>
      <a:hlink>
        <a:srgbClr val="0563C1"/>
      </a:hlink>
      <a:folHlink>
        <a:srgbClr val="BF86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_Lys_no" id="{588F08AB-662A-4BEA-A3C0-328B187EB6BF}" vid="{FB9489F3-E91E-432E-B58B-738A9033FCE2}"/>
    </a:ext>
  </a:extLst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36636e-fb3f-4515-a1fa-a3b684c937a2" xsi:nil="true"/>
    <lcf76f155ced4ddcb4097134ff3c332f xmlns="599e637c-f160-4825-aaba-d1435af3379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41E5FAFD87D469AEE6EFD62BCAEF7" ma:contentTypeVersion="12" ma:contentTypeDescription="Create a new document." ma:contentTypeScope="" ma:versionID="8d3b2fee4e1f6e89ffac5b3779b43f8f">
  <xsd:schema xmlns:xsd="http://www.w3.org/2001/XMLSchema" xmlns:xs="http://www.w3.org/2001/XMLSchema" xmlns:p="http://schemas.microsoft.com/office/2006/metadata/properties" xmlns:ns2="599e637c-f160-4825-aaba-d1435af33799" xmlns:ns3="db36636e-fb3f-4515-a1fa-a3b684c937a2" targetNamespace="http://schemas.microsoft.com/office/2006/metadata/properties" ma:root="true" ma:fieldsID="fe0c7a13af120d38f0d7978f04492719" ns2:_="" ns3:_="">
    <xsd:import namespace="599e637c-f160-4825-aaba-d1435af33799"/>
    <xsd:import namespace="db36636e-fb3f-4515-a1fa-a3b684c93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637c-f160-4825-aaba-d1435af33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fcebc8-c32b-4d40-8d21-7602f8e3c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636e-fb3f-4515-a1fa-a3b684c937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c499b10-c8bf-4b9b-8b77-7550abf2aa33}" ma:internalName="TaxCatchAll" ma:showField="CatchAllData" ma:web="db36636e-fb3f-4515-a1fa-a3b684c93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3BCE8-4AC2-4010-8B8C-04E9D48FC72A}">
  <ds:schemaRefs>
    <ds:schemaRef ds:uri="7bdacadd-34cf-4368-94ab-e56909891892"/>
    <ds:schemaRef ds:uri="be4c056a-7df9-4b04-8672-a721fa2b01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43C530-8ABA-49F2-9DB5-4F27AD19B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F00DF-B697-4BFA-A1AD-C1FB0D06610B}"/>
</file>

<file path=docProps/app.xml><?xml version="1.0" encoding="utf-8"?>
<Properties xmlns="http://schemas.openxmlformats.org/officeDocument/2006/extended-properties" xmlns:vt="http://schemas.openxmlformats.org/officeDocument/2006/docPropsVTypes">
  <Template>NB_Lys_no</Template>
  <TotalTime>0</TotalTime>
  <Words>5170</Words>
  <Application>Microsoft Office PowerPoint</Application>
  <PresentationFormat>Widescreen</PresentationFormat>
  <Paragraphs>425</Paragraphs>
  <Slides>24</Slides>
  <Notes>24</Notes>
  <HiddenSlides>7</HiddenSlides>
  <MMClips>0</MMClips>
  <ScaleCrop>false</ScaleCrop>
  <HeadingPairs>
    <vt:vector size="6" baseType="variant">
      <vt:variant>
        <vt:lpstr>Brukte skrifter</vt:lpstr>
      </vt:variant>
      <vt:variant>
        <vt:i4>15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24</vt:i4>
      </vt:variant>
    </vt:vector>
  </HeadingPairs>
  <TitlesOfParts>
    <vt:vector size="43" baseType="lpstr">
      <vt:lpstr>Aptos</vt:lpstr>
      <vt:lpstr>Aptos Display</vt:lpstr>
      <vt:lpstr>Aptos Narrow</vt:lpstr>
      <vt:lpstr>Arial</vt:lpstr>
      <vt:lpstr>Calibri</vt:lpstr>
      <vt:lpstr>Calibri,Sans-Serif</vt:lpstr>
      <vt:lpstr>Consolas</vt:lpstr>
      <vt:lpstr>Courier New</vt:lpstr>
      <vt:lpstr>Franklin Gothic Book</vt:lpstr>
      <vt:lpstr>Franklin Gothic Demi</vt:lpstr>
      <vt:lpstr>Georgia</vt:lpstr>
      <vt:lpstr>Iosevka Aile</vt:lpstr>
      <vt:lpstr>Symbol</vt:lpstr>
      <vt:lpstr>Times New Roman</vt:lpstr>
      <vt:lpstr>Wingdings</vt:lpstr>
      <vt:lpstr>NB lys</vt:lpstr>
      <vt:lpstr>2_Egendefinert utforming</vt:lpstr>
      <vt:lpstr>Egendefinert utforming</vt:lpstr>
      <vt:lpstr>1_Egendefinert utforming</vt:lpstr>
      <vt:lpstr>  Digital bevaring i Nasjonalbiblioteket</vt:lpstr>
      <vt:lpstr>PowerPoint-presentasjon</vt:lpstr>
      <vt:lpstr>PowerPoint-presentasjon</vt:lpstr>
      <vt:lpstr>PowerPoint-presentasjon</vt:lpstr>
      <vt:lpstr>Bevaring </vt:lpstr>
      <vt:lpstr>Bevaring </vt:lpstr>
      <vt:lpstr>PowerPoint-presentasjon</vt:lpstr>
      <vt:lpstr>Prinsipper for digital bevaring i NB</vt:lpstr>
      <vt:lpstr>Lagringspolicy (3+2+1)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Nasjonalbibliotekets digitale samling</vt:lpstr>
      <vt:lpstr>Bevaring av data for Museumssektoren</vt:lpstr>
      <vt:lpstr>PowerPoint-presentasjon</vt:lpstr>
      <vt:lpstr>PowerPoint-presentasjon</vt:lpstr>
      <vt:lpstr>Takk for meg!</vt:lpstr>
      <vt:lpstr>Pilotens formål:</vt:lpstr>
      <vt:lpstr>Piloten skal dekke:</vt:lpstr>
      <vt:lpstr>Piloten skal IKKE dekke:</vt:lpstr>
      <vt:lpstr>Tidsplan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Trond Teigen</dc:creator>
  <cp:keywords/>
  <dc:description/>
  <cp:lastModifiedBy>Inger Stenersen</cp:lastModifiedBy>
  <cp:revision>14</cp:revision>
  <dcterms:created xsi:type="dcterms:W3CDTF">2025-02-11T09:58:48Z</dcterms:created>
  <dcterms:modified xsi:type="dcterms:W3CDTF">2026-04-23T09:54:32Z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0x01010028141E5FAFD87D469AEE6EFD62BCAEF7</vt:lpwstr>
  </property>
  <property fmtid="{D5CDD505-2E9C-101B-9397-08002B2CF9AE}" pid="3" name="MediaServiceImageTags">
    <vt:lpwstr/>
  </property>
</Properties>
</file>