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8288000" cy="10287000"/>
  <p:notesSz cx="6858000" cy="9144000"/>
  <p:embeddedFontLst>
    <p:embeddedFont>
      <p:font typeface="Roboto Bold" panose="020B0604020202020204" charset="0"/>
      <p:regular r:id="rId25"/>
    </p:embeddedFont>
    <p:embeddedFont>
      <p:font typeface="Big Shoulders Display Bold" panose="020B0604020202020204" charset="0"/>
      <p:regular r:id="rId26"/>
    </p:embeddedFont>
    <p:embeddedFont>
      <p:font typeface="Canva Sans" panose="020B0604020202020204" charset="0"/>
      <p:regular r:id="rId27"/>
    </p:embeddedFont>
    <p:embeddedFont>
      <p:font typeface="Roboto" panose="020B0604020202020204" charset="0"/>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uffolklibraries.co.uk/about/initiatives-and-impact/measuring-our-impact-independent-research-into-our-social-valu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fn.no/om-fn/fns-baerekraftsmaal" TargetMode="External"/><Relationship Id="rId7" Type="http://schemas.openxmlformats.org/officeDocument/2006/relationships/hyperlink" Target="https://www.duo.uio.no/handle/10852/27223" TargetMode="External"/><Relationship Id="rId2" Type="http://schemas.openxmlformats.org/officeDocument/2006/relationships/hyperlink" Target="https://lovdata.no/dokument/NL/lov/1985-12-20-108" TargetMode="External"/><Relationship Id="rId1" Type="http://schemas.openxmlformats.org/officeDocument/2006/relationships/slideLayout" Target="../slideLayouts/slideLayout7.xml"/><Relationship Id="rId6" Type="http://schemas.openxmlformats.org/officeDocument/2006/relationships/hyperlink" Target="https://sdgcompass.org/" TargetMode="External"/><Relationship Id="rId5" Type="http://schemas.openxmlformats.org/officeDocument/2006/relationships/hyperlink" Target="https://www.suffolklibraries.co.uk/about/initiatives-and-impact/measuring-our-impact-independent-research-into-our-social-value" TargetMode="External"/><Relationship Id="rId4" Type="http://schemas.openxmlformats.org/officeDocument/2006/relationships/hyperlink" Target="https://innlandetfylke.no/_f/p1/iab08b799-bdde-41c8-bd3d-a42088b12c9f/pdf-folkebibliotekene-i-innlandet-statusrapport-2023.pdf" TargetMode="External"/><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haugesundbibliotek.no/nb/info/plandokumenter_9aa850ed-6296-41da-9266-b7384bc296a6"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lovdata.no/dokument/NL/lov/1985-12-20-108"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C4C4"/>
        </a:solidFill>
        <a:effectLst/>
      </p:bgPr>
    </p:bg>
    <p:spTree>
      <p:nvGrpSpPr>
        <p:cNvPr id="1" name=""/>
        <p:cNvGrpSpPr/>
        <p:nvPr/>
      </p:nvGrpSpPr>
      <p:grpSpPr>
        <a:xfrm>
          <a:off x="0" y="0"/>
          <a:ext cx="0" cy="0"/>
          <a:chOff x="0" y="0"/>
          <a:chExt cx="0" cy="0"/>
        </a:xfrm>
      </p:grpSpPr>
      <p:sp>
        <p:nvSpPr>
          <p:cNvPr id="2" name="Freeform 2"/>
          <p:cNvSpPr/>
          <p:nvPr/>
        </p:nvSpPr>
        <p:spPr>
          <a:xfrm>
            <a:off x="2132131" y="-1068866"/>
            <a:ext cx="14023738" cy="14006209"/>
          </a:xfrm>
          <a:custGeom>
            <a:avLst/>
            <a:gdLst/>
            <a:ahLst/>
            <a:cxnLst/>
            <a:rect l="l" t="t" r="r" b="b"/>
            <a:pathLst>
              <a:path w="14023738" h="14006209">
                <a:moveTo>
                  <a:pt x="0" y="0"/>
                </a:moveTo>
                <a:lnTo>
                  <a:pt x="14023738" y="0"/>
                </a:lnTo>
                <a:lnTo>
                  <a:pt x="14023738" y="14006209"/>
                </a:lnTo>
                <a:lnTo>
                  <a:pt x="0" y="1400620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4878083" y="3789820"/>
            <a:ext cx="8531835" cy="2910225"/>
          </a:xfrm>
          <a:prstGeom prst="rect">
            <a:avLst/>
          </a:prstGeom>
        </p:spPr>
        <p:txBody>
          <a:bodyPr lIns="0" tIns="0" rIns="0" bIns="0" rtlCol="0" anchor="t">
            <a:spAutoFit/>
          </a:bodyPr>
          <a:lstStyle/>
          <a:p>
            <a:pPr algn="ctr">
              <a:lnSpc>
                <a:spcPts val="7746"/>
              </a:lnSpc>
            </a:pPr>
            <a:r>
              <a:rPr lang="en-US" sz="5533" b="1">
                <a:solidFill>
                  <a:srgbClr val="231F20"/>
                </a:solidFill>
                <a:latin typeface="Roboto Bold"/>
                <a:ea typeface="Roboto Bold"/>
                <a:cs typeface="Roboto Bold"/>
                <a:sym typeface="Roboto Bold"/>
              </a:rPr>
              <a:t>LEKSJON 4 </a:t>
            </a:r>
          </a:p>
          <a:p>
            <a:pPr algn="ctr">
              <a:lnSpc>
                <a:spcPts val="7746"/>
              </a:lnSpc>
            </a:pPr>
            <a:r>
              <a:rPr lang="en-US" sz="5533" b="1">
                <a:solidFill>
                  <a:srgbClr val="231F20"/>
                </a:solidFill>
                <a:latin typeface="Roboto Bold"/>
                <a:ea typeface="Roboto Bold"/>
                <a:cs typeface="Roboto Bold"/>
                <a:sym typeface="Roboto Bold"/>
              </a:rPr>
              <a:t>BÆREKRAFTSTRATEGI </a:t>
            </a:r>
          </a:p>
          <a:p>
            <a:pPr algn="ctr">
              <a:lnSpc>
                <a:spcPts val="7746"/>
              </a:lnSpc>
            </a:pPr>
            <a:r>
              <a:rPr lang="en-US" sz="5533" b="1">
                <a:solidFill>
                  <a:srgbClr val="231F20"/>
                </a:solidFill>
                <a:latin typeface="Roboto Bold"/>
                <a:ea typeface="Roboto Bold"/>
                <a:cs typeface="Roboto Bold"/>
                <a:sym typeface="Roboto Bold"/>
              </a:rPr>
              <a:t>OG EVALUERING</a:t>
            </a:r>
          </a:p>
        </p:txBody>
      </p:sp>
      <p:sp>
        <p:nvSpPr>
          <p:cNvPr id="4" name="TextBox 4"/>
          <p:cNvSpPr txBox="1"/>
          <p:nvPr/>
        </p:nvSpPr>
        <p:spPr>
          <a:xfrm>
            <a:off x="6025573" y="7010375"/>
            <a:ext cx="6236854" cy="615950"/>
          </a:xfrm>
          <a:prstGeom prst="rect">
            <a:avLst/>
          </a:prstGeom>
        </p:spPr>
        <p:txBody>
          <a:bodyPr lIns="0" tIns="0" rIns="0" bIns="0" rtlCol="0" anchor="t">
            <a:spAutoFit/>
          </a:bodyPr>
          <a:lstStyle/>
          <a:p>
            <a:pPr algn="ctr">
              <a:lnSpc>
                <a:spcPts val="4900"/>
              </a:lnSpc>
            </a:pPr>
            <a:r>
              <a:rPr lang="en-US" sz="3500">
                <a:solidFill>
                  <a:srgbClr val="231F20"/>
                </a:solidFill>
                <a:latin typeface="Roboto"/>
                <a:ea typeface="Roboto"/>
                <a:cs typeface="Roboto"/>
                <a:sym typeface="Roboto"/>
              </a:rPr>
              <a:t>10 STEG TIL BÆREKRAFT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659356" y="560512"/>
            <a:ext cx="6116982" cy="8102081"/>
          </a:xfrm>
          <a:prstGeom prst="rect">
            <a:avLst/>
          </a:prstGeom>
        </p:spPr>
        <p:txBody>
          <a:bodyPr lIns="0" tIns="0" rIns="0" bIns="0" rtlCol="0" anchor="t">
            <a:spAutoFit/>
          </a:bodyPr>
          <a:lstStyle/>
          <a:p>
            <a:pPr algn="l">
              <a:lnSpc>
                <a:spcPts val="1938"/>
              </a:lnSpc>
            </a:pPr>
            <a:endParaRPr/>
          </a:p>
          <a:p>
            <a:pPr algn="l">
              <a:lnSpc>
                <a:spcPts val="2236"/>
              </a:lnSpc>
            </a:pPr>
            <a:r>
              <a:rPr lang="en-US" sz="1443" b="1">
                <a:solidFill>
                  <a:srgbClr val="000000"/>
                </a:solidFill>
                <a:latin typeface="Roboto Bold"/>
                <a:ea typeface="Roboto Bold"/>
                <a:cs typeface="Roboto Bold"/>
                <a:sym typeface="Roboto Bold"/>
              </a:rPr>
              <a:t>Økonomi </a:t>
            </a:r>
          </a:p>
          <a:p>
            <a:pPr algn="l">
              <a:lnSpc>
                <a:spcPts val="1938"/>
              </a:lnSpc>
            </a:pPr>
            <a:r>
              <a:rPr lang="en-US" sz="1250">
                <a:solidFill>
                  <a:srgbClr val="000000"/>
                </a:solidFill>
                <a:latin typeface="Roboto"/>
                <a:ea typeface="Roboto"/>
                <a:cs typeface="Roboto"/>
                <a:sym typeface="Roboto"/>
              </a:rPr>
              <a:t>Finansiering til et folkebibliotek kommer hovedsakelig fra kommunale budsjetter. I tillegg er driften avhengig av eksterne midler som omsøkes årlig fra Nasjonalbiblioteket, fylkeskommunen, Fritt Ord m.fl. Økonomisk bærekraft i et bibliotek handler imidlertid vel så mye om hva som produseres som hvor midlene kommer fra. </a:t>
            </a:r>
          </a:p>
          <a:p>
            <a:pPr algn="l">
              <a:lnSpc>
                <a:spcPts val="1938"/>
              </a:lnSpc>
            </a:pPr>
            <a:endParaRPr lang="en-US" sz="1250">
              <a:solidFill>
                <a:srgbClr val="000000"/>
              </a:solidFill>
              <a:latin typeface="Roboto"/>
              <a:ea typeface="Roboto"/>
              <a:cs typeface="Roboto"/>
              <a:sym typeface="Roboto"/>
            </a:endParaRPr>
          </a:p>
          <a:p>
            <a:pPr algn="l">
              <a:lnSpc>
                <a:spcPts val="2236"/>
              </a:lnSpc>
            </a:pPr>
            <a:r>
              <a:rPr lang="en-US" sz="1443" b="1">
                <a:solidFill>
                  <a:srgbClr val="000000"/>
                </a:solidFill>
                <a:latin typeface="Roboto Bold"/>
                <a:ea typeface="Roboto Bold"/>
                <a:cs typeface="Roboto Bold"/>
                <a:sym typeface="Roboto Bold"/>
              </a:rPr>
              <a:t>Verdikapring </a:t>
            </a:r>
          </a:p>
          <a:p>
            <a:pPr algn="l">
              <a:lnSpc>
                <a:spcPts val="1938"/>
              </a:lnSpc>
            </a:pPr>
            <a:r>
              <a:rPr lang="en-US" sz="1250">
                <a:solidFill>
                  <a:srgbClr val="000000"/>
                </a:solidFill>
                <a:latin typeface="Roboto"/>
                <a:ea typeface="Roboto"/>
                <a:cs typeface="Roboto"/>
                <a:sym typeface="Roboto"/>
              </a:rPr>
              <a:t>Det kan være vanskelig å sette et tall på livskvalitet og sosial verdiskaping, eller regne ut gevinst på hver investert krone i et kulturtilbud som har en tydelig målsetning om å levere gratis tjenester. Det finnes imidlertid forskere som har regnet på sosial verdi. For hver krone som investeres i folkebibliotek får samfunnet firdobbelt igjen, sier professor og forsker Svanhild Aabø i sin doktorgradsavhandling (Aabø 2005). Nyere tall fra England viser at for hver krone som investeres i bibliotek får samfunnet 6 ganger så mye tilbake (</a:t>
            </a:r>
            <a:r>
              <a:rPr lang="en-US" sz="1250" u="sng">
                <a:solidFill>
                  <a:srgbClr val="000000"/>
                </a:solidFill>
                <a:latin typeface="Roboto"/>
                <a:ea typeface="Roboto"/>
                <a:cs typeface="Roboto"/>
                <a:sym typeface="Roboto"/>
                <a:hlinkClick r:id="rId2" tooltip="https://www.suffolklibraries.co.uk/about/initiatives-and-impact/measuring-our-impact-independent-research-into-our-social-value"/>
              </a:rPr>
              <a:t>Letham et. al 2023)</a:t>
            </a:r>
            <a:r>
              <a:rPr lang="en-US" sz="1250">
                <a:solidFill>
                  <a:srgbClr val="000000"/>
                </a:solidFill>
                <a:latin typeface="Roboto"/>
                <a:ea typeface="Roboto"/>
                <a:cs typeface="Roboto"/>
                <a:sym typeface="Roboto"/>
              </a:rPr>
              <a:t> </a:t>
            </a:r>
          </a:p>
          <a:p>
            <a:pPr algn="l">
              <a:lnSpc>
                <a:spcPts val="1938"/>
              </a:lnSpc>
            </a:pPr>
            <a:endParaRPr lang="en-US" sz="1250">
              <a:solidFill>
                <a:srgbClr val="000000"/>
              </a:solidFill>
              <a:latin typeface="Roboto"/>
              <a:ea typeface="Roboto"/>
              <a:cs typeface="Roboto"/>
              <a:sym typeface="Roboto"/>
            </a:endParaRPr>
          </a:p>
          <a:p>
            <a:pPr algn="l">
              <a:lnSpc>
                <a:spcPts val="1938"/>
              </a:lnSpc>
            </a:pPr>
            <a:r>
              <a:rPr lang="en-US" sz="1250">
                <a:solidFill>
                  <a:srgbClr val="000000"/>
                </a:solidFill>
                <a:latin typeface="Roboto"/>
                <a:ea typeface="Roboto"/>
                <a:cs typeface="Roboto"/>
                <a:sym typeface="Roboto"/>
              </a:rPr>
              <a:t>Aabøs avhandling undersøker bibliotekenes økonomiske verdi i samfunnet. Funn fra hennes undersøkelser viser at den samfunnsmessige gevinsten ved folkebibliotek er større enn utgiftene. Disse tallene er basert på utregning av sosial verdi og sosial påvirkning, heller enn profitt i kroner og øre. De legger til grunn at utgifter til sosiale, helsemessige og andre offentlige tiltak minsker når livskvalitet og folkehelse forbedres gjennom sosialt bærekraftige tiltak som for eksempel biblioteket. </a:t>
            </a: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a:p>
            <a:pPr algn="l">
              <a:lnSpc>
                <a:spcPts val="1491"/>
              </a:lnSpc>
            </a:pPr>
            <a:endParaRPr lang="en-US" sz="1250">
              <a:solidFill>
                <a:srgbClr val="000000"/>
              </a:solidFill>
              <a:latin typeface="Roboto"/>
              <a:ea typeface="Roboto"/>
              <a:cs typeface="Roboto"/>
              <a:sym typeface="Roboto"/>
            </a:endParaRPr>
          </a:p>
          <a:p>
            <a:pPr algn="l">
              <a:lnSpc>
                <a:spcPts val="1640"/>
              </a:lnSpc>
            </a:pPr>
            <a:endParaRPr lang="en-US" sz="1250">
              <a:solidFill>
                <a:srgbClr val="000000"/>
              </a:solidFill>
              <a:latin typeface="Roboto"/>
              <a:ea typeface="Roboto"/>
              <a:cs typeface="Roboto"/>
              <a:sym typeface="Roboto"/>
            </a:endParaRPr>
          </a:p>
        </p:txBody>
      </p:sp>
      <p:sp>
        <p:nvSpPr>
          <p:cNvPr id="3" name="Freeform 3"/>
          <p:cNvSpPr/>
          <p:nvPr/>
        </p:nvSpPr>
        <p:spPr>
          <a:xfrm>
            <a:off x="11304250" y="6932904"/>
            <a:ext cx="3793318" cy="639571"/>
          </a:xfrm>
          <a:custGeom>
            <a:avLst/>
            <a:gdLst/>
            <a:ahLst/>
            <a:cxnLst/>
            <a:rect l="l" t="t" r="r" b="b"/>
            <a:pathLst>
              <a:path w="3793318" h="639571">
                <a:moveTo>
                  <a:pt x="0" y="0"/>
                </a:moveTo>
                <a:lnTo>
                  <a:pt x="3793318" y="0"/>
                </a:lnTo>
                <a:lnTo>
                  <a:pt x="3793318" y="639571"/>
                </a:lnTo>
                <a:lnTo>
                  <a:pt x="0" y="639571"/>
                </a:lnTo>
                <a:lnTo>
                  <a:pt x="0" y="0"/>
                </a:lnTo>
                <a:close/>
              </a:path>
            </a:pathLst>
          </a:custGeom>
          <a:blipFill>
            <a:blip r:embed="rId3"/>
            <a:stretch>
              <a:fillRect/>
            </a:stretch>
          </a:blipFill>
        </p:spPr>
      </p:sp>
      <p:sp>
        <p:nvSpPr>
          <p:cNvPr id="4" name="TextBox 4"/>
          <p:cNvSpPr txBox="1"/>
          <p:nvPr/>
        </p:nvSpPr>
        <p:spPr>
          <a:xfrm>
            <a:off x="11622477" y="7543900"/>
            <a:ext cx="6415054" cy="166062"/>
          </a:xfrm>
          <a:prstGeom prst="rect">
            <a:avLst/>
          </a:prstGeom>
        </p:spPr>
        <p:txBody>
          <a:bodyPr lIns="0" tIns="0" rIns="0" bIns="0" rtlCol="0" anchor="t">
            <a:spAutoFit/>
          </a:bodyPr>
          <a:lstStyle/>
          <a:p>
            <a:pPr algn="ctr">
              <a:lnSpc>
                <a:spcPts val="1346"/>
              </a:lnSpc>
            </a:pPr>
            <a:r>
              <a:rPr lang="en-US" sz="962">
                <a:solidFill>
                  <a:srgbClr val="000000"/>
                </a:solidFill>
                <a:latin typeface="Roboto"/>
                <a:ea typeface="Roboto"/>
                <a:cs typeface="Roboto"/>
                <a:sym typeface="Roboto"/>
              </a:rPr>
              <a:t>Figur: Letham et. al 2023, s 4</a:t>
            </a:r>
          </a:p>
        </p:txBody>
      </p:sp>
      <p:grpSp>
        <p:nvGrpSpPr>
          <p:cNvPr id="5" name="Group 5"/>
          <p:cNvGrpSpPr/>
          <p:nvPr/>
        </p:nvGrpSpPr>
        <p:grpSpPr>
          <a:xfrm>
            <a:off x="10659356" y="8489366"/>
            <a:ext cx="5568877" cy="1797634"/>
            <a:chOff x="0" y="0"/>
            <a:chExt cx="2517968" cy="812800"/>
          </a:xfrm>
        </p:grpSpPr>
        <p:sp>
          <p:nvSpPr>
            <p:cNvPr id="6" name="Freeform 6"/>
            <p:cNvSpPr/>
            <p:nvPr/>
          </p:nvSpPr>
          <p:spPr>
            <a:xfrm>
              <a:off x="0" y="0"/>
              <a:ext cx="2517968" cy="812800"/>
            </a:xfrm>
            <a:custGeom>
              <a:avLst/>
              <a:gdLst/>
              <a:ahLst/>
              <a:cxnLst/>
              <a:rect l="l" t="t" r="r" b="b"/>
              <a:pathLst>
                <a:path w="2517968" h="812800">
                  <a:moveTo>
                    <a:pt x="0" y="0"/>
                  </a:moveTo>
                  <a:lnTo>
                    <a:pt x="2517968" y="0"/>
                  </a:lnTo>
                  <a:lnTo>
                    <a:pt x="2517968" y="812800"/>
                  </a:lnTo>
                  <a:lnTo>
                    <a:pt x="0" y="812800"/>
                  </a:lnTo>
                  <a:close/>
                </a:path>
              </a:pathLst>
            </a:custGeom>
            <a:solidFill>
              <a:srgbClr val="000000">
                <a:alpha val="0"/>
              </a:srgbClr>
            </a:solidFill>
            <a:ln w="12700">
              <a:solidFill>
                <a:srgbClr val="000000"/>
              </a:solidFill>
            </a:ln>
          </p:spPr>
        </p:sp>
      </p:grpSp>
      <p:sp>
        <p:nvSpPr>
          <p:cNvPr id="7" name="TextBox 7"/>
          <p:cNvSpPr txBox="1"/>
          <p:nvPr/>
        </p:nvSpPr>
        <p:spPr>
          <a:xfrm>
            <a:off x="711811" y="6162997"/>
            <a:ext cx="9939457" cy="688673"/>
          </a:xfrm>
          <a:prstGeom prst="rect">
            <a:avLst/>
          </a:prstGeom>
        </p:spPr>
        <p:txBody>
          <a:bodyPr lIns="0" tIns="0" rIns="0" bIns="0" rtlCol="0" anchor="t">
            <a:spAutoFit/>
          </a:bodyPr>
          <a:lstStyle/>
          <a:p>
            <a:pPr algn="ctr">
              <a:lnSpc>
                <a:spcPts val="5616"/>
              </a:lnSpc>
            </a:pPr>
            <a:r>
              <a:rPr lang="en-US" sz="4011" b="1">
                <a:solidFill>
                  <a:srgbClr val="000000"/>
                </a:solidFill>
                <a:latin typeface="Roboto Bold"/>
                <a:ea typeface="Roboto Bold"/>
                <a:cs typeface="Roboto Bold"/>
                <a:sym typeface="Roboto Bold"/>
              </a:rPr>
              <a:t>Kildehenvisninger står på siste side i malen</a:t>
            </a:r>
          </a:p>
        </p:txBody>
      </p:sp>
      <p:sp>
        <p:nvSpPr>
          <p:cNvPr id="8" name="AutoShape 8"/>
          <p:cNvSpPr/>
          <p:nvPr/>
        </p:nvSpPr>
        <p:spPr>
          <a:xfrm>
            <a:off x="3365955" y="7623620"/>
            <a:ext cx="6492240" cy="0"/>
          </a:xfrm>
          <a:prstGeom prst="line">
            <a:avLst/>
          </a:prstGeom>
          <a:ln w="38100" cap="flat">
            <a:solidFill>
              <a:srgbClr val="000000"/>
            </a:solidFill>
            <a:prstDash val="solid"/>
            <a:headEnd type="none" w="sm" len="sm"/>
            <a:tailEnd type="arrow" w="med" len="sm"/>
          </a:ln>
        </p:spPr>
      </p:sp>
      <p:sp>
        <p:nvSpPr>
          <p:cNvPr id="9" name="AutoShape 9"/>
          <p:cNvSpPr/>
          <p:nvPr/>
        </p:nvSpPr>
        <p:spPr>
          <a:xfrm>
            <a:off x="3365955" y="10039804"/>
            <a:ext cx="6492240" cy="0"/>
          </a:xfrm>
          <a:prstGeom prst="line">
            <a:avLst/>
          </a:prstGeom>
          <a:ln w="38100" cap="flat">
            <a:solidFill>
              <a:srgbClr val="000000"/>
            </a:solidFill>
            <a:prstDash val="solid"/>
            <a:headEnd type="none" w="sm" len="sm"/>
            <a:tailEnd type="arrow" w="med" len="sm"/>
          </a:ln>
        </p:spPr>
      </p:sp>
      <p:sp>
        <p:nvSpPr>
          <p:cNvPr id="10" name="TextBox 10"/>
          <p:cNvSpPr txBox="1"/>
          <p:nvPr/>
        </p:nvSpPr>
        <p:spPr>
          <a:xfrm>
            <a:off x="1091443" y="8679413"/>
            <a:ext cx="9180195" cy="655085"/>
          </a:xfrm>
          <a:prstGeom prst="rect">
            <a:avLst/>
          </a:prstGeom>
        </p:spPr>
        <p:txBody>
          <a:bodyPr lIns="0" tIns="0" rIns="0" bIns="0" rtlCol="0" anchor="t">
            <a:spAutoFit/>
          </a:bodyPr>
          <a:lstStyle/>
          <a:p>
            <a:pPr algn="ctr">
              <a:lnSpc>
                <a:spcPts val="5367"/>
              </a:lnSpc>
            </a:pPr>
            <a:r>
              <a:rPr lang="en-US" sz="3834" b="1">
                <a:solidFill>
                  <a:srgbClr val="000000"/>
                </a:solidFill>
                <a:latin typeface="Roboto Bold"/>
                <a:ea typeface="Roboto Bold"/>
                <a:cs typeface="Roboto Bold"/>
                <a:sym typeface="Roboto Bold"/>
              </a:rPr>
              <a:t>Legg inn de bildene dere vil i disse feltene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304125" y="2042344"/>
            <a:ext cx="6294944" cy="3736472"/>
          </a:xfrm>
          <a:custGeom>
            <a:avLst/>
            <a:gdLst/>
            <a:ahLst/>
            <a:cxnLst/>
            <a:rect l="l" t="t" r="r" b="b"/>
            <a:pathLst>
              <a:path w="6294944" h="3736472">
                <a:moveTo>
                  <a:pt x="0" y="0"/>
                </a:moveTo>
                <a:lnTo>
                  <a:pt x="6294944" y="0"/>
                </a:lnTo>
                <a:lnTo>
                  <a:pt x="6294944" y="3736472"/>
                </a:lnTo>
                <a:lnTo>
                  <a:pt x="0" y="3736472"/>
                </a:lnTo>
                <a:lnTo>
                  <a:pt x="0" y="0"/>
                </a:lnTo>
                <a:close/>
              </a:path>
            </a:pathLst>
          </a:custGeom>
          <a:blipFill>
            <a:blip r:embed="rId2"/>
            <a:stretch>
              <a:fillRect/>
            </a:stretch>
          </a:blipFill>
        </p:spPr>
      </p:sp>
      <p:sp>
        <p:nvSpPr>
          <p:cNvPr id="3" name="TextBox 3"/>
          <p:cNvSpPr txBox="1"/>
          <p:nvPr/>
        </p:nvSpPr>
        <p:spPr>
          <a:xfrm>
            <a:off x="10502355" y="850722"/>
            <a:ext cx="5719248" cy="1056309"/>
          </a:xfrm>
          <a:prstGeom prst="rect">
            <a:avLst/>
          </a:prstGeom>
        </p:spPr>
        <p:txBody>
          <a:bodyPr lIns="0" tIns="0" rIns="0" bIns="0" rtlCol="0" anchor="t">
            <a:spAutoFit/>
          </a:bodyPr>
          <a:lstStyle/>
          <a:p>
            <a:pPr algn="l">
              <a:lnSpc>
                <a:spcPts val="4129"/>
              </a:lnSpc>
            </a:pPr>
            <a:r>
              <a:rPr lang="en-US" sz="3559">
                <a:solidFill>
                  <a:srgbClr val="03667C"/>
                </a:solidFill>
                <a:latin typeface="Roboto"/>
                <a:ea typeface="Roboto"/>
                <a:cs typeface="Roboto"/>
                <a:sym typeface="Roboto"/>
              </a:rPr>
              <a:t>De tre dimensjonene i bærekraft</a:t>
            </a:r>
          </a:p>
        </p:txBody>
      </p:sp>
      <p:sp>
        <p:nvSpPr>
          <p:cNvPr id="4" name="TextBox 4"/>
          <p:cNvSpPr txBox="1"/>
          <p:nvPr/>
        </p:nvSpPr>
        <p:spPr>
          <a:xfrm>
            <a:off x="10304125" y="6475540"/>
            <a:ext cx="6294944" cy="2973243"/>
          </a:xfrm>
          <a:prstGeom prst="rect">
            <a:avLst/>
          </a:prstGeom>
        </p:spPr>
        <p:txBody>
          <a:bodyPr lIns="0" tIns="0" rIns="0" bIns="0" rtlCol="0" anchor="t">
            <a:spAutoFit/>
          </a:bodyPr>
          <a:lstStyle/>
          <a:p>
            <a:pPr algn="l">
              <a:lnSpc>
                <a:spcPts val="2020"/>
              </a:lnSpc>
            </a:pPr>
            <a:r>
              <a:rPr lang="en-US" sz="1443">
                <a:solidFill>
                  <a:srgbClr val="000000"/>
                </a:solidFill>
                <a:latin typeface="Roboto"/>
                <a:ea typeface="Roboto"/>
                <a:cs typeface="Roboto"/>
                <a:sym typeface="Roboto"/>
              </a:rPr>
              <a:t>Bærekraft kan defineres som evnen til å oppfylle dagens behov uten å kompromittere fremtidige generasjoners evne til å møte sine egne behov. Det handler om å finne en balanse mellom økonomiske, miljømessige og sosiale hensyn. For å jobbe helhetlig med bærekraft har biblioteket valgt å sette fokus på mål i alle de tre dimensjonene. </a:t>
            </a:r>
          </a:p>
          <a:p>
            <a:pPr algn="l">
              <a:lnSpc>
                <a:spcPts val="2020"/>
              </a:lnSpc>
            </a:pPr>
            <a:endParaRPr lang="en-US" sz="1443">
              <a:solidFill>
                <a:srgbClr val="000000"/>
              </a:solidFill>
              <a:latin typeface="Roboto"/>
              <a:ea typeface="Roboto"/>
              <a:cs typeface="Roboto"/>
              <a:sym typeface="Roboto"/>
            </a:endParaRPr>
          </a:p>
          <a:p>
            <a:pPr algn="l">
              <a:lnSpc>
                <a:spcPts val="2020"/>
              </a:lnSpc>
            </a:pPr>
            <a:r>
              <a:rPr lang="en-US" sz="1443">
                <a:solidFill>
                  <a:srgbClr val="000000"/>
                </a:solidFill>
                <a:latin typeface="Roboto"/>
                <a:ea typeface="Roboto"/>
                <a:cs typeface="Roboto"/>
                <a:sym typeface="Roboto"/>
              </a:rPr>
              <a:t>Gjennom å integrere økonomisk, miljømessig og sosial bærekraft i sine praksiser, kan biblioteket bidra til å oppnå en bærekraftig utvikling som ivaretar nåværende og kommende generasjoners behov. Ved å være en ressurs for kunnskap, inkludering og miljøbevissthet, kan biblioteket spille en viktig rolle i å fremme bærekraftige samfunn. </a:t>
            </a:r>
          </a:p>
          <a:p>
            <a:pPr algn="l">
              <a:lnSpc>
                <a:spcPts val="2020"/>
              </a:lnSpc>
            </a:pPr>
            <a:endParaRPr lang="en-US" sz="1443">
              <a:solidFill>
                <a:srgbClr val="000000"/>
              </a:solidFill>
              <a:latin typeface="Roboto"/>
              <a:ea typeface="Roboto"/>
              <a:cs typeface="Roboto"/>
              <a:sym typeface="Roboto"/>
            </a:endParaRPr>
          </a:p>
        </p:txBody>
      </p:sp>
      <p:sp>
        <p:nvSpPr>
          <p:cNvPr id="5" name="TextBox 5"/>
          <p:cNvSpPr txBox="1"/>
          <p:nvPr/>
        </p:nvSpPr>
        <p:spPr>
          <a:xfrm>
            <a:off x="1796877" y="3834380"/>
            <a:ext cx="7653006" cy="1735454"/>
          </a:xfrm>
          <a:prstGeom prst="rect">
            <a:avLst/>
          </a:prstGeom>
        </p:spPr>
        <p:txBody>
          <a:bodyPr lIns="0" tIns="0" rIns="0" bIns="0" rtlCol="0" anchor="t">
            <a:spAutoFit/>
          </a:bodyPr>
          <a:lstStyle/>
          <a:p>
            <a:pPr algn="ctr">
              <a:lnSpc>
                <a:spcPts val="4620"/>
              </a:lnSpc>
            </a:pPr>
            <a:r>
              <a:rPr lang="en-US" sz="3300" b="1">
                <a:solidFill>
                  <a:srgbClr val="000000"/>
                </a:solidFill>
                <a:latin typeface="Roboto Bold"/>
                <a:ea typeface="Roboto Bold"/>
                <a:cs typeface="Roboto Bold"/>
                <a:sym typeface="Roboto Bold"/>
              </a:rPr>
              <a:t>Noen av sidene inneholder teori som skal forklare prosessen bak bærekraftstrategien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36219" y="7189602"/>
            <a:ext cx="2444870" cy="2444870"/>
            <a:chOff x="0" y="0"/>
            <a:chExt cx="812800" cy="812800"/>
          </a:xfrm>
        </p:grpSpPr>
        <p:sp>
          <p:nvSpPr>
            <p:cNvPr id="3" name="Freeform 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sp>
        <p:nvSpPr>
          <p:cNvPr id="4" name="Freeform 4"/>
          <p:cNvSpPr/>
          <p:nvPr/>
        </p:nvSpPr>
        <p:spPr>
          <a:xfrm>
            <a:off x="1741415" y="4220120"/>
            <a:ext cx="6589561" cy="3327728"/>
          </a:xfrm>
          <a:custGeom>
            <a:avLst/>
            <a:gdLst/>
            <a:ahLst/>
            <a:cxnLst/>
            <a:rect l="l" t="t" r="r" b="b"/>
            <a:pathLst>
              <a:path w="6589561" h="3327728">
                <a:moveTo>
                  <a:pt x="0" y="0"/>
                </a:moveTo>
                <a:lnTo>
                  <a:pt x="6589561" y="0"/>
                </a:lnTo>
                <a:lnTo>
                  <a:pt x="6589561" y="3327729"/>
                </a:lnTo>
                <a:lnTo>
                  <a:pt x="0" y="3327729"/>
                </a:lnTo>
                <a:lnTo>
                  <a:pt x="0" y="0"/>
                </a:lnTo>
                <a:close/>
              </a:path>
            </a:pathLst>
          </a:custGeom>
          <a:blipFill>
            <a:blip r:embed="rId2"/>
            <a:stretch>
              <a:fillRect/>
            </a:stretch>
          </a:blipFill>
        </p:spPr>
      </p:sp>
      <p:sp>
        <p:nvSpPr>
          <p:cNvPr id="5" name="TextBox 5"/>
          <p:cNvSpPr txBox="1"/>
          <p:nvPr/>
        </p:nvSpPr>
        <p:spPr>
          <a:xfrm>
            <a:off x="10467929" y="528703"/>
            <a:ext cx="6381451" cy="4071709"/>
          </a:xfrm>
          <a:prstGeom prst="rect">
            <a:avLst/>
          </a:prstGeom>
        </p:spPr>
        <p:txBody>
          <a:bodyPr lIns="0" tIns="0" rIns="0" bIns="0" rtlCol="0" anchor="t">
            <a:spAutoFit/>
          </a:bodyPr>
          <a:lstStyle/>
          <a:p>
            <a:pPr algn="l">
              <a:lnSpc>
                <a:spcPts val="5517"/>
              </a:lnSpc>
            </a:pPr>
            <a:r>
              <a:rPr lang="en-US" sz="3559">
                <a:solidFill>
                  <a:srgbClr val="03667C"/>
                </a:solidFill>
                <a:latin typeface="Roboto"/>
                <a:ea typeface="Roboto"/>
                <a:cs typeface="Roboto"/>
                <a:sym typeface="Roboto"/>
              </a:rPr>
              <a:t>Kartlegging av nåsituasjon</a:t>
            </a:r>
          </a:p>
          <a:p>
            <a:pPr algn="l">
              <a:lnSpc>
                <a:spcPts val="745"/>
              </a:lnSpc>
            </a:pPr>
            <a:endParaRPr lang="en-US" sz="3559">
              <a:solidFill>
                <a:srgbClr val="03667C"/>
              </a:solidFill>
              <a:latin typeface="Roboto"/>
              <a:ea typeface="Roboto"/>
              <a:cs typeface="Roboto"/>
              <a:sym typeface="Roboto"/>
            </a:endParaRPr>
          </a:p>
          <a:p>
            <a:pPr algn="l">
              <a:lnSpc>
                <a:spcPts val="1789"/>
              </a:lnSpc>
            </a:pPr>
            <a:r>
              <a:rPr lang="en-US" sz="1154">
                <a:solidFill>
                  <a:srgbClr val="000000"/>
                </a:solidFill>
                <a:latin typeface="Roboto"/>
                <a:ea typeface="Roboto"/>
                <a:cs typeface="Roboto"/>
                <a:sym typeface="Roboto"/>
              </a:rPr>
              <a:t>For å kartlegge hva biblioteket gjør per i dag, samt hvordan driftsituasjonen er, brukes de tre dimensjonene av bærekraft. Her presenteres et utvalg av tjenester og praksiser som påvirker bibliotekets arbeid med bærekraft.</a:t>
            </a:r>
          </a:p>
          <a:p>
            <a:pPr algn="l">
              <a:lnSpc>
                <a:spcPts val="1193"/>
              </a:lnSpc>
            </a:pPr>
            <a:endParaRPr lang="en-US" sz="1154">
              <a:solidFill>
                <a:srgbClr val="000000"/>
              </a:solidFill>
              <a:latin typeface="Roboto"/>
              <a:ea typeface="Roboto"/>
              <a:cs typeface="Roboto"/>
              <a:sym typeface="Roboto"/>
            </a:endParaRPr>
          </a:p>
          <a:p>
            <a:pPr algn="l">
              <a:lnSpc>
                <a:spcPts val="2087"/>
              </a:lnSpc>
            </a:pPr>
            <a:r>
              <a:rPr lang="en-US" sz="1346" b="1">
                <a:solidFill>
                  <a:srgbClr val="000000"/>
                </a:solidFill>
                <a:latin typeface="Roboto Bold"/>
                <a:ea typeface="Roboto Bold"/>
                <a:cs typeface="Roboto Bold"/>
                <a:sym typeface="Roboto Bold"/>
              </a:rPr>
              <a:t>Miljø</a:t>
            </a:r>
            <a:r>
              <a:rPr lang="en-US" sz="1346">
                <a:solidFill>
                  <a:srgbClr val="000000"/>
                </a:solidFill>
                <a:latin typeface="Roboto"/>
                <a:ea typeface="Roboto"/>
                <a:cs typeface="Roboto"/>
                <a:sym typeface="Roboto"/>
              </a:rPr>
              <a:t>:</a:t>
            </a:r>
          </a:p>
          <a:p>
            <a:pPr algn="l">
              <a:lnSpc>
                <a:spcPts val="2087"/>
              </a:lnSpc>
            </a:pPr>
            <a:endParaRPr lang="en-US" sz="1346">
              <a:solidFill>
                <a:srgbClr val="000000"/>
              </a:solidFill>
              <a:latin typeface="Roboto"/>
              <a:ea typeface="Roboto"/>
              <a:cs typeface="Roboto"/>
              <a:sym typeface="Roboto"/>
            </a:endParaRPr>
          </a:p>
          <a:p>
            <a:pPr marL="270038" lvl="1" indent="-135019" algn="l">
              <a:lnSpc>
                <a:spcPts val="1938"/>
              </a:lnSpc>
              <a:buFont typeface="Arial"/>
              <a:buChar char="•"/>
            </a:pPr>
            <a:r>
              <a:rPr lang="en-US" sz="1250" b="1">
                <a:solidFill>
                  <a:srgbClr val="FF3131"/>
                </a:solidFill>
                <a:latin typeface="Roboto Bold"/>
                <a:ea typeface="Roboto Bold"/>
                <a:cs typeface="Roboto Bold"/>
                <a:sym typeface="Roboto Bold"/>
              </a:rPr>
              <a:t>Hvilke tjenester har dere per i dag som er relevante for miljømessig bærekraft? </a:t>
            </a:r>
          </a:p>
          <a:p>
            <a:pPr algn="l">
              <a:lnSpc>
                <a:spcPts val="1938"/>
              </a:lnSpc>
            </a:pPr>
            <a:endParaRPr lang="en-US" sz="1250" b="1">
              <a:solidFill>
                <a:srgbClr val="FF3131"/>
              </a:solidFill>
              <a:latin typeface="Roboto Bold"/>
              <a:ea typeface="Roboto Bold"/>
              <a:cs typeface="Roboto Bold"/>
              <a:sym typeface="Roboto Bold"/>
            </a:endParaRPr>
          </a:p>
          <a:p>
            <a:pPr algn="l">
              <a:lnSpc>
                <a:spcPts val="1938"/>
              </a:lnSpc>
            </a:pPr>
            <a:r>
              <a:rPr lang="en-US" sz="1250">
                <a:solidFill>
                  <a:srgbClr val="000000"/>
                </a:solidFill>
                <a:latin typeface="Roboto"/>
                <a:ea typeface="Roboto"/>
                <a:cs typeface="Roboto"/>
                <a:sym typeface="Roboto"/>
              </a:rPr>
              <a:t>Driftsmodellen til biblioteket baserer seg på sirkulærøkonomi. Sirkulærøkonomi er en økonomisk modell og filosofi som tar sikte på å minimere avfall og ressursbruk ved å skape et lukket kretsløp der materialer, produkter og ressurser opprettholdes i økonomien så lenge som mulig. .</a:t>
            </a:r>
          </a:p>
          <a:p>
            <a:pPr algn="l">
              <a:lnSpc>
                <a:spcPts val="1789"/>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p:txBody>
      </p:sp>
      <p:sp>
        <p:nvSpPr>
          <p:cNvPr id="6" name="TextBox 6"/>
          <p:cNvSpPr txBox="1"/>
          <p:nvPr/>
        </p:nvSpPr>
        <p:spPr>
          <a:xfrm>
            <a:off x="626520" y="1684069"/>
            <a:ext cx="8517480" cy="1313179"/>
          </a:xfrm>
          <a:prstGeom prst="rect">
            <a:avLst/>
          </a:prstGeom>
        </p:spPr>
        <p:txBody>
          <a:bodyPr lIns="0" tIns="0" rIns="0" bIns="0" rtlCol="0" anchor="t">
            <a:spAutoFit/>
          </a:bodyPr>
          <a:lstStyle/>
          <a:p>
            <a:pPr algn="ctr">
              <a:lnSpc>
                <a:spcPts val="5320"/>
              </a:lnSpc>
            </a:pPr>
            <a:r>
              <a:rPr lang="en-US" sz="3800" b="1">
                <a:solidFill>
                  <a:srgbClr val="000000"/>
                </a:solidFill>
                <a:latin typeface="Roboto Bold"/>
                <a:ea typeface="Roboto Bold"/>
                <a:cs typeface="Roboto Bold"/>
                <a:sym typeface="Roboto Bold"/>
              </a:rPr>
              <a:t>Kartlegging av nåsituasjonen gjorde dere etter leksjon 1</a:t>
            </a:r>
          </a:p>
        </p:txBody>
      </p:sp>
      <p:sp>
        <p:nvSpPr>
          <p:cNvPr id="7" name="TextBox 7"/>
          <p:cNvSpPr txBox="1"/>
          <p:nvPr/>
        </p:nvSpPr>
        <p:spPr>
          <a:xfrm>
            <a:off x="905977" y="8335837"/>
            <a:ext cx="8260437" cy="540384"/>
          </a:xfrm>
          <a:prstGeom prst="rect">
            <a:avLst/>
          </a:prstGeom>
        </p:spPr>
        <p:txBody>
          <a:bodyPr lIns="0" tIns="0" rIns="0" bIns="0" rtlCol="0" anchor="t">
            <a:spAutoFit/>
          </a:bodyPr>
          <a:lstStyle/>
          <a:p>
            <a:pPr algn="ctr">
              <a:lnSpc>
                <a:spcPts val="4340"/>
              </a:lnSpc>
            </a:pPr>
            <a:r>
              <a:rPr lang="en-US" sz="3100" b="1">
                <a:solidFill>
                  <a:srgbClr val="000000"/>
                </a:solidFill>
                <a:latin typeface="Roboto Bold"/>
                <a:ea typeface="Roboto Bold"/>
                <a:cs typeface="Roboto Bold"/>
                <a:sym typeface="Roboto Bold"/>
              </a:rPr>
              <a:t>Bruk svarene til å fylle inn de neste tre sidene. </a:t>
            </a:r>
          </a:p>
        </p:txBody>
      </p:sp>
      <p:sp>
        <p:nvSpPr>
          <p:cNvPr id="8" name="AutoShape 8"/>
          <p:cNvSpPr/>
          <p:nvPr/>
        </p:nvSpPr>
        <p:spPr>
          <a:xfrm>
            <a:off x="9646058" y="0"/>
            <a:ext cx="0" cy="10287000"/>
          </a:xfrm>
          <a:prstGeom prst="line">
            <a:avLst/>
          </a:prstGeom>
          <a:ln w="38100" cap="flat">
            <a:solidFill>
              <a:srgbClr val="000000"/>
            </a:solidFill>
            <a:prstDash val="solid"/>
            <a:headEnd type="none" w="sm" len="sm"/>
            <a:tailEnd type="none" w="sm" len="sm"/>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96405" y="571485"/>
            <a:ext cx="6510088" cy="2496993"/>
          </a:xfrm>
          <a:prstGeom prst="rect">
            <a:avLst/>
          </a:prstGeom>
        </p:spPr>
        <p:txBody>
          <a:bodyPr lIns="0" tIns="0" rIns="0" bIns="0" rtlCol="0" anchor="t">
            <a:spAutoFit/>
          </a:bodyPr>
          <a:lstStyle/>
          <a:p>
            <a:pPr algn="l">
              <a:lnSpc>
                <a:spcPts val="2155"/>
              </a:lnSpc>
              <a:spcBef>
                <a:spcPct val="0"/>
              </a:spcBef>
            </a:pPr>
            <a:r>
              <a:rPr lang="en-US" sz="1539" b="1">
                <a:solidFill>
                  <a:srgbClr val="000000"/>
                </a:solidFill>
                <a:latin typeface="Roboto Bold"/>
                <a:ea typeface="Roboto Bold"/>
                <a:cs typeface="Roboto Bold"/>
                <a:sym typeface="Roboto Bold"/>
              </a:rPr>
              <a:t>Sosial bærekraft:</a:t>
            </a:r>
          </a:p>
          <a:p>
            <a:pPr algn="l">
              <a:lnSpc>
                <a:spcPts val="2155"/>
              </a:lnSpc>
              <a:spcBef>
                <a:spcPct val="0"/>
              </a:spcBef>
            </a:pPr>
            <a:endParaRPr lang="en-US" sz="1539" b="1">
              <a:solidFill>
                <a:srgbClr val="000000"/>
              </a:solidFill>
              <a:latin typeface="Roboto Bold"/>
              <a:ea typeface="Roboto Bold"/>
              <a:cs typeface="Roboto Bold"/>
              <a:sym typeface="Roboto Bold"/>
            </a:endParaRPr>
          </a:p>
          <a:p>
            <a:pPr marL="332353" lvl="1" indent="-166176" algn="l">
              <a:lnSpc>
                <a:spcPts val="2155"/>
              </a:lnSpc>
              <a:buFont typeface="Arial"/>
              <a:buChar char="•"/>
            </a:pPr>
            <a:r>
              <a:rPr lang="en-US" sz="1539">
                <a:solidFill>
                  <a:srgbClr val="FF3131"/>
                </a:solidFill>
                <a:latin typeface="Roboto"/>
                <a:ea typeface="Roboto"/>
                <a:cs typeface="Roboto"/>
                <a:sym typeface="Roboto"/>
              </a:rPr>
              <a:t>Hvilke tjenester har dere per i dag som er relevante for sosial bærekraft?</a:t>
            </a:r>
          </a:p>
          <a:p>
            <a:pPr algn="l">
              <a:lnSpc>
                <a:spcPts val="1885"/>
              </a:lnSpc>
              <a:spcBef>
                <a:spcPct val="0"/>
              </a:spcBef>
            </a:pPr>
            <a:endParaRPr lang="en-US" sz="1539">
              <a:solidFill>
                <a:srgbClr val="FF3131"/>
              </a:solidFill>
              <a:latin typeface="Roboto"/>
              <a:ea typeface="Roboto"/>
              <a:cs typeface="Roboto"/>
              <a:sym typeface="Roboto"/>
            </a:endParaRPr>
          </a:p>
          <a:p>
            <a:pPr algn="l">
              <a:lnSpc>
                <a:spcPts val="1885"/>
              </a:lnSpc>
              <a:spcBef>
                <a:spcPct val="0"/>
              </a:spcBef>
            </a:pPr>
            <a:r>
              <a:rPr lang="en-US" sz="1346">
                <a:solidFill>
                  <a:srgbClr val="000000"/>
                </a:solidFill>
                <a:latin typeface="Roboto"/>
                <a:ea typeface="Roboto"/>
                <a:cs typeface="Roboto"/>
                <a:sym typeface="Roboto"/>
              </a:rPr>
              <a:t>Sosial bærekraft handler om psykisk helse, inkludering og om utjevning av forskjeller.  Gjennom å etablere gratis tjenester og arrangementer som sorterer inn under disse temaene jobber biblioteket hele tiden for å oppnå sosial bærekraft i samfunnet. Det finnes store muligheter for å øke samarbeid med andre, utvide eget tjenestetilbud og nå ut til enda flere mennesker ved å øke frekvens og etablere nye tjenester.</a:t>
            </a:r>
          </a:p>
        </p:txBody>
      </p:sp>
      <p:grpSp>
        <p:nvGrpSpPr>
          <p:cNvPr id="3" name="Group 3"/>
          <p:cNvGrpSpPr/>
          <p:nvPr/>
        </p:nvGrpSpPr>
        <p:grpSpPr>
          <a:xfrm>
            <a:off x="5796405" y="6733180"/>
            <a:ext cx="6574595" cy="2892957"/>
            <a:chOff x="0" y="0"/>
            <a:chExt cx="1847186" cy="812800"/>
          </a:xfrm>
        </p:grpSpPr>
        <p:sp>
          <p:nvSpPr>
            <p:cNvPr id="4" name="Freeform 4"/>
            <p:cNvSpPr/>
            <p:nvPr/>
          </p:nvSpPr>
          <p:spPr>
            <a:xfrm>
              <a:off x="0" y="0"/>
              <a:ext cx="1847186" cy="812800"/>
            </a:xfrm>
            <a:custGeom>
              <a:avLst/>
              <a:gdLst/>
              <a:ahLst/>
              <a:cxnLst/>
              <a:rect l="l" t="t" r="r" b="b"/>
              <a:pathLst>
                <a:path w="1847186" h="812800">
                  <a:moveTo>
                    <a:pt x="0" y="0"/>
                  </a:moveTo>
                  <a:lnTo>
                    <a:pt x="1847186" y="0"/>
                  </a:lnTo>
                  <a:lnTo>
                    <a:pt x="1847186" y="812800"/>
                  </a:lnTo>
                  <a:lnTo>
                    <a:pt x="0" y="812800"/>
                  </a:lnTo>
                  <a:close/>
                </a:path>
              </a:pathLst>
            </a:custGeom>
            <a:solidFill>
              <a:srgbClr val="000000">
                <a:alpha val="0"/>
              </a:srgbClr>
            </a:solidFill>
            <a:ln w="12700">
              <a:solidFill>
                <a:srgbClr val="000000"/>
              </a:solidFill>
            </a:ln>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322859" y="5872453"/>
            <a:ext cx="4168790" cy="1453543"/>
          </a:xfrm>
          <a:custGeom>
            <a:avLst/>
            <a:gdLst/>
            <a:ahLst/>
            <a:cxnLst/>
            <a:rect l="l" t="t" r="r" b="b"/>
            <a:pathLst>
              <a:path w="4168790" h="1453543">
                <a:moveTo>
                  <a:pt x="0" y="0"/>
                </a:moveTo>
                <a:lnTo>
                  <a:pt x="4168789" y="0"/>
                </a:lnTo>
                <a:lnTo>
                  <a:pt x="4168789" y="1453542"/>
                </a:lnTo>
                <a:lnTo>
                  <a:pt x="0" y="1453542"/>
                </a:lnTo>
                <a:lnTo>
                  <a:pt x="0" y="0"/>
                </a:lnTo>
                <a:close/>
              </a:path>
            </a:pathLst>
          </a:custGeom>
          <a:blipFill>
            <a:blip r:embed="rId2"/>
            <a:stretch>
              <a:fillRect/>
            </a:stretch>
          </a:blipFill>
        </p:spPr>
      </p:sp>
      <p:sp>
        <p:nvSpPr>
          <p:cNvPr id="3" name="Freeform 3"/>
          <p:cNvSpPr/>
          <p:nvPr/>
        </p:nvSpPr>
        <p:spPr>
          <a:xfrm>
            <a:off x="10177662" y="7445130"/>
            <a:ext cx="3229591" cy="2199765"/>
          </a:xfrm>
          <a:custGeom>
            <a:avLst/>
            <a:gdLst/>
            <a:ahLst/>
            <a:cxnLst/>
            <a:rect l="l" t="t" r="r" b="b"/>
            <a:pathLst>
              <a:path w="3229591" h="2199765">
                <a:moveTo>
                  <a:pt x="0" y="0"/>
                </a:moveTo>
                <a:lnTo>
                  <a:pt x="3229591" y="0"/>
                </a:lnTo>
                <a:lnTo>
                  <a:pt x="3229591" y="2199765"/>
                </a:lnTo>
                <a:lnTo>
                  <a:pt x="0" y="2199765"/>
                </a:lnTo>
                <a:lnTo>
                  <a:pt x="0" y="0"/>
                </a:lnTo>
                <a:close/>
              </a:path>
            </a:pathLst>
          </a:custGeom>
          <a:blipFill>
            <a:blip r:embed="rId3"/>
            <a:stretch>
              <a:fillRect/>
            </a:stretch>
          </a:blipFill>
        </p:spPr>
      </p:sp>
      <p:sp>
        <p:nvSpPr>
          <p:cNvPr id="4" name="Freeform 4"/>
          <p:cNvSpPr/>
          <p:nvPr/>
        </p:nvSpPr>
        <p:spPr>
          <a:xfrm>
            <a:off x="13613732" y="7445130"/>
            <a:ext cx="3168850" cy="2199765"/>
          </a:xfrm>
          <a:custGeom>
            <a:avLst/>
            <a:gdLst/>
            <a:ahLst/>
            <a:cxnLst/>
            <a:rect l="l" t="t" r="r" b="b"/>
            <a:pathLst>
              <a:path w="3168850" h="2199765">
                <a:moveTo>
                  <a:pt x="0" y="0"/>
                </a:moveTo>
                <a:lnTo>
                  <a:pt x="3168851" y="0"/>
                </a:lnTo>
                <a:lnTo>
                  <a:pt x="3168851" y="2199765"/>
                </a:lnTo>
                <a:lnTo>
                  <a:pt x="0" y="2199765"/>
                </a:lnTo>
                <a:lnTo>
                  <a:pt x="0" y="0"/>
                </a:lnTo>
                <a:close/>
              </a:path>
            </a:pathLst>
          </a:custGeom>
          <a:blipFill>
            <a:blip r:embed="rId4"/>
            <a:stretch>
              <a:fillRect/>
            </a:stretch>
          </a:blipFill>
        </p:spPr>
      </p:sp>
      <p:sp>
        <p:nvSpPr>
          <p:cNvPr id="5" name="TextBox 5"/>
          <p:cNvSpPr txBox="1"/>
          <p:nvPr/>
        </p:nvSpPr>
        <p:spPr>
          <a:xfrm>
            <a:off x="10406205" y="661341"/>
            <a:ext cx="6415054" cy="3793428"/>
          </a:xfrm>
          <a:prstGeom prst="rect">
            <a:avLst/>
          </a:prstGeom>
        </p:spPr>
        <p:txBody>
          <a:bodyPr lIns="0" tIns="0" rIns="0" bIns="0" rtlCol="0" anchor="t">
            <a:spAutoFit/>
          </a:bodyPr>
          <a:lstStyle/>
          <a:p>
            <a:pPr algn="l">
              <a:lnSpc>
                <a:spcPts val="2236"/>
              </a:lnSpc>
            </a:pPr>
            <a:r>
              <a:rPr lang="en-US" sz="1443" b="1">
                <a:solidFill>
                  <a:srgbClr val="000000"/>
                </a:solidFill>
                <a:latin typeface="Roboto Bold"/>
                <a:ea typeface="Roboto Bold"/>
                <a:cs typeface="Roboto Bold"/>
                <a:sym typeface="Roboto Bold"/>
              </a:rPr>
              <a:t>Økonomisk bærekraft:</a:t>
            </a:r>
          </a:p>
          <a:p>
            <a:pPr algn="l">
              <a:lnSpc>
                <a:spcPts val="1342"/>
              </a:lnSpc>
            </a:pPr>
            <a:endParaRPr lang="en-US" sz="1443" b="1">
              <a:solidFill>
                <a:srgbClr val="000000"/>
              </a:solidFill>
              <a:latin typeface="Roboto Bold"/>
              <a:ea typeface="Roboto Bold"/>
              <a:cs typeface="Roboto Bold"/>
              <a:sym typeface="Roboto Bold"/>
            </a:endParaRPr>
          </a:p>
          <a:p>
            <a:pPr algn="l">
              <a:lnSpc>
                <a:spcPts val="1938"/>
              </a:lnSpc>
            </a:pPr>
            <a:r>
              <a:rPr lang="en-US" sz="1250">
                <a:solidFill>
                  <a:srgbClr val="000000"/>
                </a:solidFill>
                <a:latin typeface="Roboto"/>
                <a:ea typeface="Roboto"/>
                <a:cs typeface="Roboto"/>
                <a:sym typeface="Roboto"/>
              </a:rPr>
              <a:t>Bibliotekets driftsbudsjett var i (</a:t>
            </a:r>
            <a:r>
              <a:rPr lang="en-US" sz="1250">
                <a:solidFill>
                  <a:srgbClr val="FF3131"/>
                </a:solidFill>
                <a:latin typeface="Roboto"/>
                <a:ea typeface="Roboto"/>
                <a:cs typeface="Roboto"/>
                <a:sym typeface="Roboto"/>
              </a:rPr>
              <a:t>år</a:t>
            </a:r>
            <a:r>
              <a:rPr lang="en-US" sz="1250">
                <a:solidFill>
                  <a:srgbClr val="000000"/>
                </a:solidFill>
                <a:latin typeface="Roboto"/>
                <a:ea typeface="Roboto"/>
                <a:cs typeface="Roboto"/>
                <a:sym typeface="Roboto"/>
              </a:rPr>
              <a:t>) på (</a:t>
            </a:r>
            <a:r>
              <a:rPr lang="en-US" sz="1250">
                <a:solidFill>
                  <a:srgbClr val="FF3131"/>
                </a:solidFill>
                <a:latin typeface="Roboto"/>
                <a:ea typeface="Roboto"/>
                <a:cs typeface="Roboto"/>
                <a:sym typeface="Roboto"/>
              </a:rPr>
              <a:t>sum driftsbudsjett)</a:t>
            </a:r>
            <a:r>
              <a:rPr lang="en-US" sz="1250">
                <a:solidFill>
                  <a:srgbClr val="000000"/>
                </a:solidFill>
                <a:latin typeface="Roboto"/>
                <a:ea typeface="Roboto"/>
                <a:cs typeface="Roboto"/>
                <a:sym typeface="Roboto"/>
              </a:rPr>
              <a:t>  kroner. Hvis vi legger forskningen til Svanhild Aabø til grunn gir biblioteket verdier tilsvarende </a:t>
            </a:r>
            <a:r>
              <a:rPr lang="en-US" sz="1250">
                <a:solidFill>
                  <a:srgbClr val="FF3131"/>
                </a:solidFill>
                <a:latin typeface="Roboto"/>
                <a:ea typeface="Roboto"/>
                <a:cs typeface="Roboto"/>
                <a:sym typeface="Roboto"/>
              </a:rPr>
              <a:t>(sum driftsbudsjett ganger 4)</a:t>
            </a:r>
            <a:r>
              <a:rPr lang="en-US" sz="1250">
                <a:solidFill>
                  <a:srgbClr val="000000"/>
                </a:solidFill>
                <a:latin typeface="Roboto"/>
                <a:ea typeface="Roboto"/>
                <a:cs typeface="Roboto"/>
                <a:sym typeface="Roboto"/>
              </a:rPr>
              <a:t> millioner tilbake til samfunnet. Legger vi den britiske forskningen til grunn er summen </a:t>
            </a:r>
            <a:r>
              <a:rPr lang="en-US" sz="1250">
                <a:solidFill>
                  <a:srgbClr val="FF3131"/>
                </a:solidFill>
                <a:latin typeface="Roboto"/>
                <a:ea typeface="Roboto"/>
                <a:cs typeface="Roboto"/>
                <a:sym typeface="Roboto"/>
              </a:rPr>
              <a:t>(driftsbudsjett ganger 6)</a:t>
            </a:r>
            <a:r>
              <a:rPr lang="en-US" sz="1250">
                <a:solidFill>
                  <a:srgbClr val="000000"/>
                </a:solidFill>
                <a:latin typeface="Roboto"/>
                <a:ea typeface="Roboto"/>
                <a:cs typeface="Roboto"/>
                <a:sym typeface="Roboto"/>
              </a:rPr>
              <a:t> . Godtar vi premissene som ligger til grunn for disse tallene kan biblioteket med god margin sies å generere merverdi i forhold til beløpet som brukes på drift av tjenesten.</a:t>
            </a:r>
          </a:p>
          <a:p>
            <a:pPr algn="l">
              <a:lnSpc>
                <a:spcPts val="2236"/>
              </a:lnSpc>
            </a:pPr>
            <a:endParaRPr lang="en-US" sz="1250">
              <a:solidFill>
                <a:srgbClr val="000000"/>
              </a:solidFill>
              <a:latin typeface="Roboto"/>
              <a:ea typeface="Roboto"/>
              <a:cs typeface="Roboto"/>
              <a:sym typeface="Roboto"/>
            </a:endParaRPr>
          </a:p>
          <a:p>
            <a:pPr algn="l">
              <a:lnSpc>
                <a:spcPts val="1938"/>
              </a:lnSpc>
            </a:pPr>
            <a:r>
              <a:rPr lang="en-US" sz="1250">
                <a:solidFill>
                  <a:srgbClr val="000000"/>
                </a:solidFill>
                <a:latin typeface="Roboto"/>
                <a:ea typeface="Roboto"/>
                <a:cs typeface="Roboto"/>
                <a:sym typeface="Roboto"/>
              </a:rPr>
              <a:t>I biblioteksammenheng sammenlignes Norge ofte med Finland. Det er flere grunner til det. Vi er blant annet tilnærmet like store i areal og innbyggertall. Finland har imidlertid 110% flere årsverk i bibliotekene per innbygger enn Norge. Finske bibliotek har også dobbelt så mye besøk og utlån som norske bibliotek. Norge er det landet i Skandinavia som bruker minst midler på bibliotek, og har dårligst besøk og utlån av alle landene.</a:t>
            </a:r>
          </a:p>
          <a:p>
            <a:pPr algn="l">
              <a:lnSpc>
                <a:spcPts val="1938"/>
              </a:lnSpc>
            </a:pPr>
            <a:endParaRPr lang="en-US" sz="1250">
              <a:solidFill>
                <a:srgbClr val="000000"/>
              </a:solidFill>
              <a:latin typeface="Roboto"/>
              <a:ea typeface="Roboto"/>
              <a:cs typeface="Roboto"/>
              <a:sym typeface="Roboto"/>
            </a:endParaRPr>
          </a:p>
          <a:p>
            <a:pPr algn="l">
              <a:lnSpc>
                <a:spcPts val="1789"/>
              </a:lnSpc>
            </a:pPr>
            <a:endParaRPr lang="en-US" sz="1250">
              <a:solidFill>
                <a:srgbClr val="000000"/>
              </a:solidFill>
              <a:latin typeface="Roboto"/>
              <a:ea typeface="Roboto"/>
              <a:cs typeface="Roboto"/>
              <a:sym typeface="Roboto"/>
            </a:endParaRPr>
          </a:p>
        </p:txBody>
      </p:sp>
      <p:sp>
        <p:nvSpPr>
          <p:cNvPr id="6" name="TextBox 6"/>
          <p:cNvSpPr txBox="1"/>
          <p:nvPr/>
        </p:nvSpPr>
        <p:spPr>
          <a:xfrm>
            <a:off x="10406205" y="4690366"/>
            <a:ext cx="6415054" cy="808875"/>
          </a:xfrm>
          <a:prstGeom prst="rect">
            <a:avLst/>
          </a:prstGeom>
        </p:spPr>
        <p:txBody>
          <a:bodyPr lIns="0" tIns="0" rIns="0" bIns="0" rtlCol="0" anchor="t">
            <a:spAutoFit/>
          </a:bodyPr>
          <a:lstStyle/>
          <a:p>
            <a:pPr algn="l">
              <a:lnSpc>
                <a:spcPts val="1616"/>
              </a:lnSpc>
            </a:pPr>
            <a:r>
              <a:rPr lang="en-US" sz="1154">
                <a:solidFill>
                  <a:srgbClr val="000000"/>
                </a:solidFill>
                <a:latin typeface="Roboto"/>
                <a:ea typeface="Roboto"/>
                <a:cs typeface="Roboto"/>
                <a:sym typeface="Roboto"/>
              </a:rPr>
              <a:t>Hvis vi legger til grunn at bibliotekene i seg selv er en bærekraftig tjeneste som kan tilføre samfunnet en betydelig merverdi i kraft av sine tjenester vil investering i folkebiblioteksektoren samtidig være en satsing på bærekraft. Her finnes et stort potensial for utvikling og samfunnsmessig gevinst, hvis investeringen økes.</a:t>
            </a:r>
          </a:p>
        </p:txBody>
      </p:sp>
      <p:sp>
        <p:nvSpPr>
          <p:cNvPr id="7" name="TextBox 7"/>
          <p:cNvSpPr txBox="1"/>
          <p:nvPr/>
        </p:nvSpPr>
        <p:spPr>
          <a:xfrm>
            <a:off x="10293797" y="9735454"/>
            <a:ext cx="6696456" cy="363643"/>
          </a:xfrm>
          <a:prstGeom prst="rect">
            <a:avLst/>
          </a:prstGeom>
        </p:spPr>
        <p:txBody>
          <a:bodyPr lIns="0" tIns="0" rIns="0" bIns="0" rtlCol="0" anchor="t">
            <a:spAutoFit/>
          </a:bodyPr>
          <a:lstStyle/>
          <a:p>
            <a:pPr algn="l">
              <a:lnSpc>
                <a:spcPts val="1481"/>
              </a:lnSpc>
              <a:spcBef>
                <a:spcPct val="0"/>
              </a:spcBef>
            </a:pPr>
            <a:r>
              <a:rPr lang="en-US" sz="1058">
                <a:solidFill>
                  <a:srgbClr val="000000"/>
                </a:solidFill>
                <a:latin typeface="Roboto"/>
                <a:ea typeface="Roboto"/>
                <a:cs typeface="Roboto"/>
                <a:sym typeface="Roboto"/>
              </a:rPr>
              <a:t>(Græsby &amp; Stabell 2023:  Tabell 1, Figur 10 og Figur 11 hentet fra: https://innlandetfylke.no/_f/p1/iab08b799-bdde-41c8-bd3d-a42088b12c9f/pdf-folkebibliotekene-i-innlandet-statusrapport-2023.pdf )</a:t>
            </a:r>
          </a:p>
        </p:txBody>
      </p:sp>
      <p:sp>
        <p:nvSpPr>
          <p:cNvPr id="8" name="TextBox 8"/>
          <p:cNvSpPr txBox="1"/>
          <p:nvPr/>
        </p:nvSpPr>
        <p:spPr>
          <a:xfrm>
            <a:off x="0" y="2343719"/>
            <a:ext cx="9550684" cy="3313429"/>
          </a:xfrm>
          <a:prstGeom prst="rect">
            <a:avLst/>
          </a:prstGeom>
        </p:spPr>
        <p:txBody>
          <a:bodyPr lIns="0" tIns="0" rIns="0" bIns="0" rtlCol="0" anchor="t">
            <a:spAutoFit/>
          </a:bodyPr>
          <a:lstStyle/>
          <a:p>
            <a:pPr algn="ctr">
              <a:lnSpc>
                <a:spcPts val="5320"/>
              </a:lnSpc>
            </a:pPr>
            <a:r>
              <a:rPr lang="en-US" sz="3800" b="1">
                <a:solidFill>
                  <a:srgbClr val="000000"/>
                </a:solidFill>
                <a:latin typeface="Roboto Bold"/>
                <a:ea typeface="Roboto Bold"/>
                <a:cs typeface="Roboto Bold"/>
                <a:sym typeface="Roboto Bold"/>
              </a:rPr>
              <a:t>Her er det valgt å vise hvordan investering i bibliotek gir merverdi tilbake til samfunnet.</a:t>
            </a:r>
          </a:p>
          <a:p>
            <a:pPr algn="ctr">
              <a:lnSpc>
                <a:spcPts val="5320"/>
              </a:lnSpc>
            </a:pPr>
            <a:endParaRPr lang="en-US" sz="3800" b="1">
              <a:solidFill>
                <a:srgbClr val="000000"/>
              </a:solidFill>
              <a:latin typeface="Roboto Bold"/>
              <a:ea typeface="Roboto Bold"/>
              <a:cs typeface="Roboto Bold"/>
              <a:sym typeface="Roboto Bold"/>
            </a:endParaRPr>
          </a:p>
          <a:p>
            <a:pPr algn="ctr">
              <a:lnSpc>
                <a:spcPts val="5320"/>
              </a:lnSpc>
            </a:pPr>
            <a:r>
              <a:rPr lang="en-US" sz="3800" b="1">
                <a:solidFill>
                  <a:srgbClr val="000000"/>
                </a:solidFill>
                <a:latin typeface="Roboto Bold"/>
                <a:ea typeface="Roboto Bold"/>
                <a:cs typeface="Roboto Bold"/>
                <a:sym typeface="Roboto Bold"/>
              </a:rPr>
              <a:t>Fyll inn egne tall, eller ta det bort og skriv deres eget svar.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163518" y="2980600"/>
            <a:ext cx="2909455" cy="2894907"/>
          </a:xfrm>
          <a:custGeom>
            <a:avLst/>
            <a:gdLst/>
            <a:ahLst/>
            <a:cxnLst/>
            <a:rect l="l" t="t" r="r" b="b"/>
            <a:pathLst>
              <a:path w="2909455" h="2894907">
                <a:moveTo>
                  <a:pt x="0" y="0"/>
                </a:moveTo>
                <a:lnTo>
                  <a:pt x="2909455" y="0"/>
                </a:lnTo>
                <a:lnTo>
                  <a:pt x="2909455" y="2894907"/>
                </a:lnTo>
                <a:lnTo>
                  <a:pt x="0" y="28949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14657" y="4608965"/>
            <a:ext cx="8832965" cy="4935419"/>
          </a:xfrm>
          <a:custGeom>
            <a:avLst/>
            <a:gdLst/>
            <a:ahLst/>
            <a:cxnLst/>
            <a:rect l="l" t="t" r="r" b="b"/>
            <a:pathLst>
              <a:path w="8832965" h="4935419">
                <a:moveTo>
                  <a:pt x="0" y="0"/>
                </a:moveTo>
                <a:lnTo>
                  <a:pt x="8832965" y="0"/>
                </a:lnTo>
                <a:lnTo>
                  <a:pt x="8832965" y="4935419"/>
                </a:lnTo>
                <a:lnTo>
                  <a:pt x="0" y="4935419"/>
                </a:lnTo>
                <a:lnTo>
                  <a:pt x="0" y="0"/>
                </a:lnTo>
                <a:close/>
              </a:path>
            </a:pathLst>
          </a:custGeom>
          <a:blipFill>
            <a:blip r:embed="rId4"/>
            <a:stretch>
              <a:fillRect/>
            </a:stretch>
          </a:blipFill>
        </p:spPr>
      </p:sp>
      <p:sp>
        <p:nvSpPr>
          <p:cNvPr id="4" name="TextBox 4"/>
          <p:cNvSpPr txBox="1"/>
          <p:nvPr/>
        </p:nvSpPr>
        <p:spPr>
          <a:xfrm>
            <a:off x="11624713" y="2335257"/>
            <a:ext cx="3538805" cy="7447136"/>
          </a:xfrm>
          <a:prstGeom prst="rect">
            <a:avLst/>
          </a:prstGeom>
        </p:spPr>
        <p:txBody>
          <a:bodyPr lIns="0" tIns="0" rIns="0" bIns="0" rtlCol="0" anchor="t">
            <a:spAutoFit/>
          </a:bodyPr>
          <a:lstStyle/>
          <a:p>
            <a:pPr algn="l">
              <a:lnSpc>
                <a:spcPts val="2042"/>
              </a:lnSpc>
            </a:pPr>
            <a:r>
              <a:rPr lang="en-US" sz="1317">
                <a:solidFill>
                  <a:srgbClr val="000000"/>
                </a:solidFill>
                <a:latin typeface="Roboto"/>
                <a:ea typeface="Roboto"/>
                <a:cs typeface="Roboto"/>
                <a:sym typeface="Roboto"/>
              </a:rPr>
              <a:t>Å skrive en bærekraftstrategi innebærer å ha et helhetlig perspektiv på hva et bibliotek er. Vi må tenke på hvem vi påvirker, hvordan vi påvirker, hvordan vi selv blir påvirket og hvordan vi ønsker å påvirke. Vi må utføre en dobbel vesentlighetsanalyse.</a:t>
            </a:r>
          </a:p>
          <a:p>
            <a:pPr algn="l">
              <a:lnSpc>
                <a:spcPts val="2042"/>
              </a:lnSpc>
            </a:pPr>
            <a:endParaRPr lang="en-US" sz="1317">
              <a:solidFill>
                <a:srgbClr val="000000"/>
              </a:solidFill>
              <a:latin typeface="Roboto"/>
              <a:ea typeface="Roboto"/>
              <a:cs typeface="Roboto"/>
              <a:sym typeface="Roboto"/>
            </a:endParaRPr>
          </a:p>
          <a:p>
            <a:pPr algn="l">
              <a:lnSpc>
                <a:spcPts val="2042"/>
              </a:lnSpc>
            </a:pPr>
            <a:r>
              <a:rPr lang="en-US" sz="1317">
                <a:solidFill>
                  <a:srgbClr val="000000"/>
                </a:solidFill>
                <a:latin typeface="Roboto"/>
                <a:ea typeface="Roboto"/>
                <a:cs typeface="Roboto"/>
                <a:sym typeface="Roboto"/>
              </a:rPr>
              <a:t>Denne analysen bidrar til å identifisere og prioritere de mest relevante og betydningsfulle bærekraftsaspektene i virksomheten. Hovedformålet er å forstå hvilke bærekraftsrelaterte emner som er mest vesentlige både for organisasjonen selv og for dens interessentgrupper. </a:t>
            </a: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algn="l">
              <a:lnSpc>
                <a:spcPts val="2042"/>
              </a:lnSpc>
            </a:pPr>
            <a:r>
              <a:rPr lang="en-US" sz="1317">
                <a:solidFill>
                  <a:srgbClr val="000000"/>
                </a:solidFill>
                <a:latin typeface="Roboto"/>
                <a:ea typeface="Roboto"/>
                <a:cs typeface="Roboto"/>
                <a:sym typeface="Roboto"/>
              </a:rPr>
              <a:t> </a:t>
            </a:r>
          </a:p>
          <a:p>
            <a:pPr algn="l">
              <a:lnSpc>
                <a:spcPts val="2042"/>
              </a:lnSpc>
            </a:pPr>
            <a:endParaRPr lang="en-US" sz="1317">
              <a:solidFill>
                <a:srgbClr val="000000"/>
              </a:solidFill>
              <a:latin typeface="Roboto"/>
              <a:ea typeface="Roboto"/>
              <a:cs typeface="Roboto"/>
              <a:sym typeface="Roboto"/>
            </a:endParaRPr>
          </a:p>
          <a:p>
            <a:pPr algn="l">
              <a:lnSpc>
                <a:spcPts val="2042"/>
              </a:lnSpc>
            </a:pPr>
            <a:endParaRPr lang="en-US" sz="1317">
              <a:solidFill>
                <a:srgbClr val="000000"/>
              </a:solidFill>
              <a:latin typeface="Roboto"/>
              <a:ea typeface="Roboto"/>
              <a:cs typeface="Roboto"/>
              <a:sym typeface="Roboto"/>
            </a:endParaRPr>
          </a:p>
          <a:p>
            <a:pPr marL="0" lvl="0" indent="0" algn="l">
              <a:lnSpc>
                <a:spcPts val="2042"/>
              </a:lnSpc>
            </a:pPr>
            <a:endParaRPr lang="en-US" sz="1317">
              <a:solidFill>
                <a:srgbClr val="000000"/>
              </a:solidFill>
              <a:latin typeface="Roboto"/>
              <a:ea typeface="Roboto"/>
              <a:cs typeface="Roboto"/>
              <a:sym typeface="Roboto"/>
            </a:endParaRPr>
          </a:p>
        </p:txBody>
      </p:sp>
      <p:sp>
        <p:nvSpPr>
          <p:cNvPr id="5" name="TextBox 5"/>
          <p:cNvSpPr txBox="1"/>
          <p:nvPr/>
        </p:nvSpPr>
        <p:spPr>
          <a:xfrm>
            <a:off x="11899976" y="796878"/>
            <a:ext cx="5660660" cy="1192103"/>
          </a:xfrm>
          <a:prstGeom prst="rect">
            <a:avLst/>
          </a:prstGeom>
        </p:spPr>
        <p:txBody>
          <a:bodyPr lIns="0" tIns="0" rIns="0" bIns="0" rtlCol="0" anchor="t">
            <a:spAutoFit/>
          </a:bodyPr>
          <a:lstStyle/>
          <a:p>
            <a:pPr algn="l">
              <a:lnSpc>
                <a:spcPts val="4687"/>
              </a:lnSpc>
            </a:pPr>
            <a:r>
              <a:rPr lang="en-US" sz="4040">
                <a:solidFill>
                  <a:srgbClr val="03667C"/>
                </a:solidFill>
                <a:latin typeface="Roboto"/>
                <a:ea typeface="Roboto"/>
                <a:cs typeface="Roboto"/>
                <a:sym typeface="Roboto"/>
              </a:rPr>
              <a:t>Dobbel vesentlighetsanalyse </a:t>
            </a:r>
          </a:p>
        </p:txBody>
      </p:sp>
      <p:sp>
        <p:nvSpPr>
          <p:cNvPr id="6" name="TextBox 6"/>
          <p:cNvSpPr txBox="1"/>
          <p:nvPr/>
        </p:nvSpPr>
        <p:spPr>
          <a:xfrm>
            <a:off x="11172612" y="7019525"/>
            <a:ext cx="7115388" cy="710680"/>
          </a:xfrm>
          <a:prstGeom prst="rect">
            <a:avLst/>
          </a:prstGeom>
        </p:spPr>
        <p:txBody>
          <a:bodyPr lIns="0" tIns="0" rIns="0" bIns="0" rtlCol="0" anchor="t">
            <a:spAutoFit/>
          </a:bodyPr>
          <a:lstStyle/>
          <a:p>
            <a:pPr algn="ctr">
              <a:lnSpc>
                <a:spcPts val="2828"/>
              </a:lnSpc>
            </a:pPr>
            <a:r>
              <a:rPr lang="en-US" sz="2020" b="1">
                <a:solidFill>
                  <a:srgbClr val="FF3131"/>
                </a:solidFill>
                <a:latin typeface="Roboto Bold"/>
                <a:ea typeface="Roboto Bold"/>
                <a:cs typeface="Roboto Bold"/>
                <a:sym typeface="Roboto Bold"/>
              </a:rPr>
              <a:t>Hvordan påvirker og blir ditt bibliotek påvirket av bærekraftstema? </a:t>
            </a:r>
          </a:p>
        </p:txBody>
      </p:sp>
      <p:sp>
        <p:nvSpPr>
          <p:cNvPr id="7" name="TextBox 7"/>
          <p:cNvSpPr txBox="1"/>
          <p:nvPr/>
        </p:nvSpPr>
        <p:spPr>
          <a:xfrm>
            <a:off x="2225053" y="1307926"/>
            <a:ext cx="7012172" cy="2646679"/>
          </a:xfrm>
          <a:prstGeom prst="rect">
            <a:avLst/>
          </a:prstGeom>
        </p:spPr>
        <p:txBody>
          <a:bodyPr lIns="0" tIns="0" rIns="0" bIns="0" rtlCol="0" anchor="t">
            <a:spAutoFit/>
          </a:bodyPr>
          <a:lstStyle/>
          <a:p>
            <a:pPr algn="ctr">
              <a:lnSpc>
                <a:spcPts val="5320"/>
              </a:lnSpc>
            </a:pPr>
            <a:r>
              <a:rPr lang="en-US" sz="3800" b="1">
                <a:solidFill>
                  <a:srgbClr val="000000"/>
                </a:solidFill>
                <a:latin typeface="Roboto Bold"/>
                <a:ea typeface="Roboto Bold"/>
                <a:cs typeface="Roboto Bold"/>
                <a:sym typeface="Roboto Bold"/>
              </a:rPr>
              <a:t>Dette undersøkte dere etter leksjon 2</a:t>
            </a:r>
          </a:p>
          <a:p>
            <a:pPr algn="ctr">
              <a:lnSpc>
                <a:spcPts val="5320"/>
              </a:lnSpc>
            </a:pPr>
            <a:endParaRPr lang="en-US" sz="3800" b="1">
              <a:solidFill>
                <a:srgbClr val="000000"/>
              </a:solidFill>
              <a:latin typeface="Roboto Bold"/>
              <a:ea typeface="Roboto Bold"/>
              <a:cs typeface="Roboto Bold"/>
              <a:sym typeface="Roboto Bold"/>
            </a:endParaRPr>
          </a:p>
          <a:p>
            <a:pPr algn="ctr">
              <a:lnSpc>
                <a:spcPts val="5320"/>
              </a:lnSpc>
            </a:pPr>
            <a:r>
              <a:rPr lang="en-US" sz="3800" b="1">
                <a:solidFill>
                  <a:srgbClr val="000000"/>
                </a:solidFill>
                <a:latin typeface="Roboto Bold"/>
                <a:ea typeface="Roboto Bold"/>
                <a:cs typeface="Roboto Bold"/>
                <a:sym typeface="Roboto Bold"/>
              </a:rPr>
              <a:t>Fyll inn svarene i strategien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144000" y="990600"/>
            <a:ext cx="6211187" cy="2927812"/>
          </a:xfrm>
          <a:prstGeom prst="rect">
            <a:avLst/>
          </a:prstGeom>
        </p:spPr>
        <p:txBody>
          <a:bodyPr lIns="0" tIns="0" rIns="0" bIns="0" rtlCol="0" anchor="t">
            <a:spAutoFit/>
          </a:bodyPr>
          <a:lstStyle/>
          <a:p>
            <a:pPr algn="l">
              <a:lnSpc>
                <a:spcPts val="2424"/>
              </a:lnSpc>
            </a:pPr>
            <a:endParaRPr/>
          </a:p>
          <a:p>
            <a:pPr algn="l">
              <a:lnSpc>
                <a:spcPts val="3906"/>
              </a:lnSpc>
            </a:pPr>
            <a:r>
              <a:rPr lang="en-US" sz="2790">
                <a:solidFill>
                  <a:srgbClr val="000000"/>
                </a:solidFill>
                <a:latin typeface="Roboto"/>
                <a:ea typeface="Roboto"/>
                <a:cs typeface="Roboto"/>
                <a:sym typeface="Roboto"/>
              </a:rPr>
              <a:t>Interessentanalyse</a:t>
            </a:r>
          </a:p>
          <a:p>
            <a:pPr algn="l">
              <a:lnSpc>
                <a:spcPts val="2424"/>
              </a:lnSpc>
            </a:pPr>
            <a:endParaRPr lang="en-US" sz="2790">
              <a:solidFill>
                <a:srgbClr val="000000"/>
              </a:solidFill>
              <a:latin typeface="Roboto"/>
              <a:ea typeface="Roboto"/>
              <a:cs typeface="Roboto"/>
              <a:sym typeface="Roboto"/>
            </a:endParaRPr>
          </a:p>
          <a:p>
            <a:pPr algn="l">
              <a:lnSpc>
                <a:spcPts val="2424"/>
              </a:lnSpc>
            </a:pPr>
            <a:r>
              <a:rPr lang="en-US" sz="1731">
                <a:solidFill>
                  <a:srgbClr val="000000"/>
                </a:solidFill>
                <a:latin typeface="Roboto"/>
                <a:ea typeface="Roboto"/>
                <a:cs typeface="Roboto"/>
                <a:sym typeface="Roboto"/>
              </a:rPr>
              <a:t>I forbindelse med vesentlighetsanalysen ble det gjennomført en vurdering av interessentgruppene. </a:t>
            </a:r>
          </a:p>
          <a:p>
            <a:pPr algn="l">
              <a:lnSpc>
                <a:spcPts val="2424"/>
              </a:lnSpc>
            </a:pPr>
            <a:endParaRPr lang="en-US" sz="1731">
              <a:solidFill>
                <a:srgbClr val="000000"/>
              </a:solidFill>
              <a:latin typeface="Roboto"/>
              <a:ea typeface="Roboto"/>
              <a:cs typeface="Roboto"/>
              <a:sym typeface="Roboto"/>
            </a:endParaRPr>
          </a:p>
          <a:p>
            <a:pPr algn="l">
              <a:lnSpc>
                <a:spcPts val="2424"/>
              </a:lnSpc>
            </a:pPr>
            <a:r>
              <a:rPr lang="en-US" sz="1731">
                <a:solidFill>
                  <a:srgbClr val="FF3131"/>
                </a:solidFill>
                <a:latin typeface="Roboto"/>
                <a:ea typeface="Roboto"/>
                <a:cs typeface="Roboto"/>
                <a:sym typeface="Roboto"/>
              </a:rPr>
              <a:t>Fortell om hvilke interessentgrupper dere har valgt ut og hvordan undersøkelsene ble gjennomført. </a:t>
            </a:r>
          </a:p>
          <a:p>
            <a:pPr algn="l">
              <a:lnSpc>
                <a:spcPts val="2424"/>
              </a:lnSpc>
            </a:pPr>
            <a:endParaRPr lang="en-US" sz="1731">
              <a:solidFill>
                <a:srgbClr val="FF3131"/>
              </a:solidFill>
              <a:latin typeface="Roboto"/>
              <a:ea typeface="Roboto"/>
              <a:cs typeface="Roboto"/>
              <a:sym typeface="Roboto"/>
            </a:endParaRPr>
          </a:p>
        </p:txBody>
      </p:sp>
      <p:sp>
        <p:nvSpPr>
          <p:cNvPr id="3" name="TextBox 3"/>
          <p:cNvSpPr txBox="1"/>
          <p:nvPr/>
        </p:nvSpPr>
        <p:spPr>
          <a:xfrm>
            <a:off x="1392580" y="1923431"/>
            <a:ext cx="5956930" cy="3797934"/>
          </a:xfrm>
          <a:prstGeom prst="rect">
            <a:avLst/>
          </a:prstGeom>
        </p:spPr>
        <p:txBody>
          <a:bodyPr lIns="0" tIns="0" rIns="0" bIns="0" rtlCol="0" anchor="t">
            <a:spAutoFit/>
          </a:bodyPr>
          <a:lstStyle/>
          <a:p>
            <a:pPr algn="ctr">
              <a:lnSpc>
                <a:spcPts val="4340"/>
              </a:lnSpc>
            </a:pPr>
            <a:r>
              <a:rPr lang="en-US" sz="3100" b="1">
                <a:solidFill>
                  <a:srgbClr val="000000"/>
                </a:solidFill>
                <a:latin typeface="Roboto Bold"/>
                <a:ea typeface="Roboto Bold"/>
                <a:cs typeface="Roboto Bold"/>
                <a:sym typeface="Roboto Bold"/>
              </a:rPr>
              <a:t>I kursmateriellet til leksjon 2 ligger det mal til spørreundersøkelser.</a:t>
            </a:r>
          </a:p>
          <a:p>
            <a:pPr algn="ctr">
              <a:lnSpc>
                <a:spcPts val="4340"/>
              </a:lnSpc>
            </a:pPr>
            <a:r>
              <a:rPr lang="en-US" sz="3100" b="1">
                <a:solidFill>
                  <a:srgbClr val="000000"/>
                </a:solidFill>
                <a:latin typeface="Roboto Bold"/>
                <a:ea typeface="Roboto Bold"/>
                <a:cs typeface="Roboto Bold"/>
                <a:sym typeface="Roboto Bold"/>
              </a:rPr>
              <a:t>Om dere har brukt disse eller andre metoder for å gjøre interessentanalyse, så fyller dere svarene inn her.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070943" y="9590888"/>
            <a:ext cx="4940695" cy="0"/>
          </a:xfrm>
          <a:prstGeom prst="line">
            <a:avLst/>
          </a:prstGeom>
          <a:ln w="38100" cap="flat">
            <a:solidFill>
              <a:srgbClr val="000000"/>
            </a:solidFill>
            <a:prstDash val="solid"/>
            <a:headEnd type="none" w="sm" len="sm"/>
            <a:tailEnd type="arrow" w="med" len="sm"/>
          </a:ln>
        </p:spPr>
      </p:sp>
      <p:sp>
        <p:nvSpPr>
          <p:cNvPr id="3" name="AutoShape 3"/>
          <p:cNvSpPr/>
          <p:nvPr/>
        </p:nvSpPr>
        <p:spPr>
          <a:xfrm flipH="1" flipV="1">
            <a:off x="12070943" y="5092709"/>
            <a:ext cx="18257" cy="4496563"/>
          </a:xfrm>
          <a:prstGeom prst="line">
            <a:avLst/>
          </a:prstGeom>
          <a:ln w="38100" cap="flat">
            <a:solidFill>
              <a:srgbClr val="000000"/>
            </a:solidFill>
            <a:prstDash val="solid"/>
            <a:headEnd type="none" w="sm" len="sm"/>
            <a:tailEnd type="arrow" w="med" len="sm"/>
          </a:ln>
        </p:spPr>
      </p:sp>
      <p:grpSp>
        <p:nvGrpSpPr>
          <p:cNvPr id="4" name="Group 4"/>
          <p:cNvGrpSpPr/>
          <p:nvPr/>
        </p:nvGrpSpPr>
        <p:grpSpPr>
          <a:xfrm>
            <a:off x="14814982" y="5698733"/>
            <a:ext cx="921374" cy="921374"/>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sp>
        <p:nvSpPr>
          <p:cNvPr id="6" name="Freeform 6"/>
          <p:cNvSpPr/>
          <p:nvPr/>
        </p:nvSpPr>
        <p:spPr>
          <a:xfrm rot="-2142678">
            <a:off x="15799557" y="5561270"/>
            <a:ext cx="803262" cy="829174"/>
          </a:xfrm>
          <a:custGeom>
            <a:avLst/>
            <a:gdLst/>
            <a:ahLst/>
            <a:cxnLst/>
            <a:rect l="l" t="t" r="r" b="b"/>
            <a:pathLst>
              <a:path w="803262" h="829174">
                <a:moveTo>
                  <a:pt x="0" y="0"/>
                </a:moveTo>
                <a:lnTo>
                  <a:pt x="803262" y="0"/>
                </a:lnTo>
                <a:lnTo>
                  <a:pt x="803262" y="829174"/>
                </a:lnTo>
                <a:lnTo>
                  <a:pt x="0" y="8291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10800451" y="2034088"/>
            <a:ext cx="6211187" cy="1821985"/>
          </a:xfrm>
          <a:prstGeom prst="rect">
            <a:avLst/>
          </a:prstGeom>
        </p:spPr>
        <p:txBody>
          <a:bodyPr lIns="0" tIns="0" rIns="0" bIns="0" rtlCol="0" anchor="t">
            <a:spAutoFit/>
          </a:bodyPr>
          <a:lstStyle/>
          <a:p>
            <a:pPr algn="l">
              <a:lnSpc>
                <a:spcPts val="2081"/>
              </a:lnSpc>
            </a:pPr>
            <a:r>
              <a:rPr lang="en-US" sz="1342">
                <a:solidFill>
                  <a:srgbClr val="FF3131"/>
                </a:solidFill>
                <a:latin typeface="Roboto"/>
                <a:ea typeface="Roboto"/>
                <a:cs typeface="Roboto"/>
                <a:sym typeface="Roboto"/>
              </a:rPr>
              <a:t>Fortell kort om prioriteringer ifht vesentlighetsmatrisen.</a:t>
            </a:r>
          </a:p>
          <a:p>
            <a:pPr algn="l">
              <a:lnSpc>
                <a:spcPts val="2081"/>
              </a:lnSpc>
            </a:pPr>
            <a:endParaRPr lang="en-US" sz="1342">
              <a:solidFill>
                <a:srgbClr val="FF3131"/>
              </a:solidFill>
              <a:latin typeface="Roboto"/>
              <a:ea typeface="Roboto"/>
              <a:cs typeface="Roboto"/>
              <a:sym typeface="Roboto"/>
            </a:endParaRPr>
          </a:p>
          <a:p>
            <a:pPr algn="l">
              <a:lnSpc>
                <a:spcPts val="2081"/>
              </a:lnSpc>
            </a:pPr>
            <a:r>
              <a:rPr lang="en-US" sz="1342">
                <a:solidFill>
                  <a:srgbClr val="000000"/>
                </a:solidFill>
                <a:latin typeface="Roboto"/>
                <a:ea typeface="Roboto"/>
                <a:cs typeface="Roboto"/>
                <a:sym typeface="Roboto"/>
              </a:rPr>
              <a:t>Resultatene fra vesentlighetsanalysen er lagt inn i en matrise der parametrene; hva er viktig for interessentgruppene settes opp mot hva som er viktig for bibliotekets muligheter for påvirkning. Resultatet gir en prioritering av hvilke bærekraftsmål biblioteket skal jobbe videre med. </a:t>
            </a:r>
          </a:p>
          <a:p>
            <a:pPr marL="0" lvl="0" indent="0" algn="l">
              <a:lnSpc>
                <a:spcPts val="2379"/>
              </a:lnSpc>
            </a:pPr>
            <a:endParaRPr lang="en-US" sz="1342">
              <a:solidFill>
                <a:srgbClr val="000000"/>
              </a:solidFill>
              <a:latin typeface="Roboto"/>
              <a:ea typeface="Roboto"/>
              <a:cs typeface="Roboto"/>
              <a:sym typeface="Roboto"/>
            </a:endParaRPr>
          </a:p>
        </p:txBody>
      </p:sp>
      <p:sp>
        <p:nvSpPr>
          <p:cNvPr id="8" name="TextBox 8"/>
          <p:cNvSpPr txBox="1"/>
          <p:nvPr/>
        </p:nvSpPr>
        <p:spPr>
          <a:xfrm>
            <a:off x="11063653" y="1186108"/>
            <a:ext cx="5660660" cy="601553"/>
          </a:xfrm>
          <a:prstGeom prst="rect">
            <a:avLst/>
          </a:prstGeom>
        </p:spPr>
        <p:txBody>
          <a:bodyPr lIns="0" tIns="0" rIns="0" bIns="0" rtlCol="0" anchor="t">
            <a:spAutoFit/>
          </a:bodyPr>
          <a:lstStyle/>
          <a:p>
            <a:pPr algn="l">
              <a:lnSpc>
                <a:spcPts val="4687"/>
              </a:lnSpc>
            </a:pPr>
            <a:r>
              <a:rPr lang="en-US" sz="4040">
                <a:solidFill>
                  <a:srgbClr val="03667C"/>
                </a:solidFill>
                <a:latin typeface="Roboto"/>
                <a:ea typeface="Roboto"/>
                <a:cs typeface="Roboto"/>
                <a:sym typeface="Roboto"/>
              </a:rPr>
              <a:t>Vesentlighetsmatrise</a:t>
            </a:r>
          </a:p>
        </p:txBody>
      </p:sp>
      <p:sp>
        <p:nvSpPr>
          <p:cNvPr id="9" name="TextBox 9"/>
          <p:cNvSpPr txBox="1"/>
          <p:nvPr/>
        </p:nvSpPr>
        <p:spPr>
          <a:xfrm>
            <a:off x="10736570" y="4796306"/>
            <a:ext cx="3075742" cy="298912"/>
          </a:xfrm>
          <a:prstGeom prst="rect">
            <a:avLst/>
          </a:prstGeom>
        </p:spPr>
        <p:txBody>
          <a:bodyPr lIns="0" tIns="0" rIns="0" bIns="0" rtlCol="0" anchor="t">
            <a:spAutoFit/>
          </a:bodyPr>
          <a:lstStyle/>
          <a:p>
            <a:pPr algn="ctr">
              <a:lnSpc>
                <a:spcPts val="2424"/>
              </a:lnSpc>
            </a:pPr>
            <a:r>
              <a:rPr lang="en-US" sz="1731">
                <a:solidFill>
                  <a:srgbClr val="000000"/>
                </a:solidFill>
                <a:latin typeface="Roboto"/>
                <a:ea typeface="Roboto"/>
                <a:cs typeface="Roboto"/>
                <a:sym typeface="Roboto"/>
              </a:rPr>
              <a:t>Påvirkning på miljø og samfunn</a:t>
            </a:r>
          </a:p>
        </p:txBody>
      </p:sp>
      <p:sp>
        <p:nvSpPr>
          <p:cNvPr id="10" name="TextBox 10"/>
          <p:cNvSpPr txBox="1"/>
          <p:nvPr/>
        </p:nvSpPr>
        <p:spPr>
          <a:xfrm>
            <a:off x="13201429" y="9712452"/>
            <a:ext cx="2700099" cy="298912"/>
          </a:xfrm>
          <a:prstGeom prst="rect">
            <a:avLst/>
          </a:prstGeom>
        </p:spPr>
        <p:txBody>
          <a:bodyPr lIns="0" tIns="0" rIns="0" bIns="0" rtlCol="0" anchor="t">
            <a:spAutoFit/>
          </a:bodyPr>
          <a:lstStyle/>
          <a:p>
            <a:pPr algn="ctr">
              <a:lnSpc>
                <a:spcPts val="2424"/>
              </a:lnSpc>
            </a:pPr>
            <a:r>
              <a:rPr lang="en-US" sz="1731">
                <a:solidFill>
                  <a:srgbClr val="000000"/>
                </a:solidFill>
                <a:latin typeface="Roboto"/>
                <a:ea typeface="Roboto"/>
                <a:cs typeface="Roboto"/>
                <a:sym typeface="Roboto"/>
              </a:rPr>
              <a:t>Påvirkning på virksomheten</a:t>
            </a:r>
          </a:p>
        </p:txBody>
      </p:sp>
      <p:sp>
        <p:nvSpPr>
          <p:cNvPr id="11" name="TextBox 11"/>
          <p:cNvSpPr txBox="1"/>
          <p:nvPr/>
        </p:nvSpPr>
        <p:spPr>
          <a:xfrm>
            <a:off x="12595888" y="7165383"/>
            <a:ext cx="3688318" cy="298912"/>
          </a:xfrm>
          <a:prstGeom prst="rect">
            <a:avLst/>
          </a:prstGeom>
        </p:spPr>
        <p:txBody>
          <a:bodyPr lIns="0" tIns="0" rIns="0" bIns="0" rtlCol="0" anchor="t">
            <a:spAutoFit/>
          </a:bodyPr>
          <a:lstStyle/>
          <a:p>
            <a:pPr algn="ctr">
              <a:lnSpc>
                <a:spcPts val="2424"/>
              </a:lnSpc>
            </a:pPr>
            <a:r>
              <a:rPr lang="en-US" sz="1731">
                <a:solidFill>
                  <a:srgbClr val="FF3131"/>
                </a:solidFill>
                <a:latin typeface="Roboto"/>
                <a:ea typeface="Roboto"/>
                <a:cs typeface="Roboto"/>
                <a:sym typeface="Roboto"/>
              </a:rPr>
              <a:t>Plasser FNs bærekraftsmål i matrisen</a:t>
            </a:r>
          </a:p>
        </p:txBody>
      </p:sp>
      <p:sp>
        <p:nvSpPr>
          <p:cNvPr id="12" name="TextBox 12"/>
          <p:cNvSpPr txBox="1"/>
          <p:nvPr/>
        </p:nvSpPr>
        <p:spPr>
          <a:xfrm>
            <a:off x="13576961" y="5194438"/>
            <a:ext cx="3097768" cy="208800"/>
          </a:xfrm>
          <a:prstGeom prst="rect">
            <a:avLst/>
          </a:prstGeom>
        </p:spPr>
        <p:txBody>
          <a:bodyPr lIns="0" tIns="0" rIns="0" bIns="0" rtlCol="0" anchor="t">
            <a:spAutoFit/>
          </a:bodyPr>
          <a:lstStyle/>
          <a:p>
            <a:pPr algn="ctr">
              <a:lnSpc>
                <a:spcPts val="1616"/>
              </a:lnSpc>
            </a:pPr>
            <a:r>
              <a:rPr lang="en-US" sz="1154">
                <a:solidFill>
                  <a:srgbClr val="FF3131"/>
                </a:solidFill>
                <a:latin typeface="Roboto"/>
                <a:ea typeface="Roboto"/>
                <a:cs typeface="Roboto"/>
                <a:sym typeface="Roboto"/>
              </a:rPr>
              <a:t>Dupliser og legg inn alle de 17 bærekraftmålene</a:t>
            </a:r>
          </a:p>
        </p:txBody>
      </p:sp>
      <p:sp>
        <p:nvSpPr>
          <p:cNvPr id="13" name="TextBox 13"/>
          <p:cNvSpPr txBox="1"/>
          <p:nvPr/>
        </p:nvSpPr>
        <p:spPr>
          <a:xfrm>
            <a:off x="2917367" y="952500"/>
            <a:ext cx="6041285" cy="3590289"/>
          </a:xfrm>
          <a:prstGeom prst="rect">
            <a:avLst/>
          </a:prstGeom>
        </p:spPr>
        <p:txBody>
          <a:bodyPr lIns="0" tIns="0" rIns="0" bIns="0" rtlCol="0" anchor="t">
            <a:spAutoFit/>
          </a:bodyPr>
          <a:lstStyle/>
          <a:p>
            <a:pPr algn="ctr">
              <a:lnSpc>
                <a:spcPts val="4760"/>
              </a:lnSpc>
            </a:pPr>
            <a:r>
              <a:rPr lang="en-US" sz="3400" b="1">
                <a:solidFill>
                  <a:srgbClr val="000000"/>
                </a:solidFill>
                <a:latin typeface="Roboto Bold"/>
                <a:ea typeface="Roboto Bold"/>
                <a:cs typeface="Roboto Bold"/>
                <a:sym typeface="Roboto Bold"/>
              </a:rPr>
              <a:t>Vesentlighetsmatrisen gjorde vi i leksjon 3. </a:t>
            </a:r>
          </a:p>
          <a:p>
            <a:pPr algn="ctr">
              <a:lnSpc>
                <a:spcPts val="4760"/>
              </a:lnSpc>
            </a:pPr>
            <a:endParaRPr lang="en-US" sz="3400" b="1">
              <a:solidFill>
                <a:srgbClr val="000000"/>
              </a:solidFill>
              <a:latin typeface="Roboto Bold"/>
              <a:ea typeface="Roboto Bold"/>
              <a:cs typeface="Roboto Bold"/>
              <a:sym typeface="Roboto Bold"/>
            </a:endParaRPr>
          </a:p>
          <a:p>
            <a:pPr algn="ctr">
              <a:lnSpc>
                <a:spcPts val="4760"/>
              </a:lnSpc>
            </a:pPr>
            <a:r>
              <a:rPr lang="en-US" sz="3400" b="1">
                <a:solidFill>
                  <a:srgbClr val="000000"/>
                </a:solidFill>
                <a:latin typeface="Roboto Bold"/>
                <a:ea typeface="Roboto Bold"/>
                <a:cs typeface="Roboto Bold"/>
                <a:sym typeface="Roboto Bold"/>
              </a:rPr>
              <a:t>På denne siden viser dere hva resultatet ble, og skriver om prioriteringene dere gjorde.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2996497" y="5319256"/>
            <a:ext cx="4613119" cy="0"/>
          </a:xfrm>
          <a:prstGeom prst="line">
            <a:avLst/>
          </a:prstGeom>
          <a:ln w="9525" cap="rnd">
            <a:solidFill>
              <a:srgbClr val="000000"/>
            </a:solidFill>
            <a:prstDash val="solid"/>
            <a:headEnd type="none" w="sm" len="sm"/>
            <a:tailEnd type="none" w="sm" len="sm"/>
          </a:ln>
        </p:spPr>
      </p:sp>
      <p:sp>
        <p:nvSpPr>
          <p:cNvPr id="3" name="AutoShape 3"/>
          <p:cNvSpPr/>
          <p:nvPr/>
        </p:nvSpPr>
        <p:spPr>
          <a:xfrm>
            <a:off x="12996497" y="6561990"/>
            <a:ext cx="4613119" cy="0"/>
          </a:xfrm>
          <a:prstGeom prst="line">
            <a:avLst/>
          </a:prstGeom>
          <a:ln w="9525" cap="rnd">
            <a:solidFill>
              <a:srgbClr val="000000"/>
            </a:solidFill>
            <a:prstDash val="solid"/>
            <a:headEnd type="none" w="sm" len="sm"/>
            <a:tailEnd type="none" w="sm" len="sm"/>
          </a:ln>
        </p:spPr>
      </p:sp>
      <p:sp>
        <p:nvSpPr>
          <p:cNvPr id="4" name="AutoShape 4"/>
          <p:cNvSpPr/>
          <p:nvPr/>
        </p:nvSpPr>
        <p:spPr>
          <a:xfrm>
            <a:off x="13025043" y="7781267"/>
            <a:ext cx="4613119" cy="0"/>
          </a:xfrm>
          <a:prstGeom prst="line">
            <a:avLst/>
          </a:prstGeom>
          <a:ln w="9525" cap="rnd">
            <a:solidFill>
              <a:srgbClr val="000000"/>
            </a:solidFill>
            <a:prstDash val="solid"/>
            <a:headEnd type="none" w="sm" len="sm"/>
            <a:tailEnd type="none" w="sm" len="sm"/>
          </a:ln>
        </p:spPr>
      </p:sp>
      <p:sp>
        <p:nvSpPr>
          <p:cNvPr id="5" name="AutoShape 5"/>
          <p:cNvSpPr/>
          <p:nvPr/>
        </p:nvSpPr>
        <p:spPr>
          <a:xfrm>
            <a:off x="12996497" y="9009840"/>
            <a:ext cx="4613119" cy="0"/>
          </a:xfrm>
          <a:prstGeom prst="line">
            <a:avLst/>
          </a:prstGeom>
          <a:ln w="9525" cap="rnd">
            <a:solidFill>
              <a:srgbClr val="000000"/>
            </a:solidFill>
            <a:prstDash val="solid"/>
            <a:headEnd type="none" w="sm" len="sm"/>
            <a:tailEnd type="none" w="sm" len="sm"/>
          </a:ln>
        </p:spPr>
      </p:sp>
      <p:sp>
        <p:nvSpPr>
          <p:cNvPr id="6" name="TextBox 6"/>
          <p:cNvSpPr txBox="1"/>
          <p:nvPr/>
        </p:nvSpPr>
        <p:spPr>
          <a:xfrm>
            <a:off x="11715021" y="1352662"/>
            <a:ext cx="5353075" cy="351240"/>
          </a:xfrm>
          <a:prstGeom prst="rect">
            <a:avLst/>
          </a:prstGeom>
        </p:spPr>
        <p:txBody>
          <a:bodyPr lIns="0" tIns="0" rIns="0" bIns="0" rtlCol="0" anchor="t">
            <a:spAutoFit/>
          </a:bodyPr>
          <a:lstStyle/>
          <a:p>
            <a:pPr algn="l">
              <a:lnSpc>
                <a:spcPts val="2672"/>
              </a:lnSpc>
            </a:pPr>
            <a:r>
              <a:rPr lang="en-US" sz="2344">
                <a:solidFill>
                  <a:srgbClr val="03667C"/>
                </a:solidFill>
                <a:latin typeface="Roboto"/>
                <a:ea typeface="Roboto"/>
                <a:cs typeface="Roboto"/>
                <a:sym typeface="Roboto"/>
              </a:rPr>
              <a:t>Det er 17 mål og 169 delmål totalt. </a:t>
            </a:r>
          </a:p>
        </p:txBody>
      </p:sp>
      <p:sp>
        <p:nvSpPr>
          <p:cNvPr id="7" name="Freeform 7"/>
          <p:cNvSpPr/>
          <p:nvPr/>
        </p:nvSpPr>
        <p:spPr>
          <a:xfrm>
            <a:off x="15775036" y="1865697"/>
            <a:ext cx="1958235" cy="1958235"/>
          </a:xfrm>
          <a:custGeom>
            <a:avLst/>
            <a:gdLst/>
            <a:ahLst/>
            <a:cxnLst/>
            <a:rect l="l" t="t" r="r" b="b"/>
            <a:pathLst>
              <a:path w="1958235" h="1958235">
                <a:moveTo>
                  <a:pt x="0" y="0"/>
                </a:moveTo>
                <a:lnTo>
                  <a:pt x="1958235" y="0"/>
                </a:lnTo>
                <a:lnTo>
                  <a:pt x="1958235" y="1958235"/>
                </a:lnTo>
                <a:lnTo>
                  <a:pt x="0" y="1958235"/>
                </a:lnTo>
                <a:lnTo>
                  <a:pt x="0" y="0"/>
                </a:lnTo>
                <a:close/>
              </a:path>
            </a:pathLst>
          </a:custGeom>
          <a:blipFill>
            <a:blip r:embed="rId2"/>
            <a:stretch>
              <a:fillRect/>
            </a:stretch>
          </a:blipFill>
        </p:spPr>
      </p:sp>
      <p:sp>
        <p:nvSpPr>
          <p:cNvPr id="8" name="TextBox 8"/>
          <p:cNvSpPr txBox="1"/>
          <p:nvPr/>
        </p:nvSpPr>
        <p:spPr>
          <a:xfrm>
            <a:off x="13043713" y="4399427"/>
            <a:ext cx="4758896" cy="374289"/>
          </a:xfrm>
          <a:prstGeom prst="rect">
            <a:avLst/>
          </a:prstGeom>
        </p:spPr>
        <p:txBody>
          <a:bodyPr lIns="0" tIns="0" rIns="0" bIns="0" rtlCol="0" anchor="t">
            <a:spAutoFit/>
          </a:bodyPr>
          <a:lstStyle/>
          <a:p>
            <a:pPr algn="l">
              <a:lnSpc>
                <a:spcPts val="1562"/>
              </a:lnSpc>
            </a:pPr>
            <a:r>
              <a:rPr lang="en-US" sz="1008" b="1">
                <a:solidFill>
                  <a:srgbClr val="000000"/>
                </a:solidFill>
                <a:latin typeface="Roboto Bold"/>
                <a:ea typeface="Roboto Bold"/>
                <a:cs typeface="Roboto Bold"/>
                <a:sym typeface="Roboto Bold"/>
              </a:rPr>
              <a:t>Måltekst</a:t>
            </a:r>
          </a:p>
          <a:p>
            <a:pPr algn="l">
              <a:lnSpc>
                <a:spcPts val="1562"/>
              </a:lnSpc>
            </a:pPr>
            <a:r>
              <a:rPr lang="en-US" sz="1008" b="1">
                <a:solidFill>
                  <a:srgbClr val="000000"/>
                </a:solidFill>
                <a:latin typeface="Roboto Bold"/>
                <a:ea typeface="Roboto Bold"/>
                <a:cs typeface="Roboto Bold"/>
                <a:sym typeface="Roboto Bold"/>
              </a:rPr>
              <a:t>Relevante delmål</a:t>
            </a:r>
          </a:p>
        </p:txBody>
      </p:sp>
      <p:sp>
        <p:nvSpPr>
          <p:cNvPr id="9" name="TextBox 9"/>
          <p:cNvSpPr txBox="1"/>
          <p:nvPr/>
        </p:nvSpPr>
        <p:spPr>
          <a:xfrm>
            <a:off x="11388609" y="717580"/>
            <a:ext cx="6249553" cy="492868"/>
          </a:xfrm>
          <a:prstGeom prst="rect">
            <a:avLst/>
          </a:prstGeom>
        </p:spPr>
        <p:txBody>
          <a:bodyPr lIns="0" tIns="0" rIns="0" bIns="0" rtlCol="0" anchor="t">
            <a:spAutoFit/>
          </a:bodyPr>
          <a:lstStyle/>
          <a:p>
            <a:pPr algn="l">
              <a:lnSpc>
                <a:spcPts val="3794"/>
              </a:lnSpc>
            </a:pPr>
            <a:r>
              <a:rPr lang="en-US" sz="3271">
                <a:solidFill>
                  <a:srgbClr val="03667C"/>
                </a:solidFill>
                <a:latin typeface="Roboto"/>
                <a:ea typeface="Roboto"/>
                <a:cs typeface="Roboto"/>
                <a:sym typeface="Roboto"/>
              </a:rPr>
              <a:t>Prioritering FNs bærekraftsmål </a:t>
            </a:r>
          </a:p>
        </p:txBody>
      </p:sp>
      <p:sp>
        <p:nvSpPr>
          <p:cNvPr id="10" name="TextBox 10"/>
          <p:cNvSpPr txBox="1"/>
          <p:nvPr/>
        </p:nvSpPr>
        <p:spPr>
          <a:xfrm>
            <a:off x="11256189" y="2212127"/>
            <a:ext cx="4301424" cy="1780798"/>
          </a:xfrm>
          <a:prstGeom prst="rect">
            <a:avLst/>
          </a:prstGeom>
        </p:spPr>
        <p:txBody>
          <a:bodyPr lIns="0" tIns="0" rIns="0" bIns="0" rtlCol="0" anchor="t">
            <a:spAutoFit/>
          </a:bodyPr>
          <a:lstStyle/>
          <a:p>
            <a:pPr algn="l">
              <a:lnSpc>
                <a:spcPts val="1524"/>
              </a:lnSpc>
            </a:pPr>
            <a:r>
              <a:rPr lang="en-US" sz="983">
                <a:solidFill>
                  <a:srgbClr val="000000"/>
                </a:solidFill>
                <a:latin typeface="Roboto"/>
                <a:ea typeface="Roboto"/>
                <a:cs typeface="Roboto"/>
                <a:sym typeface="Roboto"/>
              </a:rPr>
              <a:t>Alle målene er viktige, men det er enkelte målsetninger hvor biblioteket har større forutsetninger for å kunne påvirke og utøve en forskjell. </a:t>
            </a:r>
          </a:p>
          <a:p>
            <a:pPr algn="l">
              <a:lnSpc>
                <a:spcPts val="1524"/>
              </a:lnSpc>
            </a:pPr>
            <a:endParaRPr lang="en-US" sz="983">
              <a:solidFill>
                <a:srgbClr val="000000"/>
              </a:solidFill>
              <a:latin typeface="Roboto"/>
              <a:ea typeface="Roboto"/>
              <a:cs typeface="Roboto"/>
              <a:sym typeface="Roboto"/>
            </a:endParaRPr>
          </a:p>
          <a:p>
            <a:pPr algn="l">
              <a:lnSpc>
                <a:spcPts val="1524"/>
              </a:lnSpc>
            </a:pPr>
            <a:r>
              <a:rPr lang="en-US" sz="983">
                <a:solidFill>
                  <a:srgbClr val="000000"/>
                </a:solidFill>
                <a:latin typeface="Roboto"/>
                <a:ea typeface="Roboto"/>
                <a:cs typeface="Roboto"/>
                <a:sym typeface="Roboto"/>
              </a:rPr>
              <a:t>Målene er valgt på bakgrunn av vesentlighetsanalysen. </a:t>
            </a:r>
          </a:p>
          <a:p>
            <a:pPr algn="l">
              <a:lnSpc>
                <a:spcPts val="1524"/>
              </a:lnSpc>
            </a:pPr>
            <a:endParaRPr lang="en-US" sz="983">
              <a:solidFill>
                <a:srgbClr val="000000"/>
              </a:solidFill>
              <a:latin typeface="Roboto"/>
              <a:ea typeface="Roboto"/>
              <a:cs typeface="Roboto"/>
              <a:sym typeface="Roboto"/>
            </a:endParaRPr>
          </a:p>
          <a:p>
            <a:pPr algn="l">
              <a:lnSpc>
                <a:spcPts val="1524"/>
              </a:lnSpc>
            </a:pPr>
            <a:r>
              <a:rPr lang="en-US" sz="983">
                <a:solidFill>
                  <a:srgbClr val="000000"/>
                </a:solidFill>
                <a:latin typeface="Roboto"/>
                <a:ea typeface="Roboto"/>
                <a:cs typeface="Roboto"/>
                <a:sym typeface="Roboto"/>
              </a:rPr>
              <a:t>De tre dimensjonene av bærekraft skal alle være representert, og valgene møtes i mål nr 17: samarbeid ligger til grunn for alt. </a:t>
            </a:r>
          </a:p>
          <a:p>
            <a:pPr algn="l">
              <a:lnSpc>
                <a:spcPts val="1822"/>
              </a:lnSpc>
            </a:pPr>
            <a:endParaRPr lang="en-US" sz="983">
              <a:solidFill>
                <a:srgbClr val="000000"/>
              </a:solidFill>
              <a:latin typeface="Roboto"/>
              <a:ea typeface="Roboto"/>
              <a:cs typeface="Roboto"/>
              <a:sym typeface="Roboto"/>
            </a:endParaRPr>
          </a:p>
          <a:p>
            <a:pPr algn="l">
              <a:lnSpc>
                <a:spcPts val="1822"/>
              </a:lnSpc>
            </a:pPr>
            <a:r>
              <a:rPr lang="en-US" sz="1176">
                <a:solidFill>
                  <a:srgbClr val="FF3131"/>
                </a:solidFill>
                <a:latin typeface="Roboto"/>
                <a:ea typeface="Roboto"/>
                <a:cs typeface="Roboto"/>
                <a:sym typeface="Roboto"/>
              </a:rPr>
              <a:t>Slett/endre i forhold til hvor mange mål dere har valgt.</a:t>
            </a:r>
          </a:p>
        </p:txBody>
      </p:sp>
      <p:sp>
        <p:nvSpPr>
          <p:cNvPr id="11" name="TextBox 11"/>
          <p:cNvSpPr txBox="1"/>
          <p:nvPr/>
        </p:nvSpPr>
        <p:spPr>
          <a:xfrm>
            <a:off x="13025043" y="5732576"/>
            <a:ext cx="4758896" cy="374289"/>
          </a:xfrm>
          <a:prstGeom prst="rect">
            <a:avLst/>
          </a:prstGeom>
        </p:spPr>
        <p:txBody>
          <a:bodyPr lIns="0" tIns="0" rIns="0" bIns="0" rtlCol="0" anchor="t">
            <a:spAutoFit/>
          </a:bodyPr>
          <a:lstStyle/>
          <a:p>
            <a:pPr algn="l">
              <a:lnSpc>
                <a:spcPts val="1562"/>
              </a:lnSpc>
            </a:pPr>
            <a:r>
              <a:rPr lang="en-US" sz="1008" b="1">
                <a:solidFill>
                  <a:srgbClr val="000000"/>
                </a:solidFill>
                <a:latin typeface="Roboto Bold"/>
                <a:ea typeface="Roboto Bold"/>
                <a:cs typeface="Roboto Bold"/>
                <a:sym typeface="Roboto Bold"/>
              </a:rPr>
              <a:t>Måltekst</a:t>
            </a:r>
          </a:p>
          <a:p>
            <a:pPr algn="l">
              <a:lnSpc>
                <a:spcPts val="1562"/>
              </a:lnSpc>
            </a:pPr>
            <a:r>
              <a:rPr lang="en-US" sz="1008" b="1">
                <a:solidFill>
                  <a:srgbClr val="000000"/>
                </a:solidFill>
                <a:latin typeface="Roboto Bold"/>
                <a:ea typeface="Roboto Bold"/>
                <a:cs typeface="Roboto Bold"/>
                <a:sym typeface="Roboto Bold"/>
              </a:rPr>
              <a:t>Relevante delmål</a:t>
            </a:r>
          </a:p>
        </p:txBody>
      </p:sp>
      <p:sp>
        <p:nvSpPr>
          <p:cNvPr id="12" name="TextBox 12"/>
          <p:cNvSpPr txBox="1"/>
          <p:nvPr/>
        </p:nvSpPr>
        <p:spPr>
          <a:xfrm>
            <a:off x="12996497" y="6902729"/>
            <a:ext cx="4758896" cy="374289"/>
          </a:xfrm>
          <a:prstGeom prst="rect">
            <a:avLst/>
          </a:prstGeom>
        </p:spPr>
        <p:txBody>
          <a:bodyPr lIns="0" tIns="0" rIns="0" bIns="0" rtlCol="0" anchor="t">
            <a:spAutoFit/>
          </a:bodyPr>
          <a:lstStyle/>
          <a:p>
            <a:pPr algn="l">
              <a:lnSpc>
                <a:spcPts val="1562"/>
              </a:lnSpc>
            </a:pPr>
            <a:r>
              <a:rPr lang="en-US" sz="1008" b="1">
                <a:solidFill>
                  <a:srgbClr val="000000"/>
                </a:solidFill>
                <a:latin typeface="Roboto Bold"/>
                <a:ea typeface="Roboto Bold"/>
                <a:cs typeface="Roboto Bold"/>
                <a:sym typeface="Roboto Bold"/>
              </a:rPr>
              <a:t>Måltekst</a:t>
            </a:r>
          </a:p>
          <a:p>
            <a:pPr algn="l">
              <a:lnSpc>
                <a:spcPts val="1562"/>
              </a:lnSpc>
            </a:pPr>
            <a:r>
              <a:rPr lang="en-US" sz="1008" b="1">
                <a:solidFill>
                  <a:srgbClr val="000000"/>
                </a:solidFill>
                <a:latin typeface="Roboto Bold"/>
                <a:ea typeface="Roboto Bold"/>
                <a:cs typeface="Roboto Bold"/>
                <a:sym typeface="Roboto Bold"/>
              </a:rPr>
              <a:t>Relevante delmål</a:t>
            </a:r>
          </a:p>
        </p:txBody>
      </p:sp>
      <p:sp>
        <p:nvSpPr>
          <p:cNvPr id="13" name="TextBox 13"/>
          <p:cNvSpPr txBox="1"/>
          <p:nvPr/>
        </p:nvSpPr>
        <p:spPr>
          <a:xfrm>
            <a:off x="12974375" y="8196795"/>
            <a:ext cx="4758896" cy="374289"/>
          </a:xfrm>
          <a:prstGeom prst="rect">
            <a:avLst/>
          </a:prstGeom>
        </p:spPr>
        <p:txBody>
          <a:bodyPr lIns="0" tIns="0" rIns="0" bIns="0" rtlCol="0" anchor="t">
            <a:spAutoFit/>
          </a:bodyPr>
          <a:lstStyle/>
          <a:p>
            <a:pPr algn="l">
              <a:lnSpc>
                <a:spcPts val="1562"/>
              </a:lnSpc>
            </a:pPr>
            <a:r>
              <a:rPr lang="en-US" sz="1008" b="1">
                <a:solidFill>
                  <a:srgbClr val="000000"/>
                </a:solidFill>
                <a:latin typeface="Roboto Bold"/>
                <a:ea typeface="Roboto Bold"/>
                <a:cs typeface="Roboto Bold"/>
                <a:sym typeface="Roboto Bold"/>
              </a:rPr>
              <a:t>Måltekst</a:t>
            </a:r>
          </a:p>
          <a:p>
            <a:pPr algn="l">
              <a:lnSpc>
                <a:spcPts val="1562"/>
              </a:lnSpc>
            </a:pPr>
            <a:r>
              <a:rPr lang="en-US" sz="1008" b="1">
                <a:solidFill>
                  <a:srgbClr val="000000"/>
                </a:solidFill>
                <a:latin typeface="Roboto Bold"/>
                <a:ea typeface="Roboto Bold"/>
                <a:cs typeface="Roboto Bold"/>
                <a:sym typeface="Roboto Bold"/>
              </a:rPr>
              <a:t>Relevante delmål</a:t>
            </a:r>
          </a:p>
        </p:txBody>
      </p:sp>
      <p:sp>
        <p:nvSpPr>
          <p:cNvPr id="14" name="TextBox 14"/>
          <p:cNvSpPr txBox="1"/>
          <p:nvPr/>
        </p:nvSpPr>
        <p:spPr>
          <a:xfrm>
            <a:off x="13043713" y="9425369"/>
            <a:ext cx="4758896" cy="374289"/>
          </a:xfrm>
          <a:prstGeom prst="rect">
            <a:avLst/>
          </a:prstGeom>
        </p:spPr>
        <p:txBody>
          <a:bodyPr lIns="0" tIns="0" rIns="0" bIns="0" rtlCol="0" anchor="t">
            <a:spAutoFit/>
          </a:bodyPr>
          <a:lstStyle/>
          <a:p>
            <a:pPr algn="l">
              <a:lnSpc>
                <a:spcPts val="1562"/>
              </a:lnSpc>
            </a:pPr>
            <a:r>
              <a:rPr lang="en-US" sz="1008" b="1">
                <a:solidFill>
                  <a:srgbClr val="000000"/>
                </a:solidFill>
                <a:latin typeface="Roboto Bold"/>
                <a:ea typeface="Roboto Bold"/>
                <a:cs typeface="Roboto Bold"/>
                <a:sym typeface="Roboto Bold"/>
              </a:rPr>
              <a:t>Måltekst</a:t>
            </a:r>
          </a:p>
          <a:p>
            <a:pPr algn="l">
              <a:lnSpc>
                <a:spcPts val="1562"/>
              </a:lnSpc>
            </a:pPr>
            <a:r>
              <a:rPr lang="en-US" sz="1008" b="1">
                <a:solidFill>
                  <a:srgbClr val="000000"/>
                </a:solidFill>
                <a:latin typeface="Roboto Bold"/>
                <a:ea typeface="Roboto Bold"/>
                <a:cs typeface="Roboto Bold"/>
                <a:sym typeface="Roboto Bold"/>
              </a:rPr>
              <a:t>Relevante delmål</a:t>
            </a:r>
          </a:p>
        </p:txBody>
      </p:sp>
      <p:grpSp>
        <p:nvGrpSpPr>
          <p:cNvPr id="15" name="Group 15"/>
          <p:cNvGrpSpPr/>
          <p:nvPr/>
        </p:nvGrpSpPr>
        <p:grpSpPr>
          <a:xfrm>
            <a:off x="11553056" y="4316735"/>
            <a:ext cx="921374" cy="921374"/>
            <a:chOff x="0" y="0"/>
            <a:chExt cx="812800" cy="812800"/>
          </a:xfrm>
        </p:grpSpPr>
        <p:sp>
          <p:nvSpPr>
            <p:cNvPr id="16" name="Freeform 1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grpSp>
        <p:nvGrpSpPr>
          <p:cNvPr id="17" name="Group 17"/>
          <p:cNvGrpSpPr/>
          <p:nvPr/>
        </p:nvGrpSpPr>
        <p:grpSpPr>
          <a:xfrm>
            <a:off x="11553056" y="5568644"/>
            <a:ext cx="921374" cy="921374"/>
            <a:chOff x="0" y="0"/>
            <a:chExt cx="812800" cy="812800"/>
          </a:xfrm>
        </p:grpSpPr>
        <p:sp>
          <p:nvSpPr>
            <p:cNvPr id="18" name="Freeform 1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grpSp>
        <p:nvGrpSpPr>
          <p:cNvPr id="19" name="Group 19"/>
          <p:cNvGrpSpPr/>
          <p:nvPr/>
        </p:nvGrpSpPr>
        <p:grpSpPr>
          <a:xfrm>
            <a:off x="11553056" y="6691631"/>
            <a:ext cx="921374" cy="921374"/>
            <a:chOff x="0" y="0"/>
            <a:chExt cx="812800" cy="812800"/>
          </a:xfrm>
        </p:grpSpPr>
        <p:sp>
          <p:nvSpPr>
            <p:cNvPr id="20" name="Freeform 2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grpSp>
        <p:nvGrpSpPr>
          <p:cNvPr id="21" name="Group 21"/>
          <p:cNvGrpSpPr/>
          <p:nvPr/>
        </p:nvGrpSpPr>
        <p:grpSpPr>
          <a:xfrm>
            <a:off x="11553056" y="8088466"/>
            <a:ext cx="921374" cy="921374"/>
            <a:chOff x="0" y="0"/>
            <a:chExt cx="812800" cy="812800"/>
          </a:xfrm>
        </p:grpSpPr>
        <p:sp>
          <p:nvSpPr>
            <p:cNvPr id="22" name="Freeform 2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grpSp>
        <p:nvGrpSpPr>
          <p:cNvPr id="23" name="Group 23"/>
          <p:cNvGrpSpPr/>
          <p:nvPr/>
        </p:nvGrpSpPr>
        <p:grpSpPr>
          <a:xfrm>
            <a:off x="11553056" y="9211453"/>
            <a:ext cx="921374" cy="921374"/>
            <a:chOff x="0" y="0"/>
            <a:chExt cx="812800" cy="812800"/>
          </a:xfrm>
        </p:grpSpPr>
        <p:sp>
          <p:nvSpPr>
            <p:cNvPr id="24" name="Freeform 2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sp>
        <p:nvSpPr>
          <p:cNvPr id="25" name="TextBox 25"/>
          <p:cNvSpPr txBox="1"/>
          <p:nvPr/>
        </p:nvSpPr>
        <p:spPr>
          <a:xfrm>
            <a:off x="1662111" y="3052366"/>
            <a:ext cx="8734720" cy="3175634"/>
          </a:xfrm>
          <a:prstGeom prst="rect">
            <a:avLst/>
          </a:prstGeom>
        </p:spPr>
        <p:txBody>
          <a:bodyPr lIns="0" tIns="0" rIns="0" bIns="0" rtlCol="0" anchor="t">
            <a:spAutoFit/>
          </a:bodyPr>
          <a:lstStyle/>
          <a:p>
            <a:pPr algn="ctr">
              <a:lnSpc>
                <a:spcPts val="5040"/>
              </a:lnSpc>
            </a:pPr>
            <a:r>
              <a:rPr lang="en-US" sz="3600" b="1">
                <a:solidFill>
                  <a:srgbClr val="000000"/>
                </a:solidFill>
                <a:latin typeface="Roboto Bold"/>
                <a:ea typeface="Roboto Bold"/>
                <a:cs typeface="Roboto Bold"/>
                <a:sym typeface="Roboto Bold"/>
              </a:rPr>
              <a:t>Her fyller dere inn hvilke bærekraftsmål dere har valgt dere, og hvilke delmål. </a:t>
            </a:r>
          </a:p>
          <a:p>
            <a:pPr algn="ctr">
              <a:lnSpc>
                <a:spcPts val="5040"/>
              </a:lnSpc>
            </a:pPr>
            <a:endParaRPr lang="en-US" sz="3600" b="1">
              <a:solidFill>
                <a:srgbClr val="000000"/>
              </a:solidFill>
              <a:latin typeface="Roboto Bold"/>
              <a:ea typeface="Roboto Bold"/>
              <a:cs typeface="Roboto Bold"/>
              <a:sym typeface="Roboto Bold"/>
            </a:endParaRPr>
          </a:p>
          <a:p>
            <a:pPr algn="ctr">
              <a:lnSpc>
                <a:spcPts val="5040"/>
              </a:lnSpc>
            </a:pPr>
            <a:r>
              <a:rPr lang="en-US" sz="3600" b="1">
                <a:solidFill>
                  <a:srgbClr val="000000"/>
                </a:solidFill>
                <a:latin typeface="Roboto Bold"/>
                <a:ea typeface="Roboto Bold"/>
                <a:cs typeface="Roboto Bold"/>
                <a:sym typeface="Roboto Bold"/>
              </a:rPr>
              <a:t>Hvis dere har valgt færre eller flere så tilpasser dere malen etter behov.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9651">
            <a:off x="12363464" y="5050495"/>
            <a:ext cx="2045658" cy="182593"/>
          </a:xfrm>
          <a:prstGeom prst="rect">
            <a:avLst/>
          </a:prstGeom>
        </p:spPr>
        <p:txBody>
          <a:bodyPr lIns="0" tIns="0" rIns="0" bIns="0" rtlCol="0" anchor="t">
            <a:spAutoFit/>
          </a:bodyPr>
          <a:lstStyle/>
          <a:p>
            <a:pPr marL="229138" lvl="1" indent="-114569" algn="l">
              <a:lnSpc>
                <a:spcPts val="1485"/>
              </a:lnSpc>
              <a:buFont typeface="Arial"/>
              <a:buChar char="•"/>
            </a:pPr>
            <a:r>
              <a:rPr lang="en-US" sz="1061">
                <a:solidFill>
                  <a:srgbClr val="FF3131"/>
                </a:solidFill>
                <a:latin typeface="Roboto"/>
                <a:ea typeface="Roboto"/>
                <a:cs typeface="Roboto"/>
                <a:sym typeface="Roboto"/>
              </a:rPr>
              <a:t>Mål</a:t>
            </a:r>
          </a:p>
        </p:txBody>
      </p:sp>
      <p:sp>
        <p:nvSpPr>
          <p:cNvPr id="3" name="AutoShape 3"/>
          <p:cNvSpPr/>
          <p:nvPr/>
        </p:nvSpPr>
        <p:spPr>
          <a:xfrm>
            <a:off x="10530430" y="3235733"/>
            <a:ext cx="6160773" cy="0"/>
          </a:xfrm>
          <a:prstGeom prst="line">
            <a:avLst/>
          </a:prstGeom>
          <a:ln w="9525" cap="rnd">
            <a:solidFill>
              <a:srgbClr val="000000"/>
            </a:solidFill>
            <a:prstDash val="solid"/>
            <a:headEnd type="none" w="sm" len="sm"/>
            <a:tailEnd type="none" w="sm" len="sm"/>
          </a:ln>
        </p:spPr>
      </p:sp>
      <p:sp>
        <p:nvSpPr>
          <p:cNvPr id="4" name="AutoShape 4"/>
          <p:cNvSpPr/>
          <p:nvPr/>
        </p:nvSpPr>
        <p:spPr>
          <a:xfrm>
            <a:off x="10530430" y="4879169"/>
            <a:ext cx="6160773" cy="0"/>
          </a:xfrm>
          <a:prstGeom prst="line">
            <a:avLst/>
          </a:prstGeom>
          <a:ln w="9525" cap="rnd">
            <a:solidFill>
              <a:srgbClr val="000000"/>
            </a:solidFill>
            <a:prstDash val="solid"/>
            <a:headEnd type="none" w="sm" len="sm"/>
            <a:tailEnd type="none" w="sm" len="sm"/>
          </a:ln>
        </p:spPr>
      </p:sp>
      <p:sp>
        <p:nvSpPr>
          <p:cNvPr id="5" name="AutoShape 5"/>
          <p:cNvSpPr/>
          <p:nvPr/>
        </p:nvSpPr>
        <p:spPr>
          <a:xfrm>
            <a:off x="10530430" y="6225203"/>
            <a:ext cx="6160773" cy="0"/>
          </a:xfrm>
          <a:prstGeom prst="line">
            <a:avLst/>
          </a:prstGeom>
          <a:ln w="9525" cap="rnd">
            <a:solidFill>
              <a:srgbClr val="000000"/>
            </a:solidFill>
            <a:prstDash val="solid"/>
            <a:headEnd type="none" w="sm" len="sm"/>
            <a:tailEnd type="none" w="sm" len="sm"/>
          </a:ln>
        </p:spPr>
      </p:sp>
      <p:sp>
        <p:nvSpPr>
          <p:cNvPr id="6" name="AutoShape 6"/>
          <p:cNvSpPr/>
          <p:nvPr/>
        </p:nvSpPr>
        <p:spPr>
          <a:xfrm>
            <a:off x="10564937" y="7743172"/>
            <a:ext cx="6160773" cy="0"/>
          </a:xfrm>
          <a:prstGeom prst="line">
            <a:avLst/>
          </a:prstGeom>
          <a:ln w="9525" cap="rnd">
            <a:solidFill>
              <a:srgbClr val="000000"/>
            </a:solidFill>
            <a:prstDash val="solid"/>
            <a:headEnd type="none" w="sm" len="sm"/>
            <a:tailEnd type="none" w="sm" len="sm"/>
          </a:ln>
        </p:spPr>
      </p:sp>
      <p:sp>
        <p:nvSpPr>
          <p:cNvPr id="7" name="AutoShape 7"/>
          <p:cNvSpPr/>
          <p:nvPr/>
        </p:nvSpPr>
        <p:spPr>
          <a:xfrm>
            <a:off x="10519400" y="9200292"/>
            <a:ext cx="6160773" cy="0"/>
          </a:xfrm>
          <a:prstGeom prst="line">
            <a:avLst/>
          </a:prstGeom>
          <a:ln w="9525" cap="rnd">
            <a:solidFill>
              <a:srgbClr val="000000"/>
            </a:solidFill>
            <a:prstDash val="solid"/>
            <a:headEnd type="none" w="sm" len="sm"/>
            <a:tailEnd type="none" w="sm" len="sm"/>
          </a:ln>
        </p:spPr>
      </p:sp>
      <p:grpSp>
        <p:nvGrpSpPr>
          <p:cNvPr id="8" name="Group 8"/>
          <p:cNvGrpSpPr/>
          <p:nvPr/>
        </p:nvGrpSpPr>
        <p:grpSpPr>
          <a:xfrm>
            <a:off x="10730170" y="3548651"/>
            <a:ext cx="1150479" cy="1150479"/>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sp>
        <p:nvSpPr>
          <p:cNvPr id="10" name="TextBox 10"/>
          <p:cNvSpPr txBox="1"/>
          <p:nvPr/>
        </p:nvSpPr>
        <p:spPr>
          <a:xfrm>
            <a:off x="10564937" y="700229"/>
            <a:ext cx="5712036" cy="601553"/>
          </a:xfrm>
          <a:prstGeom prst="rect">
            <a:avLst/>
          </a:prstGeom>
        </p:spPr>
        <p:txBody>
          <a:bodyPr lIns="0" tIns="0" rIns="0" bIns="0" rtlCol="0" anchor="t">
            <a:spAutoFit/>
          </a:bodyPr>
          <a:lstStyle/>
          <a:p>
            <a:pPr algn="l">
              <a:lnSpc>
                <a:spcPts val="4687"/>
              </a:lnSpc>
            </a:pPr>
            <a:r>
              <a:rPr lang="en-US" sz="4040">
                <a:solidFill>
                  <a:srgbClr val="03667C"/>
                </a:solidFill>
                <a:latin typeface="Roboto"/>
                <a:ea typeface="Roboto"/>
                <a:cs typeface="Roboto"/>
                <a:sym typeface="Roboto"/>
              </a:rPr>
              <a:t>Tiltak</a:t>
            </a:r>
          </a:p>
        </p:txBody>
      </p:sp>
      <p:sp>
        <p:nvSpPr>
          <p:cNvPr id="11" name="TextBox 11"/>
          <p:cNvSpPr txBox="1"/>
          <p:nvPr/>
        </p:nvSpPr>
        <p:spPr>
          <a:xfrm>
            <a:off x="10564937" y="1343291"/>
            <a:ext cx="5168399" cy="449894"/>
          </a:xfrm>
          <a:prstGeom prst="rect">
            <a:avLst/>
          </a:prstGeom>
        </p:spPr>
        <p:txBody>
          <a:bodyPr lIns="0" tIns="0" rIns="0" bIns="0" rtlCol="0" anchor="t">
            <a:spAutoFit/>
          </a:bodyPr>
          <a:lstStyle/>
          <a:p>
            <a:pPr algn="l">
              <a:lnSpc>
                <a:spcPts val="3508"/>
              </a:lnSpc>
            </a:pPr>
            <a:r>
              <a:rPr lang="en-US" sz="2876">
                <a:solidFill>
                  <a:srgbClr val="03667C"/>
                </a:solidFill>
                <a:latin typeface="Roboto"/>
                <a:ea typeface="Roboto"/>
                <a:cs typeface="Roboto"/>
                <a:sym typeface="Roboto"/>
              </a:rPr>
              <a:t>Tiltak innen hvert målområde</a:t>
            </a:r>
          </a:p>
        </p:txBody>
      </p:sp>
      <p:sp>
        <p:nvSpPr>
          <p:cNvPr id="12" name="TextBox 12"/>
          <p:cNvSpPr txBox="1"/>
          <p:nvPr/>
        </p:nvSpPr>
        <p:spPr>
          <a:xfrm rot="9651">
            <a:off x="10639222" y="2848756"/>
            <a:ext cx="1355740" cy="258523"/>
          </a:xfrm>
          <a:prstGeom prst="rect">
            <a:avLst/>
          </a:prstGeom>
        </p:spPr>
        <p:txBody>
          <a:bodyPr lIns="0" tIns="0" rIns="0" bIns="0" rtlCol="0" anchor="t">
            <a:spAutoFit/>
          </a:bodyPr>
          <a:lstStyle/>
          <a:p>
            <a:pPr marL="0" lvl="0" indent="0" algn="l">
              <a:lnSpc>
                <a:spcPts val="2025"/>
              </a:lnSpc>
              <a:spcBef>
                <a:spcPct val="0"/>
              </a:spcBef>
            </a:pPr>
            <a:r>
              <a:rPr lang="en-US" sz="1446" b="1">
                <a:solidFill>
                  <a:srgbClr val="03667C"/>
                </a:solidFill>
                <a:latin typeface="Roboto Bold"/>
                <a:ea typeface="Roboto Bold"/>
                <a:cs typeface="Roboto Bold"/>
                <a:sym typeface="Roboto Bold"/>
              </a:rPr>
              <a:t>Bærekraftmål</a:t>
            </a:r>
          </a:p>
        </p:txBody>
      </p:sp>
      <p:sp>
        <p:nvSpPr>
          <p:cNvPr id="13" name="TextBox 13"/>
          <p:cNvSpPr txBox="1"/>
          <p:nvPr/>
        </p:nvSpPr>
        <p:spPr>
          <a:xfrm rot="9651">
            <a:off x="12864034" y="2849533"/>
            <a:ext cx="1364735" cy="258523"/>
          </a:xfrm>
          <a:prstGeom prst="rect">
            <a:avLst/>
          </a:prstGeom>
        </p:spPr>
        <p:txBody>
          <a:bodyPr lIns="0" tIns="0" rIns="0" bIns="0" rtlCol="0" anchor="t">
            <a:spAutoFit/>
          </a:bodyPr>
          <a:lstStyle/>
          <a:p>
            <a:pPr marL="0" lvl="0" indent="0" algn="l">
              <a:lnSpc>
                <a:spcPts val="2025"/>
              </a:lnSpc>
              <a:spcBef>
                <a:spcPct val="0"/>
              </a:spcBef>
            </a:pPr>
            <a:r>
              <a:rPr lang="en-US" sz="1446" b="1">
                <a:solidFill>
                  <a:srgbClr val="03667C"/>
                </a:solidFill>
                <a:latin typeface="Roboto Bold"/>
                <a:ea typeface="Roboto Bold"/>
                <a:cs typeface="Roboto Bold"/>
                <a:sym typeface="Roboto Bold"/>
              </a:rPr>
              <a:t>Målsetning</a:t>
            </a:r>
          </a:p>
        </p:txBody>
      </p:sp>
      <p:sp>
        <p:nvSpPr>
          <p:cNvPr id="14" name="TextBox 14"/>
          <p:cNvSpPr txBox="1"/>
          <p:nvPr/>
        </p:nvSpPr>
        <p:spPr>
          <a:xfrm rot="9651">
            <a:off x="15099981" y="2847996"/>
            <a:ext cx="1896865" cy="258523"/>
          </a:xfrm>
          <a:prstGeom prst="rect">
            <a:avLst/>
          </a:prstGeom>
        </p:spPr>
        <p:txBody>
          <a:bodyPr lIns="0" tIns="0" rIns="0" bIns="0" rtlCol="0" anchor="t">
            <a:spAutoFit/>
          </a:bodyPr>
          <a:lstStyle/>
          <a:p>
            <a:pPr marL="0" lvl="0" indent="0" algn="l">
              <a:lnSpc>
                <a:spcPts val="2025"/>
              </a:lnSpc>
              <a:spcBef>
                <a:spcPct val="0"/>
              </a:spcBef>
            </a:pPr>
            <a:r>
              <a:rPr lang="en-US" sz="1446" b="1">
                <a:solidFill>
                  <a:srgbClr val="03667C"/>
                </a:solidFill>
                <a:latin typeface="Roboto Bold"/>
                <a:ea typeface="Roboto Bold"/>
                <a:cs typeface="Roboto Bold"/>
                <a:sym typeface="Roboto Bold"/>
              </a:rPr>
              <a:t>Tiltak</a:t>
            </a:r>
          </a:p>
        </p:txBody>
      </p:sp>
      <p:sp>
        <p:nvSpPr>
          <p:cNvPr id="15" name="TextBox 15"/>
          <p:cNvSpPr txBox="1"/>
          <p:nvPr/>
        </p:nvSpPr>
        <p:spPr>
          <a:xfrm rot="9651">
            <a:off x="14561268" y="3348722"/>
            <a:ext cx="2129762" cy="182593"/>
          </a:xfrm>
          <a:prstGeom prst="rect">
            <a:avLst/>
          </a:prstGeom>
        </p:spPr>
        <p:txBody>
          <a:bodyPr lIns="0" tIns="0" rIns="0" bIns="0" rtlCol="0" anchor="t">
            <a:spAutoFit/>
          </a:bodyPr>
          <a:lstStyle/>
          <a:p>
            <a:pPr marL="229138" lvl="1" indent="-114569" algn="l">
              <a:lnSpc>
                <a:spcPts val="1485"/>
              </a:lnSpc>
              <a:spcBef>
                <a:spcPct val="0"/>
              </a:spcBef>
              <a:buFont typeface="Arial"/>
              <a:buChar char="•"/>
            </a:pPr>
            <a:r>
              <a:rPr lang="en-US" sz="1061">
                <a:solidFill>
                  <a:srgbClr val="FF3131"/>
                </a:solidFill>
                <a:latin typeface="Roboto"/>
                <a:ea typeface="Roboto"/>
                <a:cs typeface="Roboto"/>
                <a:sym typeface="Roboto"/>
              </a:rPr>
              <a:t>Tiltak for å nå målene</a:t>
            </a:r>
          </a:p>
        </p:txBody>
      </p:sp>
      <p:sp>
        <p:nvSpPr>
          <p:cNvPr id="16" name="TextBox 16"/>
          <p:cNvSpPr txBox="1"/>
          <p:nvPr/>
        </p:nvSpPr>
        <p:spPr>
          <a:xfrm rot="9651">
            <a:off x="12305182" y="3333746"/>
            <a:ext cx="2045658" cy="182593"/>
          </a:xfrm>
          <a:prstGeom prst="rect">
            <a:avLst/>
          </a:prstGeom>
        </p:spPr>
        <p:txBody>
          <a:bodyPr lIns="0" tIns="0" rIns="0" bIns="0" rtlCol="0" anchor="t">
            <a:spAutoFit/>
          </a:bodyPr>
          <a:lstStyle/>
          <a:p>
            <a:pPr marL="229138" lvl="1" indent="-114569" algn="l">
              <a:lnSpc>
                <a:spcPts val="1485"/>
              </a:lnSpc>
              <a:buFont typeface="Arial"/>
              <a:buChar char="•"/>
            </a:pPr>
            <a:r>
              <a:rPr lang="en-US" sz="1061">
                <a:solidFill>
                  <a:srgbClr val="FF3131"/>
                </a:solidFill>
                <a:latin typeface="Roboto"/>
                <a:ea typeface="Roboto"/>
                <a:cs typeface="Roboto"/>
                <a:sym typeface="Roboto"/>
              </a:rPr>
              <a:t>Mål</a:t>
            </a:r>
          </a:p>
        </p:txBody>
      </p:sp>
      <p:sp>
        <p:nvSpPr>
          <p:cNvPr id="17" name="TextBox 17"/>
          <p:cNvSpPr txBox="1"/>
          <p:nvPr/>
        </p:nvSpPr>
        <p:spPr>
          <a:xfrm>
            <a:off x="10285905" y="1976663"/>
            <a:ext cx="6200690" cy="608850"/>
          </a:xfrm>
          <a:prstGeom prst="rect">
            <a:avLst/>
          </a:prstGeom>
        </p:spPr>
        <p:txBody>
          <a:bodyPr lIns="0" tIns="0" rIns="0" bIns="0" rtlCol="0" anchor="t">
            <a:spAutoFit/>
          </a:bodyPr>
          <a:lstStyle/>
          <a:p>
            <a:pPr algn="ctr">
              <a:lnSpc>
                <a:spcPts val="1616"/>
              </a:lnSpc>
            </a:pPr>
            <a:r>
              <a:rPr lang="en-US" sz="1154">
                <a:solidFill>
                  <a:srgbClr val="FF3131"/>
                </a:solidFill>
                <a:latin typeface="Roboto"/>
                <a:ea typeface="Roboto"/>
                <a:cs typeface="Roboto"/>
                <a:sym typeface="Roboto"/>
              </a:rPr>
              <a:t>Her beskriver dere konkrete tiltak innen hvert av bærekraftsmålene dere har valgt. Bærekraftsmålene er de samme som på forrige side, men her settes de i konkret sammenheng med tiltak. </a:t>
            </a:r>
          </a:p>
        </p:txBody>
      </p:sp>
      <p:grpSp>
        <p:nvGrpSpPr>
          <p:cNvPr id="18" name="Group 18"/>
          <p:cNvGrpSpPr/>
          <p:nvPr/>
        </p:nvGrpSpPr>
        <p:grpSpPr>
          <a:xfrm>
            <a:off x="10730170" y="5007468"/>
            <a:ext cx="1150479" cy="1150479"/>
            <a:chOff x="0" y="0"/>
            <a:chExt cx="812800" cy="812800"/>
          </a:xfrm>
        </p:grpSpPr>
        <p:sp>
          <p:nvSpPr>
            <p:cNvPr id="19" name="Freeform 1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grpSp>
        <p:nvGrpSpPr>
          <p:cNvPr id="20" name="Group 20"/>
          <p:cNvGrpSpPr/>
          <p:nvPr/>
        </p:nvGrpSpPr>
        <p:grpSpPr>
          <a:xfrm>
            <a:off x="10743768" y="6347895"/>
            <a:ext cx="1150479" cy="1150479"/>
            <a:chOff x="0" y="0"/>
            <a:chExt cx="812800" cy="812800"/>
          </a:xfrm>
        </p:grpSpPr>
        <p:sp>
          <p:nvSpPr>
            <p:cNvPr id="21" name="Freeform 2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grpSp>
        <p:nvGrpSpPr>
          <p:cNvPr id="22" name="Group 22"/>
          <p:cNvGrpSpPr/>
          <p:nvPr/>
        </p:nvGrpSpPr>
        <p:grpSpPr>
          <a:xfrm>
            <a:off x="10741799" y="7876053"/>
            <a:ext cx="1150479" cy="1150479"/>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grpSp>
        <p:nvGrpSpPr>
          <p:cNvPr id="24" name="Group 24"/>
          <p:cNvGrpSpPr/>
          <p:nvPr/>
        </p:nvGrpSpPr>
        <p:grpSpPr>
          <a:xfrm>
            <a:off x="10730170" y="9351501"/>
            <a:ext cx="1150479" cy="1150479"/>
            <a:chOff x="0" y="0"/>
            <a:chExt cx="812800" cy="812800"/>
          </a:xfrm>
        </p:grpSpPr>
        <p:sp>
          <p:nvSpPr>
            <p:cNvPr id="25" name="Freeform 2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12700">
              <a:solidFill>
                <a:srgbClr val="000000"/>
              </a:solidFill>
            </a:ln>
          </p:spPr>
        </p:sp>
      </p:grpSp>
      <p:sp>
        <p:nvSpPr>
          <p:cNvPr id="26" name="TextBox 26"/>
          <p:cNvSpPr txBox="1"/>
          <p:nvPr/>
        </p:nvSpPr>
        <p:spPr>
          <a:xfrm rot="9651">
            <a:off x="12305182" y="6501554"/>
            <a:ext cx="2045658" cy="182593"/>
          </a:xfrm>
          <a:prstGeom prst="rect">
            <a:avLst/>
          </a:prstGeom>
        </p:spPr>
        <p:txBody>
          <a:bodyPr lIns="0" tIns="0" rIns="0" bIns="0" rtlCol="0" anchor="t">
            <a:spAutoFit/>
          </a:bodyPr>
          <a:lstStyle/>
          <a:p>
            <a:pPr marL="229138" lvl="1" indent="-114569" algn="l">
              <a:lnSpc>
                <a:spcPts val="1485"/>
              </a:lnSpc>
              <a:buFont typeface="Arial"/>
              <a:buChar char="•"/>
            </a:pPr>
            <a:r>
              <a:rPr lang="en-US" sz="1061">
                <a:solidFill>
                  <a:srgbClr val="FF3131"/>
                </a:solidFill>
                <a:latin typeface="Roboto"/>
                <a:ea typeface="Roboto"/>
                <a:cs typeface="Roboto"/>
                <a:sym typeface="Roboto"/>
              </a:rPr>
              <a:t>Mål</a:t>
            </a:r>
          </a:p>
        </p:txBody>
      </p:sp>
      <p:sp>
        <p:nvSpPr>
          <p:cNvPr id="27" name="TextBox 27"/>
          <p:cNvSpPr txBox="1"/>
          <p:nvPr/>
        </p:nvSpPr>
        <p:spPr>
          <a:xfrm rot="9651">
            <a:off x="12183192" y="8015305"/>
            <a:ext cx="2045658" cy="182593"/>
          </a:xfrm>
          <a:prstGeom prst="rect">
            <a:avLst/>
          </a:prstGeom>
        </p:spPr>
        <p:txBody>
          <a:bodyPr lIns="0" tIns="0" rIns="0" bIns="0" rtlCol="0" anchor="t">
            <a:spAutoFit/>
          </a:bodyPr>
          <a:lstStyle/>
          <a:p>
            <a:pPr marL="229138" lvl="1" indent="-114569" algn="l">
              <a:lnSpc>
                <a:spcPts val="1485"/>
              </a:lnSpc>
              <a:buFont typeface="Arial"/>
              <a:buChar char="•"/>
            </a:pPr>
            <a:r>
              <a:rPr lang="en-US" sz="1061">
                <a:solidFill>
                  <a:srgbClr val="FF3131"/>
                </a:solidFill>
                <a:latin typeface="Roboto"/>
                <a:ea typeface="Roboto"/>
                <a:cs typeface="Roboto"/>
                <a:sym typeface="Roboto"/>
              </a:rPr>
              <a:t>Mål</a:t>
            </a:r>
          </a:p>
        </p:txBody>
      </p:sp>
      <p:sp>
        <p:nvSpPr>
          <p:cNvPr id="28" name="TextBox 28"/>
          <p:cNvSpPr txBox="1"/>
          <p:nvPr/>
        </p:nvSpPr>
        <p:spPr>
          <a:xfrm rot="9651">
            <a:off x="12305182" y="9371619"/>
            <a:ext cx="2045658" cy="182593"/>
          </a:xfrm>
          <a:prstGeom prst="rect">
            <a:avLst/>
          </a:prstGeom>
        </p:spPr>
        <p:txBody>
          <a:bodyPr lIns="0" tIns="0" rIns="0" bIns="0" rtlCol="0" anchor="t">
            <a:spAutoFit/>
          </a:bodyPr>
          <a:lstStyle/>
          <a:p>
            <a:pPr marL="229138" lvl="1" indent="-114569" algn="l">
              <a:lnSpc>
                <a:spcPts val="1485"/>
              </a:lnSpc>
              <a:buFont typeface="Arial"/>
              <a:buChar char="•"/>
            </a:pPr>
            <a:r>
              <a:rPr lang="en-US" sz="1061">
                <a:solidFill>
                  <a:srgbClr val="FF3131"/>
                </a:solidFill>
                <a:latin typeface="Roboto"/>
                <a:ea typeface="Roboto"/>
                <a:cs typeface="Roboto"/>
                <a:sym typeface="Roboto"/>
              </a:rPr>
              <a:t>Mål</a:t>
            </a:r>
          </a:p>
        </p:txBody>
      </p:sp>
      <p:sp>
        <p:nvSpPr>
          <p:cNvPr id="29" name="TextBox 29"/>
          <p:cNvSpPr txBox="1"/>
          <p:nvPr/>
        </p:nvSpPr>
        <p:spPr>
          <a:xfrm rot="9651">
            <a:off x="14595776" y="9533806"/>
            <a:ext cx="2129762" cy="182593"/>
          </a:xfrm>
          <a:prstGeom prst="rect">
            <a:avLst/>
          </a:prstGeom>
        </p:spPr>
        <p:txBody>
          <a:bodyPr lIns="0" tIns="0" rIns="0" bIns="0" rtlCol="0" anchor="t">
            <a:spAutoFit/>
          </a:bodyPr>
          <a:lstStyle/>
          <a:p>
            <a:pPr marL="229138" lvl="1" indent="-114569" algn="l">
              <a:lnSpc>
                <a:spcPts val="1485"/>
              </a:lnSpc>
              <a:spcBef>
                <a:spcPct val="0"/>
              </a:spcBef>
              <a:buFont typeface="Arial"/>
              <a:buChar char="•"/>
            </a:pPr>
            <a:r>
              <a:rPr lang="en-US" sz="1061">
                <a:solidFill>
                  <a:srgbClr val="FF3131"/>
                </a:solidFill>
                <a:latin typeface="Roboto"/>
                <a:ea typeface="Roboto"/>
                <a:cs typeface="Roboto"/>
                <a:sym typeface="Roboto"/>
              </a:rPr>
              <a:t>Tiltak for å nå målene</a:t>
            </a:r>
          </a:p>
        </p:txBody>
      </p:sp>
      <p:sp>
        <p:nvSpPr>
          <p:cNvPr id="30" name="TextBox 30"/>
          <p:cNvSpPr txBox="1"/>
          <p:nvPr/>
        </p:nvSpPr>
        <p:spPr>
          <a:xfrm rot="9651">
            <a:off x="14595776" y="7951273"/>
            <a:ext cx="2129762" cy="182593"/>
          </a:xfrm>
          <a:prstGeom prst="rect">
            <a:avLst/>
          </a:prstGeom>
        </p:spPr>
        <p:txBody>
          <a:bodyPr lIns="0" tIns="0" rIns="0" bIns="0" rtlCol="0" anchor="t">
            <a:spAutoFit/>
          </a:bodyPr>
          <a:lstStyle/>
          <a:p>
            <a:pPr marL="229138" lvl="1" indent="-114569" algn="l">
              <a:lnSpc>
                <a:spcPts val="1485"/>
              </a:lnSpc>
              <a:spcBef>
                <a:spcPct val="0"/>
              </a:spcBef>
              <a:buFont typeface="Arial"/>
              <a:buChar char="•"/>
            </a:pPr>
            <a:r>
              <a:rPr lang="en-US" sz="1061">
                <a:solidFill>
                  <a:srgbClr val="FF3131"/>
                </a:solidFill>
                <a:latin typeface="Roboto"/>
                <a:ea typeface="Roboto"/>
                <a:cs typeface="Roboto"/>
                <a:sym typeface="Roboto"/>
              </a:rPr>
              <a:t>Tiltak for å nå målene</a:t>
            </a:r>
          </a:p>
        </p:txBody>
      </p:sp>
      <p:sp>
        <p:nvSpPr>
          <p:cNvPr id="31" name="TextBox 31"/>
          <p:cNvSpPr txBox="1"/>
          <p:nvPr/>
        </p:nvSpPr>
        <p:spPr>
          <a:xfrm rot="9651">
            <a:off x="14409552" y="6582707"/>
            <a:ext cx="2129762" cy="182593"/>
          </a:xfrm>
          <a:prstGeom prst="rect">
            <a:avLst/>
          </a:prstGeom>
        </p:spPr>
        <p:txBody>
          <a:bodyPr lIns="0" tIns="0" rIns="0" bIns="0" rtlCol="0" anchor="t">
            <a:spAutoFit/>
          </a:bodyPr>
          <a:lstStyle/>
          <a:p>
            <a:pPr marL="229138" lvl="1" indent="-114569" algn="l">
              <a:lnSpc>
                <a:spcPts val="1485"/>
              </a:lnSpc>
              <a:spcBef>
                <a:spcPct val="0"/>
              </a:spcBef>
              <a:buFont typeface="Arial"/>
              <a:buChar char="•"/>
            </a:pPr>
            <a:r>
              <a:rPr lang="en-US" sz="1061">
                <a:solidFill>
                  <a:srgbClr val="FF3131"/>
                </a:solidFill>
                <a:latin typeface="Roboto"/>
                <a:ea typeface="Roboto"/>
                <a:cs typeface="Roboto"/>
                <a:sym typeface="Roboto"/>
              </a:rPr>
              <a:t>Tiltak for å nå målene</a:t>
            </a:r>
          </a:p>
        </p:txBody>
      </p:sp>
      <p:sp>
        <p:nvSpPr>
          <p:cNvPr id="32" name="TextBox 32"/>
          <p:cNvSpPr txBox="1"/>
          <p:nvPr/>
        </p:nvSpPr>
        <p:spPr>
          <a:xfrm rot="9651">
            <a:off x="14409552" y="5212683"/>
            <a:ext cx="2129762" cy="182593"/>
          </a:xfrm>
          <a:prstGeom prst="rect">
            <a:avLst/>
          </a:prstGeom>
        </p:spPr>
        <p:txBody>
          <a:bodyPr lIns="0" tIns="0" rIns="0" bIns="0" rtlCol="0" anchor="t">
            <a:spAutoFit/>
          </a:bodyPr>
          <a:lstStyle/>
          <a:p>
            <a:pPr marL="229138" lvl="1" indent="-114569" algn="l">
              <a:lnSpc>
                <a:spcPts val="1485"/>
              </a:lnSpc>
              <a:spcBef>
                <a:spcPct val="0"/>
              </a:spcBef>
              <a:buFont typeface="Arial"/>
              <a:buChar char="•"/>
            </a:pPr>
            <a:r>
              <a:rPr lang="en-US" sz="1061">
                <a:solidFill>
                  <a:srgbClr val="FF3131"/>
                </a:solidFill>
                <a:latin typeface="Roboto"/>
                <a:ea typeface="Roboto"/>
                <a:cs typeface="Roboto"/>
                <a:sym typeface="Roboto"/>
              </a:rPr>
              <a:t>Tiltak for å nå målene</a:t>
            </a:r>
          </a:p>
        </p:txBody>
      </p:sp>
      <p:sp>
        <p:nvSpPr>
          <p:cNvPr id="33" name="TextBox 33"/>
          <p:cNvSpPr txBox="1"/>
          <p:nvPr/>
        </p:nvSpPr>
        <p:spPr>
          <a:xfrm>
            <a:off x="558268" y="1948088"/>
            <a:ext cx="9241861" cy="3916044"/>
          </a:xfrm>
          <a:prstGeom prst="rect">
            <a:avLst/>
          </a:prstGeom>
        </p:spPr>
        <p:txBody>
          <a:bodyPr lIns="0" tIns="0" rIns="0" bIns="0" rtlCol="0" anchor="t">
            <a:spAutoFit/>
          </a:bodyPr>
          <a:lstStyle/>
          <a:p>
            <a:pPr algn="ctr">
              <a:lnSpc>
                <a:spcPts val="5180"/>
              </a:lnSpc>
            </a:pPr>
            <a:r>
              <a:rPr lang="en-US" sz="3700" b="1">
                <a:solidFill>
                  <a:srgbClr val="000000"/>
                </a:solidFill>
                <a:latin typeface="Roboto Bold"/>
                <a:ea typeface="Roboto Bold"/>
                <a:cs typeface="Roboto Bold"/>
                <a:sym typeface="Roboto Bold"/>
              </a:rPr>
              <a:t>I leksjon 3 skrev dere også egne mål og tiltak</a:t>
            </a:r>
          </a:p>
          <a:p>
            <a:pPr algn="ctr">
              <a:lnSpc>
                <a:spcPts val="5180"/>
              </a:lnSpc>
            </a:pPr>
            <a:r>
              <a:rPr lang="en-US" sz="3700" b="1">
                <a:solidFill>
                  <a:srgbClr val="000000"/>
                </a:solidFill>
                <a:latin typeface="Roboto Bold"/>
                <a:ea typeface="Roboto Bold"/>
                <a:cs typeface="Roboto Bold"/>
                <a:sym typeface="Roboto Bold"/>
              </a:rPr>
              <a:t>etter SMARTE mål metoden. </a:t>
            </a:r>
          </a:p>
          <a:p>
            <a:pPr algn="ctr">
              <a:lnSpc>
                <a:spcPts val="5180"/>
              </a:lnSpc>
            </a:pPr>
            <a:endParaRPr lang="en-US" sz="3700" b="1">
              <a:solidFill>
                <a:srgbClr val="000000"/>
              </a:solidFill>
              <a:latin typeface="Roboto Bold"/>
              <a:ea typeface="Roboto Bold"/>
              <a:cs typeface="Roboto Bold"/>
              <a:sym typeface="Roboto Bold"/>
            </a:endParaRPr>
          </a:p>
          <a:p>
            <a:pPr algn="ctr">
              <a:lnSpc>
                <a:spcPts val="5180"/>
              </a:lnSpc>
            </a:pPr>
            <a:r>
              <a:rPr lang="en-US" sz="3700" b="1">
                <a:solidFill>
                  <a:srgbClr val="000000"/>
                </a:solidFill>
                <a:latin typeface="Roboto Bold"/>
                <a:ea typeface="Roboto Bold"/>
                <a:cs typeface="Roboto Bold"/>
                <a:sym typeface="Roboto Bold"/>
              </a:rPr>
              <a:t>Her fyller dere dem inn, og lager flere eller færre mål etter behov.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667C"/>
        </a:solidFill>
        <a:effectLst/>
      </p:bgPr>
    </p:bg>
    <p:spTree>
      <p:nvGrpSpPr>
        <p:cNvPr id="1" name=""/>
        <p:cNvGrpSpPr/>
        <p:nvPr/>
      </p:nvGrpSpPr>
      <p:grpSpPr>
        <a:xfrm>
          <a:off x="0" y="0"/>
          <a:ext cx="0" cy="0"/>
          <a:chOff x="0" y="0"/>
          <a:chExt cx="0" cy="0"/>
        </a:xfrm>
      </p:grpSpPr>
      <p:grpSp>
        <p:nvGrpSpPr>
          <p:cNvPr id="2" name="Group 2"/>
          <p:cNvGrpSpPr/>
          <p:nvPr/>
        </p:nvGrpSpPr>
        <p:grpSpPr>
          <a:xfrm>
            <a:off x="9939205" y="0"/>
            <a:ext cx="8348795" cy="10287000"/>
            <a:chOff x="0" y="0"/>
            <a:chExt cx="11131727" cy="13716000"/>
          </a:xfrm>
        </p:grpSpPr>
        <p:pic>
          <p:nvPicPr>
            <p:cNvPr id="3" name="Picture 3"/>
            <p:cNvPicPr>
              <a:picLocks noChangeAspect="1"/>
            </p:cNvPicPr>
            <p:nvPr/>
          </p:nvPicPr>
          <p:blipFill>
            <a:blip r:embed="rId2"/>
            <a:srcRect l="22947" r="22947"/>
            <a:stretch>
              <a:fillRect/>
            </a:stretch>
          </p:blipFill>
          <p:spPr>
            <a:xfrm>
              <a:off x="0" y="0"/>
              <a:ext cx="11131727" cy="13716000"/>
            </a:xfrm>
            <a:prstGeom prst="rect">
              <a:avLst/>
            </a:prstGeom>
          </p:spPr>
        </p:pic>
      </p:grpSp>
      <p:sp>
        <p:nvSpPr>
          <p:cNvPr id="4" name="TextBox 4"/>
          <p:cNvSpPr txBox="1"/>
          <p:nvPr/>
        </p:nvSpPr>
        <p:spPr>
          <a:xfrm>
            <a:off x="2762328" y="398781"/>
            <a:ext cx="8120238" cy="629919"/>
          </a:xfrm>
          <a:prstGeom prst="rect">
            <a:avLst/>
          </a:prstGeom>
        </p:spPr>
        <p:txBody>
          <a:bodyPr lIns="0" tIns="0" rIns="0" bIns="0" rtlCol="0" anchor="t">
            <a:spAutoFit/>
          </a:bodyPr>
          <a:lstStyle/>
          <a:p>
            <a:pPr algn="just">
              <a:lnSpc>
                <a:spcPts val="5180"/>
              </a:lnSpc>
            </a:pPr>
            <a:r>
              <a:rPr lang="en-US" sz="3700" b="1">
                <a:solidFill>
                  <a:srgbClr val="FFFFFF"/>
                </a:solidFill>
                <a:latin typeface="Roboto Bold"/>
                <a:ea typeface="Roboto Bold"/>
                <a:cs typeface="Roboto Bold"/>
                <a:sym typeface="Roboto Bold"/>
              </a:rPr>
              <a:t>EVALUER OG JUSTER</a:t>
            </a:r>
          </a:p>
        </p:txBody>
      </p:sp>
      <p:sp>
        <p:nvSpPr>
          <p:cNvPr id="5" name="TextBox 5"/>
          <p:cNvSpPr txBox="1"/>
          <p:nvPr/>
        </p:nvSpPr>
        <p:spPr>
          <a:xfrm>
            <a:off x="494141" y="2476501"/>
            <a:ext cx="8911886" cy="4308872"/>
          </a:xfrm>
          <a:prstGeom prst="rect">
            <a:avLst/>
          </a:prstGeom>
        </p:spPr>
        <p:txBody>
          <a:bodyPr lIns="0" tIns="0" rIns="0" bIns="0" rtlCol="0" anchor="t">
            <a:spAutoFit/>
          </a:bodyPr>
          <a:lstStyle/>
          <a:p>
            <a:pPr algn="ctr">
              <a:lnSpc>
                <a:spcPts val="4200"/>
              </a:lnSpc>
            </a:pPr>
            <a:r>
              <a:rPr lang="en-US" sz="3000" b="1" dirty="0" err="1">
                <a:solidFill>
                  <a:srgbClr val="FFFFFF"/>
                </a:solidFill>
                <a:latin typeface="Roboto Bold"/>
                <a:ea typeface="Roboto Bold"/>
                <a:cs typeface="Roboto Bold"/>
                <a:sym typeface="Roboto Bold"/>
              </a:rPr>
              <a:t>Det</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er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bedre</a:t>
            </a:r>
            <a:r>
              <a:rPr lang="en-US" sz="3000" b="1" dirty="0">
                <a:solidFill>
                  <a:srgbClr val="FFFFFF"/>
                </a:solidFill>
                <a:latin typeface="Roboto Bold"/>
                <a:ea typeface="Roboto Bold"/>
                <a:cs typeface="Roboto Bold"/>
                <a:sym typeface="Roboto Bold"/>
              </a:rPr>
              <a:t> å </a:t>
            </a:r>
            <a:r>
              <a:rPr lang="en-US" sz="3000" b="1" dirty="0" err="1">
                <a:solidFill>
                  <a:srgbClr val="FFFFFF"/>
                </a:solidFill>
                <a:latin typeface="Roboto Bold"/>
                <a:ea typeface="Roboto Bold"/>
                <a:cs typeface="Roboto Bold"/>
                <a:sym typeface="Roboto Bold"/>
              </a:rPr>
              <a:t>starte</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bærekraftvandringen</a:t>
            </a:r>
            <a:r>
              <a:rPr lang="en-US" sz="3000" b="1" dirty="0">
                <a:solidFill>
                  <a:srgbClr val="FFFFFF"/>
                </a:solidFill>
                <a:latin typeface="Roboto Bold"/>
                <a:ea typeface="Roboto Bold"/>
                <a:cs typeface="Roboto Bold"/>
                <a:sym typeface="Roboto Bold"/>
              </a:rPr>
              <a:t> og </a:t>
            </a:r>
            <a:r>
              <a:rPr lang="en-US" sz="3000" b="1" dirty="0" err="1">
                <a:solidFill>
                  <a:srgbClr val="FFFFFF"/>
                </a:solidFill>
                <a:latin typeface="Roboto Bold"/>
                <a:ea typeface="Roboto Bold"/>
                <a:cs typeface="Roboto Bold"/>
                <a:sym typeface="Roboto Bold"/>
              </a:rPr>
              <a:t>heller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justere</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kursen</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underveis</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enn</a:t>
            </a:r>
            <a:r>
              <a:rPr lang="en-US" sz="3000" b="1" dirty="0">
                <a:solidFill>
                  <a:srgbClr val="FFFFFF"/>
                </a:solidFill>
                <a:latin typeface="Roboto Bold"/>
                <a:ea typeface="Roboto Bold"/>
                <a:cs typeface="Roboto Bold"/>
                <a:sym typeface="Roboto Bold"/>
              </a:rPr>
              <a:t> å </a:t>
            </a:r>
            <a:r>
              <a:rPr lang="en-US" sz="3000" b="1" dirty="0" err="1">
                <a:solidFill>
                  <a:srgbClr val="FFFFFF"/>
                </a:solidFill>
                <a:latin typeface="Roboto Bold"/>
                <a:ea typeface="Roboto Bold"/>
                <a:cs typeface="Roboto Bold"/>
                <a:sym typeface="Roboto Bold"/>
              </a:rPr>
              <a:t>vente</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på</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det</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perfekte</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kartet</a:t>
            </a:r>
            <a:r>
              <a:rPr lang="en-US" sz="3000" b="1" dirty="0">
                <a:solidFill>
                  <a:srgbClr val="FFFFFF"/>
                </a:solidFill>
                <a:latin typeface="Roboto Bold"/>
                <a:ea typeface="Roboto Bold"/>
                <a:cs typeface="Roboto Bold"/>
                <a:sym typeface="Roboto Bold"/>
              </a:rPr>
              <a:t>. Vi </a:t>
            </a:r>
            <a:r>
              <a:rPr lang="en-US" sz="3000" b="1" dirty="0" err="1">
                <a:solidFill>
                  <a:srgbClr val="FFFFFF"/>
                </a:solidFill>
                <a:latin typeface="Roboto Bold"/>
                <a:ea typeface="Roboto Bold"/>
                <a:cs typeface="Roboto Bold"/>
                <a:sym typeface="Roboto Bold"/>
              </a:rPr>
              <a:t>trenger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altså</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ikke</a:t>
            </a:r>
            <a:r>
              <a:rPr lang="en-US" sz="3000" b="1" dirty="0">
                <a:solidFill>
                  <a:srgbClr val="FFFFFF"/>
                </a:solidFill>
                <a:latin typeface="Roboto Bold"/>
                <a:ea typeface="Roboto Bold"/>
                <a:cs typeface="Roboto Bold"/>
                <a:sym typeface="Roboto Bold"/>
              </a:rPr>
              <a:t> </a:t>
            </a:r>
            <a:r>
              <a:rPr lang="en-US" sz="3000" b="1" dirty="0" smtClean="0">
                <a:solidFill>
                  <a:srgbClr val="FFFFFF"/>
                </a:solidFill>
                <a:latin typeface="Roboto Bold"/>
                <a:ea typeface="Roboto Bold"/>
                <a:cs typeface="Roboto Bold"/>
                <a:sym typeface="Roboto Bold"/>
              </a:rPr>
              <a:t>ha </a:t>
            </a:r>
            <a:r>
              <a:rPr lang="en-US" sz="3000" b="1" dirty="0" err="1" smtClean="0">
                <a:solidFill>
                  <a:srgbClr val="FFFFFF"/>
                </a:solidFill>
                <a:latin typeface="Roboto Bold"/>
                <a:ea typeface="Roboto Bold"/>
                <a:cs typeface="Roboto Bold"/>
                <a:sym typeface="Roboto Bold"/>
              </a:rPr>
              <a:t>alle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svaren</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klar</a:t>
            </a:r>
            <a:r>
              <a:rPr lang="en-US" sz="3000" b="1" dirty="0" smtClean="0">
                <a:solidFill>
                  <a:srgbClr val="FFFFFF"/>
                </a:solidFill>
                <a:latin typeface="Roboto Bold"/>
                <a:ea typeface="Roboto Bold"/>
                <a:cs typeface="Roboto Bold"/>
                <a:sym typeface="Roboto Bold"/>
              </a:rPr>
              <a:t> </a:t>
            </a:r>
            <a:r>
              <a:rPr lang="en-US" sz="3000" b="1" dirty="0">
                <a:solidFill>
                  <a:srgbClr val="FFFFFF"/>
                </a:solidFill>
                <a:latin typeface="Roboto Bold"/>
                <a:ea typeface="Roboto Bold"/>
                <a:cs typeface="Roboto Bold"/>
                <a:sym typeface="Roboto Bold"/>
              </a:rPr>
              <a:t>for å </a:t>
            </a:r>
            <a:r>
              <a:rPr lang="en-US" sz="3000" b="1" dirty="0" err="1">
                <a:solidFill>
                  <a:srgbClr val="FFFFFF"/>
                </a:solidFill>
                <a:latin typeface="Roboto Bold"/>
                <a:ea typeface="Roboto Bold"/>
                <a:cs typeface="Roboto Bold"/>
                <a:sym typeface="Roboto Bold"/>
              </a:rPr>
              <a:t>sette</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i</a:t>
            </a:r>
            <a:r>
              <a:rPr lang="en-US" sz="3000" b="1" dirty="0">
                <a:solidFill>
                  <a:srgbClr val="FFFFFF"/>
                </a:solidFill>
                <a:latin typeface="Roboto Bold"/>
                <a:ea typeface="Roboto Bold"/>
                <a:cs typeface="Roboto Bold"/>
                <a:sym typeface="Roboto Bold"/>
              </a:rPr>
              <a:t> gang, men </a:t>
            </a:r>
            <a:r>
              <a:rPr lang="en-US" sz="3000" b="1" dirty="0" err="1">
                <a:solidFill>
                  <a:srgbClr val="FFFFFF"/>
                </a:solidFill>
                <a:latin typeface="Roboto Bold"/>
                <a:ea typeface="Roboto Bold"/>
                <a:cs typeface="Roboto Bold"/>
                <a:sym typeface="Roboto Bold"/>
              </a:rPr>
              <a:t>heller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en</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generell</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retning</a:t>
            </a:r>
            <a:r>
              <a:rPr lang="en-US" sz="3000" b="1" dirty="0">
                <a:solidFill>
                  <a:srgbClr val="FFFFFF"/>
                </a:solidFill>
                <a:latin typeface="Roboto Bold"/>
                <a:ea typeface="Roboto Bold"/>
                <a:cs typeface="Roboto Bold"/>
                <a:sym typeface="Roboto Bold"/>
              </a:rPr>
              <a:t>. </a:t>
            </a:r>
            <a:endParaRPr lang="en-US" sz="3000" b="1" dirty="0" smtClean="0">
              <a:solidFill>
                <a:srgbClr val="FFFFFF"/>
              </a:solidFill>
              <a:latin typeface="Roboto Bold"/>
              <a:ea typeface="Roboto Bold"/>
              <a:cs typeface="Roboto Bold"/>
              <a:sym typeface="Roboto Bold"/>
            </a:endParaRPr>
          </a:p>
          <a:p>
            <a:pPr algn="ctr">
              <a:lnSpc>
                <a:spcPts val="4200"/>
              </a:lnSpc>
            </a:pPr>
            <a:endParaRPr lang="en-US" sz="3000" b="1" dirty="0">
              <a:solidFill>
                <a:srgbClr val="FFFFFF"/>
              </a:solidFill>
              <a:latin typeface="Roboto Bold"/>
              <a:ea typeface="Roboto Bold"/>
              <a:cs typeface="Roboto Bold"/>
              <a:sym typeface="Roboto Bold"/>
            </a:endParaRPr>
          </a:p>
          <a:p>
            <a:pPr algn="ctr">
              <a:lnSpc>
                <a:spcPts val="4200"/>
              </a:lnSpc>
            </a:pPr>
            <a:r>
              <a:rPr lang="en-US" sz="3000" b="1" dirty="0" err="1" smtClean="0">
                <a:solidFill>
                  <a:srgbClr val="FFFFFF"/>
                </a:solidFill>
                <a:latin typeface="Roboto Bold"/>
                <a:ea typeface="Roboto Bold"/>
                <a:cs typeface="Roboto Bold"/>
                <a:sym typeface="Roboto Bold"/>
              </a:rPr>
              <a:t>Så</a:t>
            </a:r>
            <a:r>
              <a:rPr lang="en-US" sz="3000" b="1" dirty="0" smtClean="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får</a:t>
            </a:r>
            <a:r>
              <a:rPr lang="en-US" sz="3000" b="1" dirty="0">
                <a:solidFill>
                  <a:srgbClr val="FFFFFF"/>
                </a:solidFill>
                <a:latin typeface="Roboto Bold"/>
                <a:ea typeface="Roboto Bold"/>
                <a:cs typeface="Roboto Bold"/>
                <a:sym typeface="Roboto Bold"/>
              </a:rPr>
              <a:t> vi </a:t>
            </a:r>
            <a:r>
              <a:rPr lang="en-US" sz="3000" b="1" dirty="0" err="1">
                <a:solidFill>
                  <a:srgbClr val="FFFFFF"/>
                </a:solidFill>
                <a:latin typeface="Roboto Bold"/>
                <a:ea typeface="Roboto Bold"/>
                <a:cs typeface="Roboto Bold"/>
                <a:sym typeface="Roboto Bold"/>
              </a:rPr>
              <a:t>heller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evaluere</a:t>
            </a:r>
            <a:r>
              <a:rPr lang="en-US" sz="3000" b="1" dirty="0">
                <a:solidFill>
                  <a:srgbClr val="FFFFFF"/>
                </a:solidFill>
                <a:latin typeface="Roboto Bold"/>
                <a:ea typeface="Roboto Bold"/>
                <a:cs typeface="Roboto Bold"/>
                <a:sym typeface="Roboto Bold"/>
              </a:rPr>
              <a:t> og </a:t>
            </a:r>
            <a:r>
              <a:rPr lang="en-US" sz="3000" b="1" dirty="0" err="1">
                <a:solidFill>
                  <a:srgbClr val="FFFFFF"/>
                </a:solidFill>
                <a:latin typeface="Roboto Bold"/>
                <a:ea typeface="Roboto Bold"/>
                <a:cs typeface="Roboto Bold"/>
                <a:sym typeface="Roboto Bold"/>
              </a:rPr>
              <a:t>justere</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etter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hvert</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som</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det</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trengs</a:t>
            </a:r>
            <a:r>
              <a:rPr lang="en-US" sz="3000" b="1" dirty="0">
                <a:solidFill>
                  <a:srgbClr val="FFFFFF"/>
                </a:solidFill>
                <a:latin typeface="Roboto Bold"/>
                <a:ea typeface="Roboto Bold"/>
                <a:cs typeface="Roboto Bold"/>
                <a:sym typeface="Roboto Bold"/>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413597" y="2615468"/>
            <a:ext cx="5807491" cy="1529831"/>
          </a:xfrm>
          <a:prstGeom prst="rect">
            <a:avLst/>
          </a:prstGeom>
        </p:spPr>
        <p:txBody>
          <a:bodyPr lIns="0" tIns="0" rIns="0" bIns="0" rtlCol="0" anchor="t">
            <a:spAutoFit/>
          </a:bodyPr>
          <a:lstStyle/>
          <a:p>
            <a:pPr algn="l">
              <a:lnSpc>
                <a:spcPts val="1789"/>
              </a:lnSpc>
            </a:pPr>
            <a:r>
              <a:rPr lang="en-US" sz="1154">
                <a:solidFill>
                  <a:srgbClr val="FF3131"/>
                </a:solidFill>
                <a:latin typeface="Roboto"/>
                <a:ea typeface="Roboto"/>
                <a:cs typeface="Roboto"/>
                <a:sym typeface="Roboto"/>
              </a:rPr>
              <a:t>Beskriv hvordan dere vil evaluere og revidere strategien og målene dere har satt dere. </a:t>
            </a:r>
          </a:p>
          <a:p>
            <a:pPr algn="l">
              <a:lnSpc>
                <a:spcPts val="1789"/>
              </a:lnSpc>
            </a:pPr>
            <a:endParaRPr lang="en-US" sz="1154">
              <a:solidFill>
                <a:srgbClr val="FF3131"/>
              </a:solidFill>
              <a:latin typeface="Roboto"/>
              <a:ea typeface="Roboto"/>
              <a:cs typeface="Roboto"/>
              <a:sym typeface="Roboto"/>
            </a:endParaRPr>
          </a:p>
          <a:p>
            <a:pPr algn="l">
              <a:lnSpc>
                <a:spcPts val="1789"/>
              </a:lnSpc>
            </a:pPr>
            <a:r>
              <a:rPr lang="en-US" sz="1154">
                <a:solidFill>
                  <a:srgbClr val="FF3131"/>
                </a:solidFill>
                <a:latin typeface="Roboto"/>
                <a:ea typeface="Roboto"/>
                <a:cs typeface="Roboto"/>
                <a:sym typeface="Roboto"/>
              </a:rPr>
              <a:t>Har dere en årlig evaluering? Kan arbeidet med bærekraft inkluderes i prosesser som allerede gjennomføres? Skriver dere en årsmelding eller Kvalitetsmelding? </a:t>
            </a:r>
          </a:p>
          <a:p>
            <a:pPr algn="l">
              <a:lnSpc>
                <a:spcPts val="1789"/>
              </a:lnSpc>
            </a:pPr>
            <a:endParaRPr lang="en-US" sz="1154">
              <a:solidFill>
                <a:srgbClr val="FF3131"/>
              </a:solidFill>
              <a:latin typeface="Roboto"/>
              <a:ea typeface="Roboto"/>
              <a:cs typeface="Roboto"/>
              <a:sym typeface="Roboto"/>
            </a:endParaRPr>
          </a:p>
          <a:p>
            <a:pPr algn="l">
              <a:lnSpc>
                <a:spcPts val="1789"/>
              </a:lnSpc>
            </a:pPr>
            <a:r>
              <a:rPr lang="en-US" sz="1154">
                <a:solidFill>
                  <a:srgbClr val="FF3131"/>
                </a:solidFill>
                <a:latin typeface="Roboto"/>
                <a:ea typeface="Roboto"/>
                <a:cs typeface="Roboto"/>
                <a:sym typeface="Roboto"/>
              </a:rPr>
              <a:t>Dette er et viktig punkt for å vise at dere tar arbeidet med bærekraft på alvor, og gir samtidig en god mulighet til å vise politikere og andre hva dere utretter. </a:t>
            </a:r>
          </a:p>
        </p:txBody>
      </p:sp>
      <p:sp>
        <p:nvSpPr>
          <p:cNvPr id="3" name="TextBox 3"/>
          <p:cNvSpPr txBox="1"/>
          <p:nvPr/>
        </p:nvSpPr>
        <p:spPr>
          <a:xfrm>
            <a:off x="10297803" y="1256902"/>
            <a:ext cx="5325690" cy="543408"/>
          </a:xfrm>
          <a:prstGeom prst="rect">
            <a:avLst/>
          </a:prstGeom>
        </p:spPr>
        <p:txBody>
          <a:bodyPr lIns="0" tIns="0" rIns="0" bIns="0" rtlCol="0" anchor="t">
            <a:spAutoFit/>
          </a:bodyPr>
          <a:lstStyle/>
          <a:p>
            <a:pPr algn="l">
              <a:lnSpc>
                <a:spcPts val="4342"/>
              </a:lnSpc>
            </a:pPr>
            <a:r>
              <a:rPr lang="en-US" sz="3559" b="1">
                <a:solidFill>
                  <a:srgbClr val="03667C"/>
                </a:solidFill>
                <a:latin typeface="Roboto Bold"/>
                <a:ea typeface="Roboto Bold"/>
                <a:cs typeface="Roboto Bold"/>
                <a:sym typeface="Roboto Bold"/>
              </a:rPr>
              <a:t>Revidering </a:t>
            </a:r>
          </a:p>
        </p:txBody>
      </p:sp>
      <p:sp>
        <p:nvSpPr>
          <p:cNvPr id="4" name="TextBox 4"/>
          <p:cNvSpPr txBox="1"/>
          <p:nvPr/>
        </p:nvSpPr>
        <p:spPr>
          <a:xfrm>
            <a:off x="1212892" y="1740562"/>
            <a:ext cx="7931108" cy="3258819"/>
          </a:xfrm>
          <a:prstGeom prst="rect">
            <a:avLst/>
          </a:prstGeom>
        </p:spPr>
        <p:txBody>
          <a:bodyPr lIns="0" tIns="0" rIns="0" bIns="0" rtlCol="0" anchor="t">
            <a:spAutoFit/>
          </a:bodyPr>
          <a:lstStyle/>
          <a:p>
            <a:pPr algn="ctr">
              <a:lnSpc>
                <a:spcPts val="5180"/>
              </a:lnSpc>
            </a:pPr>
            <a:r>
              <a:rPr lang="en-US" sz="3700" b="1">
                <a:solidFill>
                  <a:srgbClr val="000000"/>
                </a:solidFill>
                <a:latin typeface="Roboto Bold"/>
                <a:ea typeface="Roboto Bold"/>
                <a:cs typeface="Roboto Bold"/>
                <a:sym typeface="Roboto Bold"/>
              </a:rPr>
              <a:t>I denne leksjonen har vi sett på revidering eller evaluering.</a:t>
            </a:r>
          </a:p>
          <a:p>
            <a:pPr algn="ctr">
              <a:lnSpc>
                <a:spcPts val="5180"/>
              </a:lnSpc>
            </a:pPr>
            <a:endParaRPr lang="en-US" sz="3700" b="1">
              <a:solidFill>
                <a:srgbClr val="000000"/>
              </a:solidFill>
              <a:latin typeface="Roboto Bold"/>
              <a:ea typeface="Roboto Bold"/>
              <a:cs typeface="Roboto Bold"/>
              <a:sym typeface="Roboto Bold"/>
            </a:endParaRPr>
          </a:p>
          <a:p>
            <a:pPr algn="ctr">
              <a:lnSpc>
                <a:spcPts val="5180"/>
              </a:lnSpc>
            </a:pPr>
            <a:r>
              <a:rPr lang="en-US" sz="3700" b="1">
                <a:solidFill>
                  <a:srgbClr val="000000"/>
                </a:solidFill>
                <a:latin typeface="Roboto Bold"/>
                <a:ea typeface="Roboto Bold"/>
                <a:cs typeface="Roboto Bold"/>
                <a:sym typeface="Roboto Bold"/>
              </a:rPr>
              <a:t>Her skriver dere inn hvordan dere ønsker å revidere strategien.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64946" y="565386"/>
            <a:ext cx="6665328" cy="7328126"/>
          </a:xfrm>
          <a:prstGeom prst="rect">
            <a:avLst/>
          </a:prstGeom>
        </p:spPr>
        <p:txBody>
          <a:bodyPr lIns="0" tIns="0" rIns="0" bIns="0" rtlCol="0" anchor="t">
            <a:spAutoFit/>
          </a:bodyPr>
          <a:lstStyle/>
          <a:p>
            <a:pPr algn="l">
              <a:lnSpc>
                <a:spcPts val="2102"/>
              </a:lnSpc>
            </a:pPr>
            <a:r>
              <a:rPr lang="en-US" sz="1501" b="1">
                <a:solidFill>
                  <a:srgbClr val="000000"/>
                </a:solidFill>
                <a:latin typeface="Roboto Bold"/>
                <a:ea typeface="Roboto Bold"/>
                <a:cs typeface="Roboto Bold"/>
                <a:sym typeface="Roboto Bold"/>
              </a:rPr>
              <a:t>Kilder</a:t>
            </a:r>
          </a:p>
          <a:p>
            <a:pPr algn="l">
              <a:lnSpc>
                <a:spcPts val="2102"/>
              </a:lnSpc>
            </a:pPr>
            <a:r>
              <a:rPr lang="en-US" sz="1501" b="1">
                <a:solidFill>
                  <a:srgbClr val="FF3131"/>
                </a:solidFill>
                <a:latin typeface="Roboto Bold"/>
                <a:ea typeface="Roboto Bold"/>
                <a:cs typeface="Roboto Bold"/>
                <a:sym typeface="Roboto Bold"/>
              </a:rPr>
              <a:t>Tekst og faktaopplysninger brukt i denne malen ligger under. Før inn det dere bruker av andre kilder i listen. </a:t>
            </a:r>
          </a:p>
          <a:p>
            <a:pPr algn="l">
              <a:lnSpc>
                <a:spcPts val="2102"/>
              </a:lnSpc>
            </a:pPr>
            <a:r>
              <a:rPr lang="en-US" sz="1501" b="1">
                <a:solidFill>
                  <a:srgbClr val="FF3131"/>
                </a:solidFill>
                <a:latin typeface="Roboto Bold"/>
                <a:ea typeface="Roboto Bold"/>
                <a:cs typeface="Roboto Bold"/>
                <a:sym typeface="Roboto Bold"/>
              </a:rPr>
              <a:t>Kildehenvisningene er skrevet i APA stilen. </a:t>
            </a:r>
          </a:p>
          <a:p>
            <a:pPr algn="l">
              <a:lnSpc>
                <a:spcPts val="2102"/>
              </a:lnSpc>
            </a:pPr>
            <a:endParaRPr lang="en-US" sz="1501" b="1">
              <a:solidFill>
                <a:srgbClr val="FF3131"/>
              </a:solidFill>
              <a:latin typeface="Roboto Bold"/>
              <a:ea typeface="Roboto Bold"/>
              <a:cs typeface="Roboto Bold"/>
              <a:sym typeface="Roboto Bold"/>
            </a:endParaRPr>
          </a:p>
          <a:p>
            <a:pPr algn="l">
              <a:lnSpc>
                <a:spcPts val="919"/>
              </a:lnSpc>
            </a:pPr>
            <a:endParaRPr lang="en-US" sz="1501" b="1">
              <a:solidFill>
                <a:srgbClr val="FF3131"/>
              </a:solidFill>
              <a:latin typeface="Roboto Bold"/>
              <a:ea typeface="Roboto Bold"/>
              <a:cs typeface="Roboto Bold"/>
              <a:sym typeface="Roboto Bold"/>
            </a:endParaRPr>
          </a:p>
          <a:p>
            <a:pPr algn="l">
              <a:lnSpc>
                <a:spcPts val="1313"/>
              </a:lnSpc>
            </a:pPr>
            <a:r>
              <a:rPr lang="en-US" sz="938">
                <a:solidFill>
                  <a:srgbClr val="000000"/>
                </a:solidFill>
                <a:latin typeface="Roboto"/>
                <a:ea typeface="Roboto"/>
                <a:cs typeface="Roboto"/>
                <a:sym typeface="Roboto"/>
              </a:rPr>
              <a:t>Bibliotekloven (1985). Lov om folkebibliotek. (LOV-1985-12-20-108)</a:t>
            </a:r>
          </a:p>
          <a:p>
            <a:pPr algn="l">
              <a:lnSpc>
                <a:spcPts val="1313"/>
              </a:lnSpc>
            </a:pPr>
            <a:r>
              <a:rPr lang="en-US" sz="938">
                <a:solidFill>
                  <a:srgbClr val="000000"/>
                </a:solidFill>
                <a:latin typeface="Roboto"/>
                <a:ea typeface="Roboto"/>
                <a:cs typeface="Roboto"/>
                <a:sym typeface="Roboto"/>
              </a:rPr>
              <a:t>  Lovdata </a:t>
            </a:r>
            <a:r>
              <a:rPr lang="en-US" sz="938" u="sng">
                <a:solidFill>
                  <a:srgbClr val="000000"/>
                </a:solidFill>
                <a:latin typeface="Roboto"/>
                <a:ea typeface="Roboto"/>
                <a:cs typeface="Roboto"/>
                <a:sym typeface="Roboto"/>
                <a:hlinkClick r:id="rId2" tooltip="https://lovdata.no/dokument/NL/lov/1985-12-20-108"/>
              </a:rPr>
              <a:t>https://lovdata.no/dokument/NL/lov/1985-12-20-108</a:t>
            </a:r>
            <a:r>
              <a:rPr lang="en-US" sz="938">
                <a:solidFill>
                  <a:srgbClr val="000000"/>
                </a:solidFill>
                <a:latin typeface="Roboto"/>
                <a:ea typeface="Roboto"/>
                <a:cs typeface="Roboto"/>
                <a:sym typeface="Roboto"/>
              </a:rPr>
              <a:t> </a:t>
            </a:r>
          </a:p>
          <a:p>
            <a:pPr algn="l">
              <a:lnSpc>
                <a:spcPts val="919"/>
              </a:lnSpc>
            </a:pPr>
            <a:endParaRPr lang="en-US" sz="938">
              <a:solidFill>
                <a:srgbClr val="000000"/>
              </a:solidFill>
              <a:latin typeface="Roboto"/>
              <a:ea typeface="Roboto"/>
              <a:cs typeface="Roboto"/>
              <a:sym typeface="Roboto"/>
            </a:endParaRPr>
          </a:p>
          <a:p>
            <a:pPr algn="l">
              <a:lnSpc>
                <a:spcPts val="1313"/>
              </a:lnSpc>
            </a:pPr>
            <a:r>
              <a:rPr lang="en-US" sz="938">
                <a:solidFill>
                  <a:srgbClr val="000000"/>
                </a:solidFill>
                <a:latin typeface="Roboto"/>
                <a:ea typeface="Roboto"/>
                <a:cs typeface="Roboto"/>
                <a:sym typeface="Roboto"/>
              </a:rPr>
              <a:t>Braungart, M., McDonough, W. (2009). Cradle to cradle : remaking the way we make things  </a:t>
            </a:r>
          </a:p>
          <a:p>
            <a:pPr algn="l">
              <a:lnSpc>
                <a:spcPts val="1313"/>
              </a:lnSpc>
            </a:pPr>
            <a:r>
              <a:rPr lang="en-US" sz="938">
                <a:solidFill>
                  <a:srgbClr val="000000"/>
                </a:solidFill>
                <a:latin typeface="Roboto"/>
                <a:ea typeface="Roboto"/>
                <a:cs typeface="Roboto"/>
                <a:sym typeface="Roboto"/>
              </a:rPr>
              <a:t>       2009 Vintage books </a:t>
            </a:r>
          </a:p>
          <a:p>
            <a:pPr algn="l">
              <a:lnSpc>
                <a:spcPts val="919"/>
              </a:lnSpc>
            </a:pPr>
            <a:endParaRPr lang="en-US" sz="938">
              <a:solidFill>
                <a:srgbClr val="000000"/>
              </a:solidFill>
              <a:latin typeface="Roboto"/>
              <a:ea typeface="Roboto"/>
              <a:cs typeface="Roboto"/>
              <a:sym typeface="Roboto"/>
            </a:endParaRPr>
          </a:p>
          <a:p>
            <a:pPr algn="l">
              <a:lnSpc>
                <a:spcPts val="1313"/>
              </a:lnSpc>
            </a:pPr>
            <a:r>
              <a:rPr lang="en-US" sz="938">
                <a:solidFill>
                  <a:srgbClr val="000000"/>
                </a:solidFill>
                <a:latin typeface="Roboto"/>
                <a:ea typeface="Roboto"/>
                <a:cs typeface="Roboto"/>
                <a:sym typeface="Roboto"/>
              </a:rPr>
              <a:t>FN (25.5 2023). FNs bærekraftsmål. URL: </a:t>
            </a:r>
            <a:r>
              <a:rPr lang="en-US" sz="938" u="sng">
                <a:solidFill>
                  <a:srgbClr val="000000"/>
                </a:solidFill>
                <a:latin typeface="Roboto"/>
                <a:ea typeface="Roboto"/>
                <a:cs typeface="Roboto"/>
                <a:sym typeface="Roboto"/>
                <a:hlinkClick r:id="rId3" tooltip="https://www.fn.no/om-fn/fns-baerekraftsmaal"/>
              </a:rPr>
              <a:t>https://www.fn.no/om-fn/fns-baerekraftsmaal</a:t>
            </a:r>
            <a:r>
              <a:rPr lang="en-US" sz="938">
                <a:solidFill>
                  <a:srgbClr val="000000"/>
                </a:solidFill>
                <a:latin typeface="Roboto"/>
                <a:ea typeface="Roboto"/>
                <a:cs typeface="Roboto"/>
                <a:sym typeface="Roboto"/>
              </a:rPr>
              <a:t> </a:t>
            </a:r>
          </a:p>
          <a:p>
            <a:pPr algn="l">
              <a:lnSpc>
                <a:spcPts val="919"/>
              </a:lnSpc>
            </a:pPr>
            <a:endParaRPr lang="en-US" sz="938">
              <a:solidFill>
                <a:srgbClr val="000000"/>
              </a:solidFill>
              <a:latin typeface="Roboto"/>
              <a:ea typeface="Roboto"/>
              <a:cs typeface="Roboto"/>
              <a:sym typeface="Roboto"/>
            </a:endParaRPr>
          </a:p>
          <a:p>
            <a:pPr algn="l">
              <a:lnSpc>
                <a:spcPts val="1313"/>
              </a:lnSpc>
            </a:pPr>
            <a:r>
              <a:rPr lang="en-US" sz="938">
                <a:solidFill>
                  <a:srgbClr val="000000"/>
                </a:solidFill>
                <a:latin typeface="Roboto"/>
                <a:ea typeface="Roboto"/>
                <a:cs typeface="Roboto"/>
                <a:sym typeface="Roboto"/>
              </a:rPr>
              <a:t>Græsby, M, Stabell, Ø. (2023) Folkebibliotekloven – hva førte den til? Statistikkrapport 2023.                 </a:t>
            </a:r>
          </a:p>
          <a:p>
            <a:pPr algn="l">
              <a:lnSpc>
                <a:spcPts val="1313"/>
              </a:lnSpc>
            </a:pPr>
            <a:r>
              <a:rPr lang="en-US" sz="938">
                <a:solidFill>
                  <a:srgbClr val="000000"/>
                </a:solidFill>
                <a:latin typeface="Roboto"/>
                <a:ea typeface="Roboto"/>
                <a:cs typeface="Roboto"/>
                <a:sym typeface="Roboto"/>
              </a:rPr>
              <a:t>Innlandet fylkesbibliotek. URL </a:t>
            </a:r>
            <a:r>
              <a:rPr lang="en-US" sz="938" u="sng">
                <a:solidFill>
                  <a:srgbClr val="000000"/>
                </a:solidFill>
                <a:latin typeface="Roboto"/>
                <a:ea typeface="Roboto"/>
                <a:cs typeface="Roboto"/>
                <a:sym typeface="Roboto"/>
                <a:hlinkClick r:id="rId4" tooltip="https://innlandetfylke.no/_f/p1/iab08b799-bdde-41c8-bd3d-a42088b12c9f/pdf-folkebibliotekene-i-innlandet-statusrapport-2023.pdf"/>
              </a:rPr>
              <a:t>https://innlandetfylke.no/_f/p1/iab08b799-bdde-41c8-bd3d-a42088b12c9f/pdf-folkebibliotekene-i-innlandet-statusrapport-2023.pdf</a:t>
            </a:r>
            <a:r>
              <a:rPr lang="en-US" sz="938">
                <a:solidFill>
                  <a:srgbClr val="000000"/>
                </a:solidFill>
                <a:latin typeface="Roboto"/>
                <a:ea typeface="Roboto"/>
                <a:cs typeface="Roboto"/>
                <a:sym typeface="Roboto"/>
              </a:rPr>
              <a:t> </a:t>
            </a:r>
          </a:p>
          <a:p>
            <a:pPr algn="l">
              <a:lnSpc>
                <a:spcPts val="919"/>
              </a:lnSpc>
            </a:pPr>
            <a:r>
              <a:rPr lang="en-US" sz="656">
                <a:solidFill>
                  <a:srgbClr val="000000"/>
                </a:solidFill>
                <a:latin typeface="Roboto"/>
                <a:ea typeface="Roboto"/>
                <a:cs typeface="Roboto"/>
                <a:sym typeface="Roboto"/>
              </a:rPr>
              <a:t> </a:t>
            </a:r>
          </a:p>
          <a:p>
            <a:pPr algn="l">
              <a:lnSpc>
                <a:spcPts val="1313"/>
              </a:lnSpc>
            </a:pPr>
            <a:r>
              <a:rPr lang="en-US" sz="938">
                <a:solidFill>
                  <a:srgbClr val="000000"/>
                </a:solidFill>
                <a:latin typeface="Roboto"/>
                <a:ea typeface="Roboto"/>
                <a:cs typeface="Roboto"/>
                <a:sym typeface="Roboto"/>
              </a:rPr>
              <a:t>Jørgensen, S., Pedersen, L. (cop. 2017) Restart : 7 veier til bærekraftig business. </a:t>
            </a:r>
          </a:p>
          <a:p>
            <a:pPr algn="l">
              <a:lnSpc>
                <a:spcPts val="1313"/>
              </a:lnSpc>
            </a:pPr>
            <a:r>
              <a:rPr lang="en-US" sz="938">
                <a:solidFill>
                  <a:srgbClr val="000000"/>
                </a:solidFill>
                <a:latin typeface="Roboto"/>
                <a:ea typeface="Roboto"/>
                <a:cs typeface="Roboto"/>
                <a:sym typeface="Roboto"/>
              </a:rPr>
              <a:t> Cappelen Damm akademisk </a:t>
            </a:r>
          </a:p>
          <a:p>
            <a:pPr algn="l">
              <a:lnSpc>
                <a:spcPts val="919"/>
              </a:lnSpc>
            </a:pPr>
            <a:endParaRPr lang="en-US" sz="938">
              <a:solidFill>
                <a:srgbClr val="000000"/>
              </a:solidFill>
              <a:latin typeface="Roboto"/>
              <a:ea typeface="Roboto"/>
              <a:cs typeface="Roboto"/>
              <a:sym typeface="Roboto"/>
            </a:endParaRPr>
          </a:p>
          <a:p>
            <a:pPr algn="l">
              <a:lnSpc>
                <a:spcPts val="1313"/>
              </a:lnSpc>
            </a:pPr>
            <a:r>
              <a:rPr lang="en-US" sz="938">
                <a:solidFill>
                  <a:srgbClr val="000000"/>
                </a:solidFill>
                <a:latin typeface="Roboto"/>
                <a:ea typeface="Roboto"/>
                <a:cs typeface="Roboto"/>
                <a:sym typeface="Roboto"/>
              </a:rPr>
              <a:t>Kane, G. (2011). The Green Executive. Corporate leadership in a low carbon economy. </a:t>
            </a:r>
          </a:p>
          <a:p>
            <a:pPr algn="l">
              <a:lnSpc>
                <a:spcPts val="1313"/>
              </a:lnSpc>
            </a:pPr>
            <a:r>
              <a:rPr lang="en-US" sz="938">
                <a:solidFill>
                  <a:srgbClr val="000000"/>
                </a:solidFill>
                <a:latin typeface="Roboto"/>
                <a:ea typeface="Roboto"/>
                <a:cs typeface="Roboto"/>
                <a:sym typeface="Roboto"/>
              </a:rPr>
              <a:t> Earthscan</a:t>
            </a:r>
          </a:p>
          <a:p>
            <a:pPr algn="l">
              <a:lnSpc>
                <a:spcPts val="919"/>
              </a:lnSpc>
            </a:pPr>
            <a:r>
              <a:rPr lang="en-US" sz="656">
                <a:solidFill>
                  <a:srgbClr val="000000"/>
                </a:solidFill>
                <a:latin typeface="Roboto"/>
                <a:ea typeface="Roboto"/>
                <a:cs typeface="Roboto"/>
                <a:sym typeface="Roboto"/>
              </a:rPr>
              <a:t> </a:t>
            </a:r>
          </a:p>
          <a:p>
            <a:pPr algn="l">
              <a:lnSpc>
                <a:spcPts val="1313"/>
              </a:lnSpc>
            </a:pPr>
            <a:r>
              <a:rPr lang="en-US" sz="938">
                <a:solidFill>
                  <a:srgbClr val="000000"/>
                </a:solidFill>
                <a:latin typeface="Roboto"/>
                <a:ea typeface="Roboto"/>
                <a:cs typeface="Roboto"/>
                <a:sym typeface="Roboto"/>
              </a:rPr>
              <a:t>Leathem, K. et.al. / Suffolk Libraries (Januar 2023) An impact analysis of services of Suffolk</a:t>
            </a:r>
          </a:p>
          <a:p>
            <a:pPr algn="l">
              <a:lnSpc>
                <a:spcPts val="1313"/>
              </a:lnSpc>
            </a:pPr>
            <a:r>
              <a:rPr lang="en-US" sz="938">
                <a:solidFill>
                  <a:srgbClr val="000000"/>
                </a:solidFill>
                <a:latin typeface="Roboto"/>
                <a:ea typeface="Roboto"/>
                <a:cs typeface="Roboto"/>
                <a:sym typeface="Roboto"/>
              </a:rPr>
              <a:t>Libraries.Moore Kingston Smith. Nonprofit Advisory. URL: </a:t>
            </a:r>
            <a:r>
              <a:rPr lang="en-US" sz="938" u="sng">
                <a:solidFill>
                  <a:srgbClr val="000000"/>
                </a:solidFill>
                <a:latin typeface="Roboto"/>
                <a:ea typeface="Roboto"/>
                <a:cs typeface="Roboto"/>
                <a:sym typeface="Roboto"/>
                <a:hlinkClick r:id="rId5" tooltip="https://www.suffolklibraries.co.uk/about/initiatives-and-impact/measuring-our-impact-independent-research-into-our-social-value"/>
              </a:rPr>
              <a:t>https://www.suffolklibraries.co.uk/about/initiatives-and-impact/measuring-our-impact-independent-research-into-our-social-value</a:t>
            </a:r>
          </a:p>
          <a:p>
            <a:pPr algn="l">
              <a:lnSpc>
                <a:spcPts val="919"/>
              </a:lnSpc>
            </a:pPr>
            <a:endParaRPr lang="en-US" sz="938" u="sng">
              <a:solidFill>
                <a:srgbClr val="000000"/>
              </a:solidFill>
              <a:latin typeface="Roboto"/>
              <a:ea typeface="Roboto"/>
              <a:cs typeface="Roboto"/>
              <a:sym typeface="Roboto"/>
              <a:hlinkClick r:id="rId5" tooltip="https://www.suffolklibraries.co.uk/about/initiatives-and-impact/measuring-our-impact-independent-research-into-our-social-value"/>
            </a:endParaRPr>
          </a:p>
          <a:p>
            <a:pPr algn="l">
              <a:lnSpc>
                <a:spcPts val="1313"/>
              </a:lnSpc>
            </a:pPr>
            <a:r>
              <a:rPr lang="en-US" sz="938">
                <a:solidFill>
                  <a:srgbClr val="000000"/>
                </a:solidFill>
                <a:latin typeface="Roboto"/>
                <a:ea typeface="Roboto"/>
                <a:cs typeface="Roboto"/>
                <a:sym typeface="Roboto"/>
              </a:rPr>
              <a:t>SDG Compass (25.5 2023)  The guide for business action on the SDGs </a:t>
            </a:r>
          </a:p>
          <a:p>
            <a:pPr algn="l">
              <a:lnSpc>
                <a:spcPts val="1313"/>
              </a:lnSpc>
            </a:pPr>
            <a:r>
              <a:rPr lang="en-US" sz="938">
                <a:solidFill>
                  <a:srgbClr val="000000"/>
                </a:solidFill>
                <a:latin typeface="Roboto"/>
                <a:ea typeface="Roboto"/>
                <a:cs typeface="Roboto"/>
                <a:sym typeface="Roboto"/>
              </a:rPr>
              <a:t>GRI, UN Global Compact &amp; World Business Council for Sustainable Development (WBCSD) URL: </a:t>
            </a:r>
            <a:r>
              <a:rPr lang="en-US" sz="938" u="sng">
                <a:solidFill>
                  <a:srgbClr val="000000"/>
                </a:solidFill>
                <a:latin typeface="Roboto"/>
                <a:ea typeface="Roboto"/>
                <a:cs typeface="Roboto"/>
                <a:sym typeface="Roboto"/>
                <a:hlinkClick r:id="rId6" tooltip="https://sdgcompass.org/"/>
              </a:rPr>
              <a:t>https://sdgcompass.org/</a:t>
            </a:r>
            <a:r>
              <a:rPr lang="en-US" sz="938">
                <a:solidFill>
                  <a:srgbClr val="000000"/>
                </a:solidFill>
                <a:latin typeface="Roboto"/>
                <a:ea typeface="Roboto"/>
                <a:cs typeface="Roboto"/>
                <a:sym typeface="Roboto"/>
              </a:rPr>
              <a:t> </a:t>
            </a:r>
          </a:p>
          <a:p>
            <a:pPr algn="l">
              <a:lnSpc>
                <a:spcPts val="919"/>
              </a:lnSpc>
            </a:pPr>
            <a:endParaRPr lang="en-US" sz="938">
              <a:solidFill>
                <a:srgbClr val="000000"/>
              </a:solidFill>
              <a:latin typeface="Roboto"/>
              <a:ea typeface="Roboto"/>
              <a:cs typeface="Roboto"/>
              <a:sym typeface="Roboto"/>
            </a:endParaRPr>
          </a:p>
          <a:p>
            <a:pPr algn="l">
              <a:lnSpc>
                <a:spcPts val="1313"/>
              </a:lnSpc>
            </a:pPr>
            <a:r>
              <a:rPr lang="en-US" sz="938">
                <a:solidFill>
                  <a:srgbClr val="000000"/>
                </a:solidFill>
                <a:latin typeface="Roboto"/>
                <a:ea typeface="Roboto"/>
                <a:cs typeface="Roboto"/>
                <a:sym typeface="Roboto"/>
              </a:rPr>
              <a:t>Stockholm Resilience Centre (2024). Contributions to agenda 2023.  </a:t>
            </a:r>
            <a:r>
              <a:rPr lang="en-US" sz="938" u="sng">
                <a:solidFill>
                  <a:srgbClr val="000000"/>
                </a:solidFill>
                <a:latin typeface="Roboto"/>
                <a:ea typeface="Roboto"/>
                <a:cs typeface="Roboto"/>
                <a:sym typeface="Roboto"/>
              </a:rPr>
              <a:t>https://www.stockholmresilience.org/research/research-news/2017-02-28-contributions-to-agenda-2030.html</a:t>
            </a:r>
            <a:r>
              <a:rPr lang="en-US" sz="938">
                <a:solidFill>
                  <a:srgbClr val="000000"/>
                </a:solidFill>
                <a:latin typeface="Roboto"/>
                <a:ea typeface="Roboto"/>
                <a:cs typeface="Roboto"/>
                <a:sym typeface="Roboto"/>
              </a:rPr>
              <a:t> </a:t>
            </a:r>
          </a:p>
          <a:p>
            <a:pPr algn="l">
              <a:lnSpc>
                <a:spcPts val="919"/>
              </a:lnSpc>
            </a:pPr>
            <a:endParaRPr lang="en-US" sz="938">
              <a:solidFill>
                <a:srgbClr val="000000"/>
              </a:solidFill>
              <a:latin typeface="Roboto"/>
              <a:ea typeface="Roboto"/>
              <a:cs typeface="Roboto"/>
              <a:sym typeface="Roboto"/>
            </a:endParaRPr>
          </a:p>
          <a:p>
            <a:pPr algn="l">
              <a:lnSpc>
                <a:spcPts val="1313"/>
              </a:lnSpc>
            </a:pPr>
            <a:r>
              <a:rPr lang="en-US" sz="938">
                <a:solidFill>
                  <a:srgbClr val="000000"/>
                </a:solidFill>
                <a:latin typeface="Roboto"/>
                <a:ea typeface="Roboto"/>
                <a:cs typeface="Roboto"/>
                <a:sym typeface="Roboto"/>
              </a:rPr>
              <a:t>Stoknes (2020) Grønn vekst. En sunn økonomi for det 21. århundre. Tiden forlag. </a:t>
            </a:r>
          </a:p>
          <a:p>
            <a:pPr algn="l">
              <a:lnSpc>
                <a:spcPts val="919"/>
              </a:lnSpc>
            </a:pPr>
            <a:r>
              <a:rPr lang="en-US" sz="656">
                <a:solidFill>
                  <a:srgbClr val="000000"/>
                </a:solidFill>
                <a:latin typeface="Roboto"/>
                <a:ea typeface="Roboto"/>
                <a:cs typeface="Roboto"/>
                <a:sym typeface="Roboto"/>
              </a:rPr>
              <a:t> </a:t>
            </a:r>
          </a:p>
          <a:p>
            <a:pPr algn="l">
              <a:lnSpc>
                <a:spcPts val="919"/>
              </a:lnSpc>
            </a:pPr>
            <a:endParaRPr lang="en-US" sz="656">
              <a:solidFill>
                <a:srgbClr val="000000"/>
              </a:solidFill>
              <a:latin typeface="Roboto"/>
              <a:ea typeface="Roboto"/>
              <a:cs typeface="Roboto"/>
              <a:sym typeface="Roboto"/>
            </a:endParaRPr>
          </a:p>
          <a:p>
            <a:pPr algn="l">
              <a:lnSpc>
                <a:spcPts val="1313"/>
              </a:lnSpc>
            </a:pPr>
            <a:r>
              <a:rPr lang="en-US" sz="938">
                <a:solidFill>
                  <a:srgbClr val="000000"/>
                </a:solidFill>
                <a:latin typeface="Roboto"/>
                <a:ea typeface="Roboto"/>
                <a:cs typeface="Roboto"/>
                <a:sym typeface="Roboto"/>
              </a:rPr>
              <a:t>Aabø, S. (2005) The value of public libraries : a methodological discussion and empirical study</a:t>
            </a:r>
          </a:p>
          <a:p>
            <a:pPr algn="l">
              <a:lnSpc>
                <a:spcPts val="1313"/>
              </a:lnSpc>
            </a:pPr>
            <a:r>
              <a:rPr lang="en-US" sz="938">
                <a:solidFill>
                  <a:srgbClr val="000000"/>
                </a:solidFill>
                <a:latin typeface="Roboto"/>
                <a:ea typeface="Roboto"/>
                <a:cs typeface="Roboto"/>
                <a:sym typeface="Roboto"/>
              </a:rPr>
              <a:t>applying the contingent valuation method. [Doktorgradsavhandling, Universitetet i Oslo] DUO. URL:  </a:t>
            </a:r>
            <a:r>
              <a:rPr lang="en-US" sz="938" u="sng">
                <a:solidFill>
                  <a:srgbClr val="000000"/>
                </a:solidFill>
                <a:latin typeface="Roboto"/>
                <a:ea typeface="Roboto"/>
                <a:cs typeface="Roboto"/>
                <a:sym typeface="Roboto"/>
                <a:hlinkClick r:id="rId7" tooltip="https://www.duo.uio.no/handle/10852/27223"/>
              </a:rPr>
              <a:t>https://www.duo.uio.no/handle/10852/27223</a:t>
            </a:r>
            <a:r>
              <a:rPr lang="en-US" sz="938">
                <a:solidFill>
                  <a:srgbClr val="000000"/>
                </a:solidFill>
                <a:latin typeface="Roboto"/>
                <a:ea typeface="Roboto"/>
                <a:cs typeface="Roboto"/>
                <a:sym typeface="Roboto"/>
              </a:rPr>
              <a:t> </a:t>
            </a:r>
          </a:p>
          <a:p>
            <a:pPr algn="l">
              <a:lnSpc>
                <a:spcPts val="1313"/>
              </a:lnSpc>
            </a:pPr>
            <a:r>
              <a:rPr lang="en-US" sz="938">
                <a:solidFill>
                  <a:srgbClr val="000000"/>
                </a:solidFill>
                <a:latin typeface="Roboto"/>
                <a:ea typeface="Roboto"/>
                <a:cs typeface="Roboto"/>
                <a:sym typeface="Roboto"/>
              </a:rPr>
              <a:t>           </a:t>
            </a:r>
          </a:p>
          <a:p>
            <a:pPr algn="l">
              <a:lnSpc>
                <a:spcPts val="1576"/>
              </a:lnSpc>
            </a:pPr>
            <a:endParaRPr lang="en-US" sz="938">
              <a:solidFill>
                <a:srgbClr val="000000"/>
              </a:solidFill>
              <a:latin typeface="Roboto"/>
              <a:ea typeface="Roboto"/>
              <a:cs typeface="Roboto"/>
              <a:sym typeface="Roboto"/>
            </a:endParaRPr>
          </a:p>
          <a:p>
            <a:pPr algn="l">
              <a:lnSpc>
                <a:spcPts val="2102"/>
              </a:lnSpc>
            </a:pPr>
            <a:endParaRPr lang="en-US" sz="938">
              <a:solidFill>
                <a:srgbClr val="000000"/>
              </a:solidFill>
              <a:latin typeface="Roboto"/>
              <a:ea typeface="Roboto"/>
              <a:cs typeface="Roboto"/>
              <a:sym typeface="Roboto"/>
            </a:endParaRPr>
          </a:p>
          <a:p>
            <a:pPr algn="l">
              <a:lnSpc>
                <a:spcPts val="1576"/>
              </a:lnSpc>
            </a:pPr>
            <a:endParaRPr lang="en-US" sz="938">
              <a:solidFill>
                <a:srgbClr val="000000"/>
              </a:solidFill>
              <a:latin typeface="Roboto"/>
              <a:ea typeface="Roboto"/>
              <a:cs typeface="Roboto"/>
              <a:sym typeface="Roboto"/>
            </a:endParaRPr>
          </a:p>
        </p:txBody>
      </p:sp>
      <p:sp>
        <p:nvSpPr>
          <p:cNvPr id="3" name="Freeform 3"/>
          <p:cNvSpPr/>
          <p:nvPr/>
        </p:nvSpPr>
        <p:spPr>
          <a:xfrm>
            <a:off x="10986328" y="8445975"/>
            <a:ext cx="5069041" cy="2065634"/>
          </a:xfrm>
          <a:custGeom>
            <a:avLst/>
            <a:gdLst/>
            <a:ahLst/>
            <a:cxnLst/>
            <a:rect l="l" t="t" r="r" b="b"/>
            <a:pathLst>
              <a:path w="5069041" h="2065634">
                <a:moveTo>
                  <a:pt x="0" y="0"/>
                </a:moveTo>
                <a:lnTo>
                  <a:pt x="5069041" y="0"/>
                </a:lnTo>
                <a:lnTo>
                  <a:pt x="5069041" y="2065635"/>
                </a:lnTo>
                <a:lnTo>
                  <a:pt x="0" y="206563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 name="TextBox 4"/>
          <p:cNvSpPr txBox="1"/>
          <p:nvPr/>
        </p:nvSpPr>
        <p:spPr>
          <a:xfrm>
            <a:off x="1028700" y="1931140"/>
            <a:ext cx="7668467" cy="2804794"/>
          </a:xfrm>
          <a:prstGeom prst="rect">
            <a:avLst/>
          </a:prstGeom>
        </p:spPr>
        <p:txBody>
          <a:bodyPr lIns="0" tIns="0" rIns="0" bIns="0" rtlCol="0" anchor="t">
            <a:spAutoFit/>
          </a:bodyPr>
          <a:lstStyle/>
          <a:p>
            <a:pPr algn="ctr">
              <a:lnSpc>
                <a:spcPts val="4480"/>
              </a:lnSpc>
            </a:pPr>
            <a:r>
              <a:rPr lang="en-US" sz="3200" b="1">
                <a:solidFill>
                  <a:srgbClr val="000000"/>
                </a:solidFill>
                <a:latin typeface="Roboto Bold"/>
                <a:ea typeface="Roboto Bold"/>
                <a:cs typeface="Roboto Bold"/>
                <a:sym typeface="Roboto Bold"/>
              </a:rPr>
              <a:t>Til slutt finner du kildene. De som allerede er lister opp her er de som er brukt i utforming av malen. </a:t>
            </a:r>
          </a:p>
          <a:p>
            <a:pPr algn="ctr">
              <a:lnSpc>
                <a:spcPts val="4480"/>
              </a:lnSpc>
            </a:pPr>
            <a:endParaRPr lang="en-US" sz="3200" b="1">
              <a:solidFill>
                <a:srgbClr val="000000"/>
              </a:solidFill>
              <a:latin typeface="Roboto Bold"/>
              <a:ea typeface="Roboto Bold"/>
              <a:cs typeface="Roboto Bold"/>
              <a:sym typeface="Roboto Bold"/>
            </a:endParaRPr>
          </a:p>
          <a:p>
            <a:pPr algn="ctr">
              <a:lnSpc>
                <a:spcPts val="4480"/>
              </a:lnSpc>
            </a:pPr>
            <a:r>
              <a:rPr lang="en-US" sz="3200" b="1">
                <a:solidFill>
                  <a:srgbClr val="000000"/>
                </a:solidFill>
                <a:latin typeface="Roboto Bold"/>
                <a:ea typeface="Roboto Bold"/>
                <a:cs typeface="Roboto Bold"/>
                <a:sym typeface="Roboto Bold"/>
              </a:rPr>
              <a:t>Før på dine egne.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C4C4"/>
        </a:solidFill>
        <a:effectLst/>
      </p:bgPr>
    </p:bg>
    <p:spTree>
      <p:nvGrpSpPr>
        <p:cNvPr id="1" name=""/>
        <p:cNvGrpSpPr/>
        <p:nvPr/>
      </p:nvGrpSpPr>
      <p:grpSpPr>
        <a:xfrm>
          <a:off x="0" y="0"/>
          <a:ext cx="0" cy="0"/>
          <a:chOff x="0" y="0"/>
          <a:chExt cx="0" cy="0"/>
        </a:xfrm>
      </p:grpSpPr>
      <p:sp>
        <p:nvSpPr>
          <p:cNvPr id="2" name="TextBox 2"/>
          <p:cNvSpPr txBox="1"/>
          <p:nvPr/>
        </p:nvSpPr>
        <p:spPr>
          <a:xfrm>
            <a:off x="2380862" y="4842510"/>
            <a:ext cx="13099517" cy="3863340"/>
          </a:xfrm>
          <a:prstGeom prst="rect">
            <a:avLst/>
          </a:prstGeom>
        </p:spPr>
        <p:txBody>
          <a:bodyPr lIns="0" tIns="0" rIns="0" bIns="0" rtlCol="0" anchor="t">
            <a:spAutoFit/>
          </a:bodyPr>
          <a:lstStyle/>
          <a:p>
            <a:pPr algn="ctr">
              <a:lnSpc>
                <a:spcPts val="4409"/>
              </a:lnSpc>
            </a:pPr>
            <a:r>
              <a:rPr lang="en-US" sz="3150">
                <a:solidFill>
                  <a:srgbClr val="000000"/>
                </a:solidFill>
                <a:latin typeface="Roboto"/>
                <a:ea typeface="Roboto"/>
                <a:cs typeface="Roboto"/>
                <a:sym typeface="Roboto"/>
              </a:rPr>
              <a:t>Tilpass  malen og gjør den til deres egen. </a:t>
            </a:r>
          </a:p>
          <a:p>
            <a:pPr algn="ctr">
              <a:lnSpc>
                <a:spcPts val="4409"/>
              </a:lnSpc>
            </a:pPr>
            <a:endParaRPr lang="en-US" sz="3150">
              <a:solidFill>
                <a:srgbClr val="000000"/>
              </a:solidFill>
              <a:latin typeface="Roboto"/>
              <a:ea typeface="Roboto"/>
              <a:cs typeface="Roboto"/>
              <a:sym typeface="Roboto"/>
            </a:endParaRPr>
          </a:p>
          <a:p>
            <a:pPr algn="ctr">
              <a:lnSpc>
                <a:spcPts val="4409"/>
              </a:lnSpc>
            </a:pPr>
            <a:r>
              <a:rPr lang="en-US" sz="3150">
                <a:solidFill>
                  <a:srgbClr val="000000"/>
                </a:solidFill>
                <a:latin typeface="Roboto"/>
                <a:ea typeface="Roboto"/>
                <a:cs typeface="Roboto"/>
                <a:sym typeface="Roboto"/>
              </a:rPr>
              <a:t>Igjen minner vi om hvor viktig det er at alle har et eierskap til resultatet, strategien og målene dere velger dere. Når et utkast til strategi er klart, samles dere til et siste fellesmøte og går gjennom det som er skrevet. Alle bør kjenne seg igjen i resultatet. Det bør reflektere prosessen dere har vært gjennom i fellesskap.</a:t>
            </a:r>
          </a:p>
        </p:txBody>
      </p:sp>
      <p:sp>
        <p:nvSpPr>
          <p:cNvPr id="3" name="TextBox 3"/>
          <p:cNvSpPr txBox="1"/>
          <p:nvPr/>
        </p:nvSpPr>
        <p:spPr>
          <a:xfrm>
            <a:off x="404759" y="983967"/>
            <a:ext cx="15996058" cy="3598255"/>
          </a:xfrm>
          <a:prstGeom prst="rect">
            <a:avLst/>
          </a:prstGeom>
        </p:spPr>
        <p:txBody>
          <a:bodyPr lIns="0" tIns="0" rIns="0" bIns="0" rtlCol="0" anchor="t">
            <a:spAutoFit/>
          </a:bodyPr>
          <a:lstStyle/>
          <a:p>
            <a:pPr algn="ctr">
              <a:lnSpc>
                <a:spcPts val="26913"/>
              </a:lnSpc>
            </a:pPr>
            <a:r>
              <a:rPr lang="en-US" sz="26913" b="1">
                <a:solidFill>
                  <a:srgbClr val="FF0099"/>
                </a:solidFill>
                <a:latin typeface="Big Shoulders Display Bold"/>
                <a:ea typeface="Big Shoulders Display Bold"/>
                <a:cs typeface="Big Shoulders Display Bold"/>
                <a:sym typeface="Big Shoulders Display Bold"/>
              </a:rPr>
              <a:t>LYKKE TIL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C4C4"/>
        </a:solidFill>
        <a:effectLst/>
      </p:bgPr>
    </p:bg>
    <p:spTree>
      <p:nvGrpSpPr>
        <p:cNvPr id="1" name=""/>
        <p:cNvGrpSpPr/>
        <p:nvPr/>
      </p:nvGrpSpPr>
      <p:grpSpPr>
        <a:xfrm>
          <a:off x="0" y="0"/>
          <a:ext cx="0" cy="0"/>
          <a:chOff x="0" y="0"/>
          <a:chExt cx="0" cy="0"/>
        </a:xfrm>
      </p:grpSpPr>
      <p:sp>
        <p:nvSpPr>
          <p:cNvPr id="2" name="Freeform 2"/>
          <p:cNvSpPr/>
          <p:nvPr/>
        </p:nvSpPr>
        <p:spPr>
          <a:xfrm>
            <a:off x="1836617" y="-1065771"/>
            <a:ext cx="13241949" cy="13225396"/>
          </a:xfrm>
          <a:custGeom>
            <a:avLst/>
            <a:gdLst/>
            <a:ahLst/>
            <a:cxnLst/>
            <a:rect l="l" t="t" r="r" b="b"/>
            <a:pathLst>
              <a:path w="13241949" h="13225396">
                <a:moveTo>
                  <a:pt x="0" y="0"/>
                </a:moveTo>
                <a:lnTo>
                  <a:pt x="13241949" y="0"/>
                </a:lnTo>
                <a:lnTo>
                  <a:pt x="13241949" y="13225396"/>
                </a:lnTo>
                <a:lnTo>
                  <a:pt x="0" y="132253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532583" y="4682057"/>
            <a:ext cx="5850017" cy="1875155"/>
          </a:xfrm>
          <a:prstGeom prst="rect">
            <a:avLst/>
          </a:prstGeom>
        </p:spPr>
        <p:txBody>
          <a:bodyPr lIns="0" tIns="0" rIns="0" bIns="0" rtlCol="0" anchor="t">
            <a:spAutoFit/>
          </a:bodyPr>
          <a:lstStyle/>
          <a:p>
            <a:pPr algn="ctr">
              <a:lnSpc>
                <a:spcPts val="4409"/>
              </a:lnSpc>
            </a:pPr>
            <a:r>
              <a:rPr lang="en-US" sz="3150">
                <a:solidFill>
                  <a:srgbClr val="000000"/>
                </a:solidFill>
                <a:latin typeface="Roboto"/>
                <a:ea typeface="Roboto"/>
                <a:cs typeface="Roboto"/>
                <a:sym typeface="Roboto"/>
              </a:rPr>
              <a:t>Tusen takk for at dere tok kurset </a:t>
            </a:r>
          </a:p>
          <a:p>
            <a:pPr algn="ctr">
              <a:lnSpc>
                <a:spcPts val="4409"/>
              </a:lnSpc>
            </a:pPr>
            <a:endParaRPr lang="en-US" sz="3150">
              <a:solidFill>
                <a:srgbClr val="000000"/>
              </a:solidFill>
              <a:latin typeface="Roboto"/>
              <a:ea typeface="Roboto"/>
              <a:cs typeface="Roboto"/>
              <a:sym typeface="Roboto"/>
            </a:endParaRPr>
          </a:p>
          <a:p>
            <a:pPr algn="ctr">
              <a:lnSpc>
                <a:spcPts val="6229"/>
              </a:lnSpc>
            </a:pPr>
            <a:r>
              <a:rPr lang="en-US" sz="4449">
                <a:solidFill>
                  <a:srgbClr val="000000"/>
                </a:solidFill>
                <a:latin typeface="Roboto"/>
                <a:ea typeface="Roboto"/>
                <a:cs typeface="Roboto"/>
                <a:sym typeface="Roboto"/>
              </a:rPr>
              <a:t>10 steg til bærekraft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667C"/>
        </a:solidFill>
        <a:effectLst/>
      </p:bgPr>
    </p:bg>
    <p:spTree>
      <p:nvGrpSpPr>
        <p:cNvPr id="1" name=""/>
        <p:cNvGrpSpPr/>
        <p:nvPr/>
      </p:nvGrpSpPr>
      <p:grpSpPr>
        <a:xfrm>
          <a:off x="0" y="0"/>
          <a:ext cx="0" cy="0"/>
          <a:chOff x="0" y="0"/>
          <a:chExt cx="0" cy="0"/>
        </a:xfrm>
      </p:grpSpPr>
      <p:sp>
        <p:nvSpPr>
          <p:cNvPr id="4" name="TextBox 4"/>
          <p:cNvSpPr txBox="1"/>
          <p:nvPr/>
        </p:nvSpPr>
        <p:spPr>
          <a:xfrm>
            <a:off x="533400" y="2878335"/>
            <a:ext cx="8911886" cy="4847481"/>
          </a:xfrm>
          <a:prstGeom prst="rect">
            <a:avLst/>
          </a:prstGeom>
        </p:spPr>
        <p:txBody>
          <a:bodyPr lIns="0" tIns="0" rIns="0" bIns="0" rtlCol="0" anchor="t">
            <a:spAutoFit/>
          </a:bodyPr>
          <a:lstStyle/>
          <a:p>
            <a:pPr>
              <a:lnSpc>
                <a:spcPts val="4200"/>
              </a:lnSpc>
            </a:pPr>
            <a:r>
              <a:rPr lang="en-US" sz="3000" b="1" dirty="0" err="1" smtClean="0">
                <a:solidFill>
                  <a:srgbClr val="FFFFFF"/>
                </a:solidFill>
                <a:latin typeface="Roboto Bold"/>
                <a:ea typeface="Roboto Bold"/>
                <a:cs typeface="Roboto Bold"/>
                <a:sym typeface="Roboto Bold"/>
              </a:rPr>
              <a:t>Evaluer</a:t>
            </a:r>
            <a:r>
              <a:rPr lang="en-US" sz="3000" b="1" dirty="0" smtClean="0">
                <a:solidFill>
                  <a:srgbClr val="FFFFFF"/>
                </a:solidFill>
                <a:latin typeface="Roboto Bold"/>
                <a:ea typeface="Roboto Bold"/>
                <a:cs typeface="Roboto Bold"/>
                <a:sym typeface="Roboto Bold"/>
              </a:rPr>
              <a:t> og </a:t>
            </a:r>
            <a:r>
              <a:rPr lang="en-US" sz="3000" b="1" dirty="0" err="1" smtClean="0">
                <a:solidFill>
                  <a:srgbClr val="FFFFFF"/>
                </a:solidFill>
                <a:latin typeface="Roboto Bold"/>
                <a:ea typeface="Roboto Bold"/>
                <a:cs typeface="Roboto Bold"/>
                <a:sym typeface="Roboto Bold"/>
              </a:rPr>
              <a:t>lær</a:t>
            </a:r>
            <a:endParaRPr lang="en-US" sz="3000" b="1" dirty="0" smtClean="0">
              <a:solidFill>
                <a:srgbClr val="FFFFFF"/>
              </a:solidFill>
              <a:latin typeface="Roboto Bold"/>
              <a:ea typeface="Roboto Bold"/>
              <a:cs typeface="Roboto Bold"/>
              <a:sym typeface="Roboto Bold"/>
            </a:endParaRPr>
          </a:p>
          <a:p>
            <a:pPr>
              <a:lnSpc>
                <a:spcPts val="4200"/>
              </a:lnSpc>
            </a:pPr>
            <a:endParaRPr lang="en-US" sz="3000" b="1" dirty="0">
              <a:solidFill>
                <a:srgbClr val="FFFFFF"/>
              </a:solidFill>
              <a:latin typeface="Roboto Bold"/>
              <a:ea typeface="Roboto Bold"/>
              <a:cs typeface="Roboto Bold"/>
              <a:sym typeface="Roboto Bold"/>
            </a:endParaRPr>
          </a:p>
          <a:p>
            <a:pPr marL="457200" indent="-457200">
              <a:lnSpc>
                <a:spcPts val="4200"/>
              </a:lnSpc>
              <a:buFontTx/>
              <a:buChar char="-"/>
            </a:pPr>
            <a:r>
              <a:rPr lang="en-US" sz="3000" b="1" dirty="0" smtClean="0">
                <a:solidFill>
                  <a:srgbClr val="FFFFFF"/>
                </a:solidFill>
                <a:latin typeface="Roboto Bold"/>
                <a:ea typeface="Roboto Bold"/>
                <a:cs typeface="Roboto Bold"/>
                <a:sym typeface="Roboto Bold"/>
              </a:rPr>
              <a:t>Å </a:t>
            </a:r>
            <a:r>
              <a:rPr lang="en-US" sz="3000" b="1" dirty="0" err="1" smtClean="0">
                <a:solidFill>
                  <a:srgbClr val="FFFFFF"/>
                </a:solidFill>
                <a:latin typeface="Roboto Bold"/>
                <a:ea typeface="Roboto Bold"/>
                <a:cs typeface="Roboto Bold"/>
                <a:sym typeface="Roboto Bold"/>
              </a:rPr>
              <a:t>evaluere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nye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tiltak</a:t>
            </a:r>
            <a:r>
              <a:rPr lang="en-US" sz="3000" b="1" dirty="0" smtClean="0">
                <a:solidFill>
                  <a:srgbClr val="FFFFFF"/>
                </a:solidFill>
                <a:latin typeface="Roboto Bold"/>
                <a:ea typeface="Roboto Bold"/>
                <a:cs typeface="Roboto Bold"/>
                <a:sym typeface="Roboto Bold"/>
              </a:rPr>
              <a:t> og </a:t>
            </a:r>
            <a:r>
              <a:rPr lang="en-US" sz="3000" b="1" dirty="0" err="1" smtClean="0">
                <a:solidFill>
                  <a:srgbClr val="FFFFFF"/>
                </a:solidFill>
                <a:latin typeface="Roboto Bold"/>
                <a:ea typeface="Roboto Bold"/>
                <a:cs typeface="Roboto Bold"/>
                <a:sym typeface="Roboto Bold"/>
              </a:rPr>
              <a:t>endringer</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sikrer</a:t>
            </a:r>
            <a:r>
              <a:rPr lang="en-US" sz="3000" b="1" dirty="0" smtClean="0">
                <a:solidFill>
                  <a:srgbClr val="FFFFFF"/>
                </a:solidFill>
                <a:latin typeface="Roboto Bold"/>
                <a:ea typeface="Roboto Bold"/>
                <a:cs typeface="Roboto Bold"/>
                <a:sym typeface="Roboto Bold"/>
              </a:rPr>
              <a:t> at vi </a:t>
            </a:r>
            <a:r>
              <a:rPr lang="en-US" sz="3000" b="1" dirty="0" err="1" smtClean="0">
                <a:solidFill>
                  <a:srgbClr val="FFFFFF"/>
                </a:solidFill>
                <a:latin typeface="Roboto Bold"/>
                <a:ea typeface="Roboto Bold"/>
                <a:cs typeface="Roboto Bold"/>
                <a:sym typeface="Roboto Bold"/>
              </a:rPr>
              <a:t>arbeider</a:t>
            </a:r>
            <a:r>
              <a:rPr lang="en-US" sz="3000" b="1" dirty="0" smtClean="0">
                <a:solidFill>
                  <a:srgbClr val="FFFFFF"/>
                </a:solidFill>
                <a:latin typeface="Roboto Bold"/>
                <a:ea typeface="Roboto Bold"/>
                <a:cs typeface="Roboto Bold"/>
                <a:sym typeface="Roboto Bold"/>
              </a:rPr>
              <a:t> mot </a:t>
            </a:r>
            <a:r>
              <a:rPr lang="en-US" sz="3000" b="1" dirty="0" err="1" smtClean="0">
                <a:solidFill>
                  <a:srgbClr val="FFFFFF"/>
                </a:solidFill>
                <a:latin typeface="Roboto Bold"/>
                <a:ea typeface="Roboto Bold"/>
                <a:cs typeface="Roboto Bold"/>
                <a:sym typeface="Roboto Bold"/>
              </a:rPr>
              <a:t>målene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våre</a:t>
            </a:r>
            <a:endParaRPr lang="en-US" sz="3000" b="1" dirty="0" smtClean="0">
              <a:solidFill>
                <a:srgbClr val="FFFFFF"/>
              </a:solidFill>
              <a:latin typeface="Roboto Bold"/>
              <a:ea typeface="Roboto Bold"/>
              <a:cs typeface="Roboto Bold"/>
              <a:sym typeface="Roboto Bold"/>
            </a:endParaRPr>
          </a:p>
          <a:p>
            <a:pPr marL="457200" indent="-457200">
              <a:lnSpc>
                <a:spcPts val="4200"/>
              </a:lnSpc>
              <a:buFontTx/>
              <a:buChar char="-"/>
            </a:pPr>
            <a:r>
              <a:rPr lang="en-US" sz="3000" b="1" dirty="0" smtClean="0">
                <a:solidFill>
                  <a:srgbClr val="FFFFFF"/>
                </a:solidFill>
                <a:latin typeface="Roboto Bold"/>
                <a:ea typeface="Roboto Bold"/>
                <a:cs typeface="Roboto Bold"/>
                <a:sym typeface="Roboto Bold"/>
              </a:rPr>
              <a:t>Et </a:t>
            </a:r>
            <a:r>
              <a:rPr lang="en-US" sz="3000" b="1" dirty="0" err="1" smtClean="0">
                <a:solidFill>
                  <a:srgbClr val="FFFFFF"/>
                </a:solidFill>
                <a:latin typeface="Roboto Bold"/>
                <a:ea typeface="Roboto Bold"/>
                <a:cs typeface="Roboto Bold"/>
                <a:sym typeface="Roboto Bold"/>
              </a:rPr>
              <a:t>mål</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kan</a:t>
            </a:r>
            <a:r>
              <a:rPr lang="en-US" sz="3000" b="1" dirty="0" smtClean="0">
                <a:solidFill>
                  <a:srgbClr val="FFFFFF"/>
                </a:solidFill>
                <a:latin typeface="Roboto Bold"/>
                <a:ea typeface="Roboto Bold"/>
                <a:cs typeface="Roboto Bold"/>
                <a:sym typeface="Roboto Bold"/>
              </a:rPr>
              <a:t> ha </a:t>
            </a:r>
            <a:r>
              <a:rPr lang="en-US" sz="3000" b="1" dirty="0" err="1" smtClean="0">
                <a:solidFill>
                  <a:srgbClr val="FFFFFF"/>
                </a:solidFill>
                <a:latin typeface="Roboto Bold"/>
                <a:ea typeface="Roboto Bold"/>
                <a:cs typeface="Roboto Bold"/>
                <a:sym typeface="Roboto Bold"/>
              </a:rPr>
              <a:t>flere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tiltak</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knyttet</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til</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seg</a:t>
            </a:r>
            <a:endParaRPr lang="en-US" sz="3000" b="1" dirty="0" smtClean="0">
              <a:solidFill>
                <a:srgbClr val="FFFFFF"/>
              </a:solidFill>
              <a:latin typeface="Roboto Bold"/>
              <a:ea typeface="Roboto Bold"/>
              <a:cs typeface="Roboto Bold"/>
              <a:sym typeface="Roboto Bold"/>
            </a:endParaRPr>
          </a:p>
          <a:p>
            <a:pPr marL="914400" lvl="1" indent="-457200">
              <a:lnSpc>
                <a:spcPts val="4200"/>
              </a:lnSpc>
              <a:buFontTx/>
              <a:buChar char="-"/>
            </a:pPr>
            <a:r>
              <a:rPr lang="en-US" sz="3000" b="1" dirty="0" err="1" smtClean="0">
                <a:solidFill>
                  <a:srgbClr val="FFFFFF"/>
                </a:solidFill>
                <a:latin typeface="Roboto Bold"/>
                <a:ea typeface="Roboto Bold"/>
                <a:cs typeface="Roboto Bold"/>
                <a:sym typeface="Roboto Bold"/>
              </a:rPr>
              <a:t>Hvordan</a:t>
            </a:r>
            <a:r>
              <a:rPr lang="en-US" sz="3000" b="1" dirty="0" smtClean="0">
                <a:solidFill>
                  <a:srgbClr val="FFFFFF"/>
                </a:solidFill>
                <a:latin typeface="Roboto Bold"/>
                <a:ea typeface="Roboto Bold"/>
                <a:cs typeface="Roboto Bold"/>
                <a:sym typeface="Roboto Bold"/>
              </a:rPr>
              <a:t> vet vi </a:t>
            </a:r>
            <a:r>
              <a:rPr lang="en-US" sz="3000" b="1" dirty="0" err="1" smtClean="0">
                <a:solidFill>
                  <a:srgbClr val="FFFFFF"/>
                </a:solidFill>
                <a:latin typeface="Roboto Bold"/>
                <a:ea typeface="Roboto Bold"/>
                <a:cs typeface="Roboto Bold"/>
                <a:sym typeface="Roboto Bold"/>
              </a:rPr>
              <a:t>hvilke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som</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virker</a:t>
            </a:r>
            <a:r>
              <a:rPr lang="en-US" sz="3000" b="1" dirty="0" smtClean="0">
                <a:solidFill>
                  <a:srgbClr val="FFFFFF"/>
                </a:solidFill>
                <a:latin typeface="Roboto Bold"/>
                <a:ea typeface="Roboto Bold"/>
                <a:cs typeface="Roboto Bold"/>
                <a:sym typeface="Roboto Bold"/>
              </a:rPr>
              <a:t>? </a:t>
            </a:r>
          </a:p>
          <a:p>
            <a:pPr marL="914400" lvl="1" indent="-457200">
              <a:lnSpc>
                <a:spcPts val="4200"/>
              </a:lnSpc>
              <a:buFontTx/>
              <a:buChar char="-"/>
            </a:pPr>
            <a:r>
              <a:rPr lang="en-US" sz="3000" b="1" dirty="0" smtClean="0">
                <a:solidFill>
                  <a:srgbClr val="FFFFFF"/>
                </a:solidFill>
                <a:latin typeface="Roboto Bold"/>
                <a:ea typeface="Roboto Bold"/>
                <a:cs typeface="Roboto Bold"/>
                <a:sym typeface="Roboto Bold"/>
              </a:rPr>
              <a:t>Husk; sett </a:t>
            </a:r>
            <a:r>
              <a:rPr lang="en-US" sz="3000" b="1" dirty="0" err="1" smtClean="0">
                <a:solidFill>
                  <a:srgbClr val="FFFFFF"/>
                </a:solidFill>
                <a:latin typeface="Roboto Bold"/>
                <a:ea typeface="Roboto Bold"/>
                <a:cs typeface="Roboto Bold"/>
                <a:sym typeface="Roboto Bold"/>
              </a:rPr>
              <a:t>mål</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som</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er</a:t>
            </a:r>
            <a:r>
              <a:rPr lang="en-US" sz="3000" b="1" dirty="0" smtClean="0">
                <a:solidFill>
                  <a:srgbClr val="FFFFFF"/>
                </a:solidFill>
                <a:latin typeface="Roboto Bold"/>
                <a:ea typeface="Roboto Bold"/>
                <a:cs typeface="Roboto Bold"/>
                <a:sym typeface="Roboto Bold"/>
              </a:rPr>
              <a:t> SMARTE</a:t>
            </a:r>
            <a:endParaRPr lang="en-US" sz="3000" b="1" dirty="0" smtClean="0">
              <a:solidFill>
                <a:srgbClr val="FFFFFF"/>
              </a:solidFill>
              <a:latin typeface="Roboto Bold"/>
              <a:ea typeface="Roboto Bold"/>
              <a:cs typeface="Roboto Bold"/>
              <a:sym typeface="Roboto Bold"/>
            </a:endParaRPr>
          </a:p>
          <a:p>
            <a:pPr marL="457200" indent="-457200">
              <a:lnSpc>
                <a:spcPts val="4200"/>
              </a:lnSpc>
              <a:buFontTx/>
              <a:buChar char="-"/>
            </a:pPr>
            <a:endParaRPr lang="en-US" sz="3000" b="1" dirty="0" smtClean="0">
              <a:solidFill>
                <a:srgbClr val="FFFFFF"/>
              </a:solidFill>
              <a:latin typeface="Roboto Bold"/>
              <a:ea typeface="Roboto Bold"/>
              <a:cs typeface="Roboto Bold"/>
              <a:sym typeface="Roboto Bold"/>
            </a:endParaRPr>
          </a:p>
          <a:p>
            <a:pPr marL="457200" indent="-457200">
              <a:lnSpc>
                <a:spcPts val="4200"/>
              </a:lnSpc>
              <a:buFontTx/>
              <a:buChar char="-"/>
            </a:pPr>
            <a:endParaRPr lang="en-US" sz="3000" b="1" dirty="0">
              <a:solidFill>
                <a:srgbClr val="FFFFFF"/>
              </a:solidFill>
              <a:latin typeface="Roboto Bold"/>
              <a:ea typeface="Roboto Bold"/>
              <a:cs typeface="Roboto Bold"/>
              <a:sym typeface="Roboto Bold"/>
            </a:endParaRPr>
          </a:p>
        </p:txBody>
      </p:sp>
      <p:pic>
        <p:nvPicPr>
          <p:cNvPr id="5" name="Bilde 4"/>
          <p:cNvPicPr>
            <a:picLocks noChangeAspect="1"/>
          </p:cNvPicPr>
          <p:nvPr/>
        </p:nvPicPr>
        <p:blipFill>
          <a:blip r:embed="rId2"/>
          <a:stretch>
            <a:fillRect/>
          </a:stretch>
        </p:blipFill>
        <p:spPr>
          <a:xfrm>
            <a:off x="9601200" y="1793389"/>
            <a:ext cx="7449366" cy="6478765"/>
          </a:xfrm>
          <a:prstGeom prst="rect">
            <a:avLst/>
          </a:prstGeom>
        </p:spPr>
      </p:pic>
    </p:spTree>
    <p:extLst>
      <p:ext uri="{BB962C8B-B14F-4D97-AF65-F5344CB8AC3E}">
        <p14:creationId xmlns:p14="http://schemas.microsoft.com/office/powerpoint/2010/main" val="18080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667C"/>
        </a:solidFill>
        <a:effectLst/>
      </p:bgPr>
    </p:bg>
    <p:spTree>
      <p:nvGrpSpPr>
        <p:cNvPr id="1" name=""/>
        <p:cNvGrpSpPr/>
        <p:nvPr/>
      </p:nvGrpSpPr>
      <p:grpSpPr>
        <a:xfrm>
          <a:off x="0" y="0"/>
          <a:ext cx="0" cy="0"/>
          <a:chOff x="0" y="0"/>
          <a:chExt cx="0" cy="0"/>
        </a:xfrm>
      </p:grpSpPr>
      <p:grpSp>
        <p:nvGrpSpPr>
          <p:cNvPr id="2" name="Group 2"/>
          <p:cNvGrpSpPr/>
          <p:nvPr/>
        </p:nvGrpSpPr>
        <p:grpSpPr>
          <a:xfrm>
            <a:off x="9939205" y="0"/>
            <a:ext cx="8348795" cy="10287000"/>
            <a:chOff x="0" y="0"/>
            <a:chExt cx="11131727" cy="13716000"/>
          </a:xfrm>
        </p:grpSpPr>
        <p:pic>
          <p:nvPicPr>
            <p:cNvPr id="3" name="Picture 3"/>
            <p:cNvPicPr>
              <a:picLocks noChangeAspect="1"/>
            </p:cNvPicPr>
            <p:nvPr/>
          </p:nvPicPr>
          <p:blipFill>
            <a:blip r:embed="rId2"/>
            <a:srcRect l="18415" r="18415"/>
            <a:stretch>
              <a:fillRect/>
            </a:stretch>
          </p:blipFill>
          <p:spPr>
            <a:xfrm>
              <a:off x="0" y="0"/>
              <a:ext cx="11131727" cy="13716000"/>
            </a:xfrm>
            <a:prstGeom prst="rect">
              <a:avLst/>
            </a:prstGeom>
          </p:spPr>
        </p:pic>
      </p:grpSp>
      <p:sp>
        <p:nvSpPr>
          <p:cNvPr id="4" name="TextBox 4"/>
          <p:cNvSpPr txBox="1"/>
          <p:nvPr/>
        </p:nvSpPr>
        <p:spPr>
          <a:xfrm>
            <a:off x="609600" y="723900"/>
            <a:ext cx="8911886" cy="8079135"/>
          </a:xfrm>
          <a:prstGeom prst="rect">
            <a:avLst/>
          </a:prstGeom>
        </p:spPr>
        <p:txBody>
          <a:bodyPr lIns="0" tIns="0" rIns="0" bIns="0" rtlCol="0" anchor="t">
            <a:spAutoFit/>
          </a:bodyPr>
          <a:lstStyle/>
          <a:p>
            <a:pPr algn="ctr">
              <a:lnSpc>
                <a:spcPts val="4200"/>
              </a:lnSpc>
            </a:pPr>
            <a:r>
              <a:rPr lang="en-US" sz="3000" b="1" dirty="0">
                <a:solidFill>
                  <a:srgbClr val="FFFFFF"/>
                </a:solidFill>
                <a:latin typeface="Roboto Bold"/>
                <a:ea typeface="Roboto Bold"/>
                <a:cs typeface="Roboto Bold"/>
                <a:sym typeface="Roboto Bold"/>
              </a:rPr>
              <a:t>For å </a:t>
            </a:r>
            <a:r>
              <a:rPr lang="en-US" sz="3000" b="1" dirty="0" err="1">
                <a:solidFill>
                  <a:srgbClr val="FFFFFF"/>
                </a:solidFill>
                <a:latin typeface="Roboto Bold"/>
                <a:ea typeface="Roboto Bold"/>
                <a:cs typeface="Roboto Bold"/>
                <a:sym typeface="Roboto Bold"/>
              </a:rPr>
              <a:t>sikre</a:t>
            </a:r>
            <a:r>
              <a:rPr lang="en-US" sz="3000" b="1" dirty="0">
                <a:solidFill>
                  <a:srgbClr val="FFFFFF"/>
                </a:solidFill>
                <a:latin typeface="Roboto Bold"/>
                <a:ea typeface="Roboto Bold"/>
                <a:cs typeface="Roboto Bold"/>
                <a:sym typeface="Roboto Bold"/>
              </a:rPr>
              <a:t> at de </a:t>
            </a:r>
            <a:r>
              <a:rPr lang="en-US" sz="3000" b="1" dirty="0" err="1">
                <a:solidFill>
                  <a:srgbClr val="FFFFFF"/>
                </a:solidFill>
                <a:latin typeface="Roboto Bold"/>
                <a:ea typeface="Roboto Bold"/>
                <a:cs typeface="Roboto Bold"/>
                <a:sym typeface="Roboto Bold"/>
              </a:rPr>
              <a:t>diskusjonene</a:t>
            </a:r>
            <a:r>
              <a:rPr lang="en-US" sz="3000" b="1" dirty="0">
                <a:solidFill>
                  <a:srgbClr val="FFFFFF"/>
                </a:solidFill>
                <a:latin typeface="Roboto Bold"/>
                <a:ea typeface="Roboto Bold"/>
                <a:cs typeface="Roboto Bold"/>
                <a:sym typeface="Roboto Bold"/>
              </a:rPr>
              <a:t> vi </a:t>
            </a:r>
            <a:r>
              <a:rPr lang="en-US" sz="3000" b="1" dirty="0" err="1">
                <a:solidFill>
                  <a:srgbClr val="FFFFFF"/>
                </a:solidFill>
                <a:latin typeface="Roboto Bold"/>
                <a:ea typeface="Roboto Bold"/>
                <a:cs typeface="Roboto Bold"/>
                <a:sym typeface="Roboto Bold"/>
              </a:rPr>
              <a:t>har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hatt</a:t>
            </a:r>
            <a:r>
              <a:rPr lang="en-US" sz="3000" b="1" dirty="0">
                <a:solidFill>
                  <a:srgbClr val="FFFFFF"/>
                </a:solidFill>
                <a:latin typeface="Roboto Bold"/>
                <a:ea typeface="Roboto Bold"/>
                <a:cs typeface="Roboto Bold"/>
                <a:sym typeface="Roboto Bold"/>
              </a:rPr>
              <a:t>, og de </a:t>
            </a:r>
            <a:r>
              <a:rPr lang="en-US" sz="3000" b="1" dirty="0" err="1">
                <a:solidFill>
                  <a:srgbClr val="FFFFFF"/>
                </a:solidFill>
                <a:latin typeface="Roboto Bold"/>
                <a:ea typeface="Roboto Bold"/>
                <a:cs typeface="Roboto Bold"/>
                <a:sym typeface="Roboto Bold"/>
              </a:rPr>
              <a:t>valgene</a:t>
            </a:r>
            <a:r>
              <a:rPr lang="en-US" sz="3000" b="1" dirty="0">
                <a:solidFill>
                  <a:srgbClr val="FFFFFF"/>
                </a:solidFill>
                <a:latin typeface="Roboto Bold"/>
                <a:ea typeface="Roboto Bold"/>
                <a:cs typeface="Roboto Bold"/>
                <a:sym typeface="Roboto Bold"/>
              </a:rPr>
              <a:t> vi </a:t>
            </a:r>
            <a:r>
              <a:rPr lang="en-US" sz="3000" b="1" dirty="0" err="1">
                <a:solidFill>
                  <a:srgbClr val="FFFFFF"/>
                </a:solidFill>
                <a:latin typeface="Roboto Bold"/>
                <a:ea typeface="Roboto Bold"/>
                <a:cs typeface="Roboto Bold"/>
                <a:sym typeface="Roboto Bold"/>
              </a:rPr>
              <a:t>har</a:t>
            </a:r>
            <a:r>
              <a:rPr lang="en-US" sz="3000" b="1" dirty="0">
                <a:solidFill>
                  <a:srgbClr val="FFFFFF"/>
                </a:solidFill>
                <a:latin typeface="Roboto Bold"/>
                <a:ea typeface="Roboto Bold"/>
                <a:cs typeface="Roboto Bold"/>
                <a:sym typeface="Roboto Bold"/>
              </a:rPr>
              <a:t> tatt </a:t>
            </a:r>
            <a:r>
              <a:rPr lang="en-US" sz="3000" b="1" dirty="0" err="1">
                <a:solidFill>
                  <a:srgbClr val="FFFFFF"/>
                </a:solidFill>
                <a:latin typeface="Roboto Bold"/>
                <a:ea typeface="Roboto Bold"/>
                <a:cs typeface="Roboto Bold"/>
                <a:sym typeface="Roboto Bold"/>
              </a:rPr>
              <a:t>underveis</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ikke</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renner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ut</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i</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sanden</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bør</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målene</a:t>
            </a:r>
            <a:r>
              <a:rPr lang="en-US" sz="3000" b="1" dirty="0">
                <a:solidFill>
                  <a:srgbClr val="FFFFFF"/>
                </a:solidFill>
                <a:latin typeface="Roboto Bold"/>
                <a:ea typeface="Roboto Bold"/>
                <a:cs typeface="Roboto Bold"/>
                <a:sym typeface="Roboto Bold"/>
              </a:rPr>
              <a:t> vi setter </a:t>
            </a:r>
            <a:r>
              <a:rPr lang="en-US" sz="3000" b="1" dirty="0" err="1">
                <a:solidFill>
                  <a:srgbClr val="FFFFFF"/>
                </a:solidFill>
                <a:latin typeface="Roboto Bold"/>
                <a:ea typeface="Roboto Bold"/>
                <a:cs typeface="Roboto Bold"/>
                <a:sym typeface="Roboto Bold"/>
              </a:rPr>
              <a:t>oss</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evalueres</a:t>
            </a:r>
            <a:r>
              <a:rPr lang="en-US" sz="3000" b="1" dirty="0">
                <a:solidFill>
                  <a:srgbClr val="FFFFFF"/>
                </a:solidFill>
                <a:latin typeface="Roboto Bold"/>
                <a:ea typeface="Roboto Bold"/>
                <a:cs typeface="Roboto Bold"/>
                <a:sym typeface="Roboto Bold"/>
              </a:rPr>
              <a:t> </a:t>
            </a:r>
            <a:r>
              <a:rPr lang="en-US" sz="3000" b="1" dirty="0" err="1">
                <a:solidFill>
                  <a:srgbClr val="FFFFFF"/>
                </a:solidFill>
                <a:latin typeface="Roboto Bold"/>
                <a:ea typeface="Roboto Bold"/>
                <a:cs typeface="Roboto Bold"/>
                <a:sym typeface="Roboto Bold"/>
              </a:rPr>
              <a:t>jevnlig</a:t>
            </a:r>
            <a:r>
              <a:rPr lang="en-US" sz="3000" b="1" dirty="0" smtClean="0">
                <a:solidFill>
                  <a:srgbClr val="FFFFFF"/>
                </a:solidFill>
                <a:latin typeface="Roboto Bold"/>
                <a:ea typeface="Roboto Bold"/>
                <a:cs typeface="Roboto Bold"/>
                <a:sym typeface="Roboto Bold"/>
              </a:rPr>
              <a:t>.</a:t>
            </a:r>
          </a:p>
          <a:p>
            <a:pPr algn="ctr">
              <a:lnSpc>
                <a:spcPts val="4200"/>
              </a:lnSpc>
            </a:pPr>
            <a:endParaRPr lang="en-US" sz="3000" b="1" dirty="0">
              <a:solidFill>
                <a:srgbClr val="FFFFFF"/>
              </a:solidFill>
              <a:latin typeface="Roboto Bold"/>
              <a:ea typeface="Roboto Bold"/>
              <a:cs typeface="Roboto Bold"/>
              <a:sym typeface="Roboto Bold"/>
            </a:endParaRPr>
          </a:p>
          <a:p>
            <a:pPr algn="ctr">
              <a:lnSpc>
                <a:spcPts val="4200"/>
              </a:lnSpc>
            </a:pPr>
            <a:endParaRPr lang="en-US" sz="3000" b="1" dirty="0" smtClean="0">
              <a:solidFill>
                <a:srgbClr val="FFFFFF"/>
              </a:solidFill>
              <a:latin typeface="Roboto Bold"/>
              <a:ea typeface="Roboto Bold"/>
              <a:cs typeface="Roboto Bold"/>
              <a:sym typeface="Roboto Bold"/>
            </a:endParaRPr>
          </a:p>
          <a:p>
            <a:pPr>
              <a:lnSpc>
                <a:spcPts val="4200"/>
              </a:lnSpc>
            </a:pPr>
            <a:r>
              <a:rPr lang="en-US" sz="3000" b="1" dirty="0" err="1" smtClean="0">
                <a:solidFill>
                  <a:srgbClr val="FFFFFF"/>
                </a:solidFill>
                <a:latin typeface="Roboto Bold"/>
                <a:ea typeface="Roboto Bold"/>
                <a:cs typeface="Roboto Bold"/>
                <a:sym typeface="Roboto Bold"/>
              </a:rPr>
              <a:t>Hvordan</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evaluere</a:t>
            </a:r>
            <a:r>
              <a:rPr lang="en-US" sz="3000" b="1" dirty="0" smtClean="0">
                <a:solidFill>
                  <a:srgbClr val="FFFFFF"/>
                </a:solidFill>
                <a:latin typeface="Roboto Bold"/>
                <a:ea typeface="Roboto Bold"/>
                <a:cs typeface="Roboto Bold"/>
                <a:sym typeface="Roboto Bold"/>
              </a:rPr>
              <a:t>?</a:t>
            </a:r>
          </a:p>
          <a:p>
            <a:pPr marL="457200" indent="-457200">
              <a:lnSpc>
                <a:spcPts val="4200"/>
              </a:lnSpc>
              <a:buFont typeface="Arial" panose="020B0604020202020204" pitchFamily="34" charset="0"/>
              <a:buChar char="•"/>
            </a:pPr>
            <a:r>
              <a:rPr lang="en-US" sz="3000" b="1" dirty="0" smtClean="0">
                <a:solidFill>
                  <a:srgbClr val="FFFFFF"/>
                </a:solidFill>
                <a:latin typeface="Roboto Bold"/>
                <a:ea typeface="Roboto Bold"/>
                <a:cs typeface="Roboto Bold"/>
                <a:sym typeface="Roboto Bold"/>
              </a:rPr>
              <a:t>For </a:t>
            </a:r>
            <a:r>
              <a:rPr lang="en-US" sz="3000" b="1" dirty="0" err="1" smtClean="0">
                <a:solidFill>
                  <a:srgbClr val="FFFFFF"/>
                </a:solidFill>
                <a:latin typeface="Roboto Bold"/>
                <a:ea typeface="Roboto Bold"/>
                <a:cs typeface="Roboto Bold"/>
                <a:sym typeface="Roboto Bold"/>
              </a:rPr>
              <a:t>eksempel</a:t>
            </a:r>
            <a:r>
              <a:rPr lang="en-US" sz="3000" b="1" dirty="0" smtClean="0">
                <a:solidFill>
                  <a:srgbClr val="FFFFFF"/>
                </a:solidFill>
                <a:latin typeface="Roboto Bold"/>
                <a:ea typeface="Roboto Bold"/>
                <a:cs typeface="Roboto Bold"/>
                <a:sym typeface="Roboto Bold"/>
              </a:rPr>
              <a:t>: Ha </a:t>
            </a:r>
            <a:r>
              <a:rPr lang="en-US" sz="3000" b="1" dirty="0" err="1" smtClean="0">
                <a:solidFill>
                  <a:srgbClr val="FFFFFF"/>
                </a:solidFill>
                <a:latin typeface="Roboto Bold"/>
                <a:ea typeface="Roboto Bold"/>
                <a:cs typeface="Roboto Bold"/>
                <a:sym typeface="Roboto Bold"/>
              </a:rPr>
              <a:t>en</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evalueringsdag</a:t>
            </a:r>
            <a:r>
              <a:rPr lang="en-US" sz="3000" b="1" dirty="0" smtClean="0">
                <a:solidFill>
                  <a:srgbClr val="FFFFFF"/>
                </a:solidFill>
                <a:latin typeface="Roboto Bold"/>
                <a:ea typeface="Roboto Bold"/>
                <a:cs typeface="Roboto Bold"/>
                <a:sym typeface="Roboto Bold"/>
              </a:rPr>
              <a:t> med hele </a:t>
            </a:r>
            <a:r>
              <a:rPr lang="en-US" sz="3000" b="1" dirty="0" err="1" smtClean="0">
                <a:solidFill>
                  <a:srgbClr val="FFFFFF"/>
                </a:solidFill>
                <a:latin typeface="Roboto Bold"/>
                <a:ea typeface="Roboto Bold"/>
                <a:cs typeface="Roboto Bold"/>
                <a:sym typeface="Roboto Bold"/>
              </a:rPr>
              <a:t>personalet</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på</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slutten</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av</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hvert</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år</a:t>
            </a:r>
            <a:r>
              <a:rPr lang="en-US" sz="3000" b="1" dirty="0" smtClean="0">
                <a:solidFill>
                  <a:srgbClr val="FFFFFF"/>
                </a:solidFill>
                <a:latin typeface="Roboto Bold"/>
                <a:ea typeface="Roboto Bold"/>
                <a:cs typeface="Roboto Bold"/>
                <a:sym typeface="Roboto Bold"/>
              </a:rPr>
              <a:t>.</a:t>
            </a:r>
          </a:p>
          <a:p>
            <a:pPr marL="457200" indent="-457200">
              <a:lnSpc>
                <a:spcPts val="4200"/>
              </a:lnSpc>
              <a:buFont typeface="Arial" panose="020B0604020202020204" pitchFamily="34" charset="0"/>
              <a:buChar char="•"/>
            </a:pPr>
            <a:r>
              <a:rPr lang="en-US" sz="3000" b="1" dirty="0" smtClean="0">
                <a:solidFill>
                  <a:srgbClr val="FFFFFF"/>
                </a:solidFill>
                <a:latin typeface="Roboto Bold"/>
                <a:ea typeface="Roboto Bold"/>
                <a:cs typeface="Roboto Bold"/>
                <a:sym typeface="Roboto Bold"/>
              </a:rPr>
              <a:t>Ta for </a:t>
            </a:r>
            <a:r>
              <a:rPr lang="en-US" sz="3000" b="1" dirty="0" err="1" smtClean="0">
                <a:solidFill>
                  <a:srgbClr val="FFFFFF"/>
                </a:solidFill>
                <a:latin typeface="Roboto Bold"/>
                <a:ea typeface="Roboto Bold"/>
                <a:cs typeface="Roboto Bold"/>
                <a:sym typeface="Roboto Bold"/>
              </a:rPr>
              <a:t>dere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målene</a:t>
            </a:r>
            <a:endParaRPr lang="en-US" sz="3000" b="1" dirty="0" smtClean="0">
              <a:solidFill>
                <a:srgbClr val="FFFFFF"/>
              </a:solidFill>
              <a:latin typeface="Roboto Bold"/>
              <a:ea typeface="Roboto Bold"/>
              <a:cs typeface="Roboto Bold"/>
              <a:sym typeface="Roboto Bold"/>
            </a:endParaRPr>
          </a:p>
          <a:p>
            <a:pPr marL="914400" lvl="1" indent="-457200">
              <a:lnSpc>
                <a:spcPts val="4200"/>
              </a:lnSpc>
              <a:buFont typeface="Arial" panose="020B0604020202020204" pitchFamily="34" charset="0"/>
              <a:buChar char="•"/>
            </a:pPr>
            <a:r>
              <a:rPr lang="en-US" sz="3000" b="1" dirty="0" err="1" smtClean="0">
                <a:solidFill>
                  <a:srgbClr val="FFFFFF"/>
                </a:solidFill>
                <a:latin typeface="Roboto Bold"/>
                <a:ea typeface="Roboto Bold"/>
                <a:cs typeface="Roboto Bold"/>
                <a:sym typeface="Roboto Bold"/>
              </a:rPr>
              <a:t>Hva</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har</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gått</a:t>
            </a:r>
            <a:r>
              <a:rPr lang="en-US" sz="3000" b="1" dirty="0" smtClean="0">
                <a:solidFill>
                  <a:srgbClr val="FFFFFF"/>
                </a:solidFill>
                <a:latin typeface="Roboto Bold"/>
                <a:ea typeface="Roboto Bold"/>
                <a:cs typeface="Roboto Bold"/>
                <a:sym typeface="Roboto Bold"/>
              </a:rPr>
              <a:t> bra? </a:t>
            </a:r>
          </a:p>
          <a:p>
            <a:pPr marL="914400" lvl="1" indent="-457200">
              <a:lnSpc>
                <a:spcPts val="4200"/>
              </a:lnSpc>
              <a:buFont typeface="Arial" panose="020B0604020202020204" pitchFamily="34" charset="0"/>
              <a:buChar char="•"/>
            </a:pPr>
            <a:r>
              <a:rPr lang="en-US" sz="3000" b="1" dirty="0" err="1" smtClean="0">
                <a:solidFill>
                  <a:srgbClr val="FFFFFF"/>
                </a:solidFill>
                <a:latin typeface="Roboto Bold"/>
                <a:ea typeface="Roboto Bold"/>
                <a:cs typeface="Roboto Bold"/>
                <a:sym typeface="Roboto Bold"/>
              </a:rPr>
              <a:t>Hva</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har</a:t>
            </a:r>
            <a:r>
              <a:rPr lang="en-US" sz="3000" b="1" dirty="0" smtClean="0">
                <a:solidFill>
                  <a:srgbClr val="FFFFFF"/>
                </a:solidFill>
                <a:latin typeface="Roboto Bold"/>
                <a:ea typeface="Roboto Bold"/>
                <a:cs typeface="Roboto Bold"/>
                <a:sym typeface="Roboto Bold"/>
              </a:rPr>
              <a:t> vi </a:t>
            </a:r>
            <a:r>
              <a:rPr lang="en-US" sz="3000" b="1" dirty="0" err="1" smtClean="0">
                <a:solidFill>
                  <a:srgbClr val="FFFFFF"/>
                </a:solidFill>
                <a:latin typeface="Roboto Bold"/>
                <a:ea typeface="Roboto Bold"/>
                <a:cs typeface="Roboto Bold"/>
                <a:sym typeface="Roboto Bold"/>
              </a:rPr>
              <a:t>lært</a:t>
            </a:r>
            <a:r>
              <a:rPr lang="en-US" sz="3000" b="1" dirty="0" smtClean="0">
                <a:solidFill>
                  <a:srgbClr val="FFFFFF"/>
                </a:solidFill>
                <a:latin typeface="Roboto Bold"/>
                <a:ea typeface="Roboto Bold"/>
                <a:cs typeface="Roboto Bold"/>
                <a:sym typeface="Roboto Bold"/>
              </a:rPr>
              <a:t>? </a:t>
            </a:r>
          </a:p>
          <a:p>
            <a:pPr marL="914400" lvl="1" indent="-457200">
              <a:lnSpc>
                <a:spcPts val="4200"/>
              </a:lnSpc>
              <a:buFont typeface="Arial" panose="020B0604020202020204" pitchFamily="34" charset="0"/>
              <a:buChar char="•"/>
            </a:pPr>
            <a:r>
              <a:rPr lang="en-US" sz="3000" b="1" dirty="0" err="1" smtClean="0">
                <a:solidFill>
                  <a:srgbClr val="FFFFFF"/>
                </a:solidFill>
                <a:latin typeface="Roboto Bold"/>
                <a:ea typeface="Roboto Bold"/>
                <a:cs typeface="Roboto Bold"/>
                <a:sym typeface="Roboto Bold"/>
              </a:rPr>
              <a:t>Hva</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har</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gått</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mindre</a:t>
            </a:r>
            <a:r>
              <a:rPr lang="en-US" sz="3000" b="1" dirty="0" smtClean="0">
                <a:solidFill>
                  <a:srgbClr val="FFFFFF"/>
                </a:solidFill>
                <a:latin typeface="Roboto Bold"/>
                <a:ea typeface="Roboto Bold"/>
                <a:cs typeface="Roboto Bold"/>
                <a:sym typeface="Roboto Bold"/>
              </a:rPr>
              <a:t> bra? </a:t>
            </a:r>
          </a:p>
          <a:p>
            <a:pPr marL="914400" lvl="1" indent="-457200">
              <a:lnSpc>
                <a:spcPts val="4200"/>
              </a:lnSpc>
              <a:buFont typeface="Arial" panose="020B0604020202020204" pitchFamily="34" charset="0"/>
              <a:buChar char="•"/>
            </a:pPr>
            <a:r>
              <a:rPr lang="en-US" sz="3000" b="1" dirty="0" err="1" smtClean="0">
                <a:solidFill>
                  <a:srgbClr val="FFFFFF"/>
                </a:solidFill>
                <a:latin typeface="Roboto Bold"/>
                <a:ea typeface="Roboto Bold"/>
                <a:cs typeface="Roboto Bold"/>
                <a:sym typeface="Roboto Bold"/>
              </a:rPr>
              <a:t>Hva</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kan</a:t>
            </a:r>
            <a:r>
              <a:rPr lang="en-US" sz="3000" b="1" dirty="0" smtClean="0">
                <a:solidFill>
                  <a:srgbClr val="FFFFFF"/>
                </a:solidFill>
                <a:latin typeface="Roboto Bold"/>
                <a:ea typeface="Roboto Bold"/>
                <a:cs typeface="Roboto Bold"/>
                <a:sym typeface="Roboto Bold"/>
              </a:rPr>
              <a:t> vi </a:t>
            </a:r>
            <a:r>
              <a:rPr lang="en-US" sz="3000" b="1" dirty="0" err="1" smtClean="0">
                <a:solidFill>
                  <a:srgbClr val="FFFFFF"/>
                </a:solidFill>
                <a:latin typeface="Roboto Bold"/>
                <a:ea typeface="Roboto Bold"/>
                <a:cs typeface="Roboto Bold"/>
                <a:sym typeface="Roboto Bold"/>
              </a:rPr>
              <a:t>gjøre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bedre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til</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neste</a:t>
            </a:r>
            <a:r>
              <a:rPr lang="en-US" sz="3000" b="1" dirty="0" smtClean="0">
                <a:solidFill>
                  <a:srgbClr val="FFFFFF"/>
                </a:solidFill>
                <a:latin typeface="Roboto Bold"/>
                <a:ea typeface="Roboto Bold"/>
                <a:cs typeface="Roboto Bold"/>
                <a:sym typeface="Roboto Bold"/>
              </a:rPr>
              <a:t> </a:t>
            </a:r>
            <a:r>
              <a:rPr lang="en-US" sz="3000" b="1" dirty="0" err="1" smtClean="0">
                <a:solidFill>
                  <a:srgbClr val="FFFFFF"/>
                </a:solidFill>
                <a:latin typeface="Roboto Bold"/>
                <a:ea typeface="Roboto Bold"/>
                <a:cs typeface="Roboto Bold"/>
                <a:sym typeface="Roboto Bold"/>
              </a:rPr>
              <a:t>år</a:t>
            </a:r>
            <a:r>
              <a:rPr lang="en-US" sz="3000" b="1" dirty="0" smtClean="0">
                <a:solidFill>
                  <a:srgbClr val="FFFFFF"/>
                </a:solidFill>
                <a:latin typeface="Roboto Bold"/>
                <a:ea typeface="Roboto Bold"/>
                <a:cs typeface="Roboto Bold"/>
                <a:sym typeface="Roboto Bold"/>
              </a:rPr>
              <a:t>?</a:t>
            </a:r>
          </a:p>
          <a:p>
            <a:pPr lvl="1">
              <a:lnSpc>
                <a:spcPts val="4200"/>
              </a:lnSpc>
            </a:pPr>
            <a:endParaRPr lang="en-US" sz="3000" b="1" dirty="0">
              <a:solidFill>
                <a:srgbClr val="FFFFFF"/>
              </a:solidFill>
              <a:latin typeface="Roboto Bold"/>
              <a:ea typeface="Roboto Bold"/>
              <a:cs typeface="Roboto Bold"/>
              <a:sym typeface="Roboto Bold"/>
            </a:endParaRPr>
          </a:p>
          <a:p>
            <a:pPr lvl="1">
              <a:lnSpc>
                <a:spcPts val="4200"/>
              </a:lnSpc>
            </a:pPr>
            <a:endParaRPr lang="en-US" sz="3000" b="1" dirty="0">
              <a:solidFill>
                <a:srgbClr val="FFFFFF"/>
              </a:solidFill>
              <a:latin typeface="Roboto Bold"/>
              <a:ea typeface="Roboto Bold"/>
              <a:cs typeface="Roboto Bold"/>
              <a:sym typeface="Roboto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667C"/>
        </a:solidFill>
        <a:effectLst/>
      </p:bgPr>
    </p:bg>
    <p:spTree>
      <p:nvGrpSpPr>
        <p:cNvPr id="1" name=""/>
        <p:cNvGrpSpPr/>
        <p:nvPr/>
      </p:nvGrpSpPr>
      <p:grpSpPr>
        <a:xfrm>
          <a:off x="0" y="0"/>
          <a:ext cx="0" cy="0"/>
          <a:chOff x="0" y="0"/>
          <a:chExt cx="0" cy="0"/>
        </a:xfrm>
      </p:grpSpPr>
      <p:grpSp>
        <p:nvGrpSpPr>
          <p:cNvPr id="2" name="Group 2"/>
          <p:cNvGrpSpPr/>
          <p:nvPr/>
        </p:nvGrpSpPr>
        <p:grpSpPr>
          <a:xfrm>
            <a:off x="8119867" y="381836"/>
            <a:ext cx="9673992" cy="8602428"/>
            <a:chOff x="0" y="0"/>
            <a:chExt cx="12898656" cy="11469903"/>
          </a:xfrm>
        </p:grpSpPr>
        <p:pic>
          <p:nvPicPr>
            <p:cNvPr id="3" name="Picture 3"/>
            <p:cNvPicPr>
              <a:picLocks noChangeAspect="1"/>
            </p:cNvPicPr>
            <p:nvPr/>
          </p:nvPicPr>
          <p:blipFill>
            <a:blip r:embed="rId2"/>
            <a:srcRect l="12502" r="12502"/>
            <a:stretch>
              <a:fillRect/>
            </a:stretch>
          </p:blipFill>
          <p:spPr>
            <a:xfrm>
              <a:off x="0" y="0"/>
              <a:ext cx="12898656" cy="11469903"/>
            </a:xfrm>
            <a:prstGeom prst="rect">
              <a:avLst/>
            </a:prstGeom>
          </p:spPr>
        </p:pic>
      </p:grpSp>
      <p:grpSp>
        <p:nvGrpSpPr>
          <p:cNvPr id="4" name="Group 4"/>
          <p:cNvGrpSpPr/>
          <p:nvPr/>
        </p:nvGrpSpPr>
        <p:grpSpPr>
          <a:xfrm>
            <a:off x="7862978" y="6743700"/>
            <a:ext cx="3333171" cy="3086100"/>
            <a:chOff x="0" y="0"/>
            <a:chExt cx="877872" cy="812800"/>
          </a:xfrm>
        </p:grpSpPr>
        <p:sp>
          <p:nvSpPr>
            <p:cNvPr id="5" name="Freeform 5"/>
            <p:cNvSpPr/>
            <p:nvPr/>
          </p:nvSpPr>
          <p:spPr>
            <a:xfrm>
              <a:off x="0" y="0"/>
              <a:ext cx="877872" cy="812800"/>
            </a:xfrm>
            <a:custGeom>
              <a:avLst/>
              <a:gdLst/>
              <a:ahLst/>
              <a:cxnLst/>
              <a:rect l="l" t="t" r="r" b="b"/>
              <a:pathLst>
                <a:path w="877872" h="812800">
                  <a:moveTo>
                    <a:pt x="438936" y="0"/>
                  </a:moveTo>
                  <a:lnTo>
                    <a:pt x="503735" y="87561"/>
                  </a:lnTo>
                  <a:lnTo>
                    <a:pt x="598178" y="27679"/>
                  </a:lnTo>
                  <a:lnTo>
                    <a:pt x="624584" y="131093"/>
                  </a:lnTo>
                  <a:lnTo>
                    <a:pt x="735912" y="106978"/>
                  </a:lnTo>
                  <a:lnTo>
                    <a:pt x="720360" y="212279"/>
                  </a:lnTo>
                  <a:lnTo>
                    <a:pt x="833538" y="227186"/>
                  </a:lnTo>
                  <a:lnTo>
                    <a:pt x="778127" y="320152"/>
                  </a:lnTo>
                  <a:lnTo>
                    <a:pt x="877872" y="372069"/>
                  </a:lnTo>
                  <a:lnTo>
                    <a:pt x="790085" y="440145"/>
                  </a:lnTo>
                  <a:lnTo>
                    <a:pt x="862925" y="522061"/>
                  </a:lnTo>
                  <a:lnTo>
                    <a:pt x="754618" y="556053"/>
                  </a:lnTo>
                  <a:lnTo>
                    <a:pt x="790716" y="656904"/>
                  </a:lnTo>
                  <a:lnTo>
                    <a:pt x="676517" y="652219"/>
                  </a:lnTo>
                  <a:lnTo>
                    <a:pt x="670996" y="758384"/>
                  </a:lnTo>
                  <a:lnTo>
                    <a:pt x="566329" y="715658"/>
                  </a:lnTo>
                  <a:lnTo>
                    <a:pt x="519936" y="812800"/>
                  </a:lnTo>
                  <a:lnTo>
                    <a:pt x="438936" y="737801"/>
                  </a:lnTo>
                  <a:lnTo>
                    <a:pt x="357936" y="812800"/>
                  </a:lnTo>
                  <a:lnTo>
                    <a:pt x="311543" y="715658"/>
                  </a:lnTo>
                  <a:lnTo>
                    <a:pt x="206876" y="758384"/>
                  </a:lnTo>
                  <a:lnTo>
                    <a:pt x="201355" y="652219"/>
                  </a:lnTo>
                  <a:lnTo>
                    <a:pt x="87157" y="656904"/>
                  </a:lnTo>
                  <a:lnTo>
                    <a:pt x="123254" y="556053"/>
                  </a:lnTo>
                  <a:lnTo>
                    <a:pt x="14947" y="522061"/>
                  </a:lnTo>
                  <a:lnTo>
                    <a:pt x="87787" y="440145"/>
                  </a:lnTo>
                  <a:lnTo>
                    <a:pt x="0" y="372069"/>
                  </a:lnTo>
                  <a:lnTo>
                    <a:pt x="99745" y="320152"/>
                  </a:lnTo>
                  <a:lnTo>
                    <a:pt x="44333" y="227186"/>
                  </a:lnTo>
                  <a:lnTo>
                    <a:pt x="157512" y="212279"/>
                  </a:lnTo>
                  <a:lnTo>
                    <a:pt x="141960" y="106978"/>
                  </a:lnTo>
                  <a:lnTo>
                    <a:pt x="253288" y="131093"/>
                  </a:lnTo>
                  <a:lnTo>
                    <a:pt x="279694" y="27679"/>
                  </a:lnTo>
                  <a:lnTo>
                    <a:pt x="374137" y="87561"/>
                  </a:lnTo>
                  <a:lnTo>
                    <a:pt x="438936" y="0"/>
                  </a:lnTo>
                  <a:close/>
                </a:path>
              </a:pathLst>
            </a:custGeom>
            <a:solidFill>
              <a:srgbClr val="FFE15F"/>
            </a:solidFill>
          </p:spPr>
        </p:sp>
        <p:sp>
          <p:nvSpPr>
            <p:cNvPr id="6" name="TextBox 6"/>
            <p:cNvSpPr txBox="1"/>
            <p:nvPr/>
          </p:nvSpPr>
          <p:spPr>
            <a:xfrm>
              <a:off x="150884" y="53975"/>
              <a:ext cx="576104" cy="619125"/>
            </a:xfrm>
            <a:prstGeom prst="rect">
              <a:avLst/>
            </a:prstGeom>
          </p:spPr>
          <p:txBody>
            <a:bodyPr lIns="50800" tIns="50800" rIns="50800" bIns="50800" rtlCol="0" anchor="ctr"/>
            <a:lstStyle/>
            <a:p>
              <a:pPr algn="ctr">
                <a:lnSpc>
                  <a:spcPts val="2715"/>
                </a:lnSpc>
              </a:pPr>
              <a:r>
                <a:rPr lang="en-US" sz="1635">
                  <a:solidFill>
                    <a:srgbClr val="000000"/>
                  </a:solidFill>
                  <a:latin typeface="Roboto"/>
                  <a:ea typeface="Roboto"/>
                  <a:cs typeface="Roboto"/>
                  <a:sym typeface="Roboto"/>
                </a:rPr>
                <a:t>Til bærekraftstrategien:</a:t>
              </a:r>
            </a:p>
            <a:p>
              <a:pPr algn="ctr">
                <a:lnSpc>
                  <a:spcPts val="2715"/>
                </a:lnSpc>
              </a:pPr>
              <a:r>
                <a:rPr lang="en-US" sz="1635">
                  <a:solidFill>
                    <a:srgbClr val="000000"/>
                  </a:solidFill>
                  <a:latin typeface="Roboto"/>
                  <a:ea typeface="Roboto"/>
                  <a:cs typeface="Roboto"/>
                  <a:sym typeface="Roboto"/>
                </a:rPr>
                <a:t>Revidering</a:t>
              </a:r>
            </a:p>
          </p:txBody>
        </p:sp>
      </p:grpSp>
      <p:sp>
        <p:nvSpPr>
          <p:cNvPr id="7" name="TextBox 7"/>
          <p:cNvSpPr txBox="1"/>
          <p:nvPr/>
        </p:nvSpPr>
        <p:spPr>
          <a:xfrm>
            <a:off x="494141" y="2476501"/>
            <a:ext cx="7204853" cy="4267199"/>
          </a:xfrm>
          <a:prstGeom prst="rect">
            <a:avLst/>
          </a:prstGeom>
        </p:spPr>
        <p:txBody>
          <a:bodyPr lIns="0" tIns="0" rIns="0" bIns="0" rtlCol="0" anchor="t">
            <a:spAutoFit/>
          </a:bodyPr>
          <a:lstStyle/>
          <a:p>
            <a:pPr algn="ctr">
              <a:lnSpc>
                <a:spcPts val="4200"/>
              </a:lnSpc>
            </a:pPr>
            <a:r>
              <a:rPr lang="en-US" sz="3000" b="1">
                <a:solidFill>
                  <a:srgbClr val="FFFFFF"/>
                </a:solidFill>
                <a:latin typeface="Roboto Bold"/>
                <a:ea typeface="Roboto Bold"/>
                <a:cs typeface="Roboto Bold"/>
                <a:sym typeface="Roboto Bold"/>
              </a:rPr>
              <a:t>Hvordan kan vi evaluere bærekraftstrategien vår?</a:t>
            </a:r>
          </a:p>
          <a:p>
            <a:pPr algn="ctr">
              <a:lnSpc>
                <a:spcPts val="4200"/>
              </a:lnSpc>
            </a:pPr>
            <a:endParaRPr lang="en-US" sz="3000" b="1">
              <a:solidFill>
                <a:srgbClr val="FFFFFF"/>
              </a:solidFill>
              <a:latin typeface="Roboto Bold"/>
              <a:ea typeface="Roboto Bold"/>
              <a:cs typeface="Roboto Bold"/>
              <a:sym typeface="Roboto Bold"/>
            </a:endParaRPr>
          </a:p>
          <a:p>
            <a:pPr algn="ctr">
              <a:lnSpc>
                <a:spcPts val="4200"/>
              </a:lnSpc>
            </a:pPr>
            <a:r>
              <a:rPr lang="en-US" sz="3000" b="1">
                <a:solidFill>
                  <a:srgbClr val="FFFFFF"/>
                </a:solidFill>
                <a:latin typeface="Roboto Bold"/>
                <a:ea typeface="Roboto Bold"/>
                <a:cs typeface="Roboto Bold"/>
                <a:sym typeface="Roboto Bold"/>
              </a:rPr>
              <a:t>Har vi noen eksisterende rammer vi kan gjøre det innenfor?</a:t>
            </a:r>
          </a:p>
          <a:p>
            <a:pPr algn="ctr">
              <a:lnSpc>
                <a:spcPts val="4200"/>
              </a:lnSpc>
            </a:pPr>
            <a:endParaRPr lang="en-US" sz="3000" b="1">
              <a:solidFill>
                <a:srgbClr val="FFFFFF"/>
              </a:solidFill>
              <a:latin typeface="Roboto Bold"/>
              <a:ea typeface="Roboto Bold"/>
              <a:cs typeface="Roboto Bold"/>
              <a:sym typeface="Roboto Bold"/>
            </a:endParaRPr>
          </a:p>
          <a:p>
            <a:pPr algn="ctr">
              <a:lnSpc>
                <a:spcPts val="4200"/>
              </a:lnSpc>
            </a:pPr>
            <a:r>
              <a:rPr lang="en-US" sz="3000" b="1">
                <a:solidFill>
                  <a:srgbClr val="FFFFFF"/>
                </a:solidFill>
                <a:latin typeface="Roboto Bold"/>
                <a:ea typeface="Roboto Bold"/>
                <a:cs typeface="Roboto Bold"/>
                <a:sym typeface="Roboto Bold"/>
              </a:rPr>
              <a:t>Diskuter i plenum</a:t>
            </a:r>
          </a:p>
          <a:p>
            <a:pPr algn="ctr">
              <a:lnSpc>
                <a:spcPts val="4200"/>
              </a:lnSpc>
            </a:pPr>
            <a:endParaRPr lang="en-US" sz="3000" b="1">
              <a:solidFill>
                <a:srgbClr val="FFFFFF"/>
              </a:solidFill>
              <a:latin typeface="Roboto Bold"/>
              <a:ea typeface="Roboto Bold"/>
              <a:cs typeface="Roboto Bold"/>
              <a:sym typeface="Roboto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0310" y="-134827"/>
            <a:ext cx="9574310" cy="11073385"/>
          </a:xfrm>
          <a:custGeom>
            <a:avLst/>
            <a:gdLst/>
            <a:ahLst/>
            <a:cxnLst/>
            <a:rect l="l" t="t" r="r" b="b"/>
            <a:pathLst>
              <a:path w="9574310" h="11073385">
                <a:moveTo>
                  <a:pt x="0" y="0"/>
                </a:moveTo>
                <a:lnTo>
                  <a:pt x="9574310" y="0"/>
                </a:lnTo>
                <a:lnTo>
                  <a:pt x="9574310" y="11073385"/>
                </a:lnTo>
                <a:lnTo>
                  <a:pt x="0" y="11073385"/>
                </a:lnTo>
                <a:lnTo>
                  <a:pt x="0" y="0"/>
                </a:lnTo>
                <a:close/>
              </a:path>
            </a:pathLst>
          </a:custGeom>
          <a:blipFill>
            <a:blip r:embed="rId2"/>
            <a:stretch>
              <a:fillRect l="-36742" r="-36742"/>
            </a:stretch>
          </a:blipFill>
        </p:spPr>
      </p:sp>
      <p:sp>
        <p:nvSpPr>
          <p:cNvPr id="3" name="TextBox 3"/>
          <p:cNvSpPr txBox="1"/>
          <p:nvPr/>
        </p:nvSpPr>
        <p:spPr>
          <a:xfrm>
            <a:off x="10524032" y="2921317"/>
            <a:ext cx="5634876" cy="6704172"/>
          </a:xfrm>
          <a:prstGeom prst="rect">
            <a:avLst/>
          </a:prstGeom>
        </p:spPr>
        <p:txBody>
          <a:bodyPr lIns="0" tIns="0" rIns="0" bIns="0" rtlCol="0" anchor="t">
            <a:spAutoFit/>
          </a:bodyPr>
          <a:lstStyle/>
          <a:p>
            <a:pPr algn="l">
              <a:lnSpc>
                <a:spcPts val="4803"/>
              </a:lnSpc>
            </a:pPr>
            <a:r>
              <a:rPr lang="en-US" sz="3431" b="1">
                <a:solidFill>
                  <a:srgbClr val="000000"/>
                </a:solidFill>
                <a:latin typeface="Roboto Bold"/>
                <a:ea typeface="Roboto Bold"/>
                <a:cs typeface="Roboto Bold"/>
                <a:sym typeface="Roboto Bold"/>
              </a:rPr>
              <a:t>Nå har vi vært gjennom alle 10 stegene. I løpet av de 4 leksjonene og 10 emnene har vi gjort ulike øvelser, løst oppgaver i fellesskap og innhentet informasjon fra interessenter.</a:t>
            </a:r>
          </a:p>
          <a:p>
            <a:pPr algn="l">
              <a:lnSpc>
                <a:spcPts val="4803"/>
              </a:lnSpc>
            </a:pPr>
            <a:endParaRPr lang="en-US" sz="3431" b="1">
              <a:solidFill>
                <a:srgbClr val="000000"/>
              </a:solidFill>
              <a:latin typeface="Roboto Bold"/>
              <a:ea typeface="Roboto Bold"/>
              <a:cs typeface="Roboto Bold"/>
              <a:sym typeface="Roboto Bold"/>
            </a:endParaRPr>
          </a:p>
          <a:p>
            <a:pPr algn="l">
              <a:lnSpc>
                <a:spcPts val="4803"/>
              </a:lnSpc>
              <a:spcBef>
                <a:spcPct val="0"/>
              </a:spcBef>
            </a:pPr>
            <a:r>
              <a:rPr lang="en-US" sz="3431" b="1">
                <a:solidFill>
                  <a:srgbClr val="000000"/>
                </a:solidFill>
                <a:latin typeface="Roboto Bold"/>
                <a:ea typeface="Roboto Bold"/>
                <a:cs typeface="Roboto Bold"/>
                <a:sym typeface="Roboto Bold"/>
              </a:rPr>
              <a:t>Nå skal det settes sammen til vår egen bærekraftstrategi!</a:t>
            </a:r>
          </a:p>
        </p:txBody>
      </p:sp>
      <p:sp>
        <p:nvSpPr>
          <p:cNvPr id="4" name="TextBox 4"/>
          <p:cNvSpPr txBox="1"/>
          <p:nvPr/>
        </p:nvSpPr>
        <p:spPr>
          <a:xfrm>
            <a:off x="9934515" y="647700"/>
            <a:ext cx="6813909" cy="936154"/>
          </a:xfrm>
          <a:prstGeom prst="rect">
            <a:avLst/>
          </a:prstGeom>
        </p:spPr>
        <p:txBody>
          <a:bodyPr wrap="square" lIns="0" tIns="0" rIns="0" bIns="0" rtlCol="0" anchor="t">
            <a:spAutoFit/>
          </a:bodyPr>
          <a:lstStyle/>
          <a:p>
            <a:pPr algn="ctr">
              <a:lnSpc>
                <a:spcPts val="7279"/>
              </a:lnSpc>
            </a:pPr>
            <a:r>
              <a:rPr lang="en-US" sz="5199" b="1" dirty="0" err="1" smtClean="0">
                <a:solidFill>
                  <a:srgbClr val="000000"/>
                </a:solidFill>
                <a:latin typeface="Roboto Bold"/>
                <a:ea typeface="Roboto Bold"/>
                <a:cs typeface="Roboto Bold"/>
                <a:sym typeface="Roboto Bold"/>
              </a:rPr>
              <a:t>Bærekraftstrategi</a:t>
            </a:r>
            <a:endParaRPr lang="en-US" sz="5199" b="1" dirty="0">
              <a:solidFill>
                <a:srgbClr val="000000"/>
              </a:solidFill>
              <a:latin typeface="Roboto Bold"/>
              <a:ea typeface="Roboto Bold"/>
              <a:cs typeface="Roboto Bold"/>
              <a:sym typeface="Roboto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125421"/>
            <a:ext cx="8705384" cy="10674819"/>
            <a:chOff x="0" y="0"/>
            <a:chExt cx="719925" cy="882795"/>
          </a:xfrm>
        </p:grpSpPr>
        <p:sp>
          <p:nvSpPr>
            <p:cNvPr id="3" name="Freeform 3"/>
            <p:cNvSpPr/>
            <p:nvPr/>
          </p:nvSpPr>
          <p:spPr>
            <a:xfrm>
              <a:off x="0" y="0"/>
              <a:ext cx="719925" cy="882795"/>
            </a:xfrm>
            <a:custGeom>
              <a:avLst/>
              <a:gdLst/>
              <a:ahLst/>
              <a:cxnLst/>
              <a:rect l="l" t="t" r="r" b="b"/>
              <a:pathLst>
                <a:path w="719925" h="882795">
                  <a:moveTo>
                    <a:pt x="0" y="0"/>
                  </a:moveTo>
                  <a:lnTo>
                    <a:pt x="719925" y="0"/>
                  </a:lnTo>
                  <a:lnTo>
                    <a:pt x="719925" y="882795"/>
                  </a:lnTo>
                  <a:lnTo>
                    <a:pt x="0" y="882795"/>
                  </a:lnTo>
                  <a:close/>
                </a:path>
              </a:pathLst>
            </a:custGeom>
            <a:solidFill>
              <a:srgbClr val="000000">
                <a:alpha val="0"/>
              </a:srgbClr>
            </a:solidFill>
            <a:ln w="12700">
              <a:solidFill>
                <a:srgbClr val="000000"/>
              </a:solidFill>
            </a:ln>
          </p:spPr>
        </p:sp>
      </p:grpSp>
      <p:sp>
        <p:nvSpPr>
          <p:cNvPr id="4" name="TextBox 4"/>
          <p:cNvSpPr txBox="1"/>
          <p:nvPr/>
        </p:nvSpPr>
        <p:spPr>
          <a:xfrm>
            <a:off x="10652694" y="953039"/>
            <a:ext cx="6314553" cy="3085862"/>
          </a:xfrm>
          <a:prstGeom prst="rect">
            <a:avLst/>
          </a:prstGeom>
        </p:spPr>
        <p:txBody>
          <a:bodyPr lIns="0" tIns="0" rIns="0" bIns="0" rtlCol="0" anchor="t">
            <a:spAutoFit/>
          </a:bodyPr>
          <a:lstStyle/>
          <a:p>
            <a:pPr algn="l">
              <a:lnSpc>
                <a:spcPts val="8467"/>
              </a:lnSpc>
            </a:pPr>
            <a:r>
              <a:rPr lang="en-US" sz="8064">
                <a:solidFill>
                  <a:srgbClr val="03667C"/>
                </a:solidFill>
                <a:latin typeface="Roboto"/>
                <a:ea typeface="Roboto"/>
                <a:cs typeface="Roboto"/>
                <a:sym typeface="Roboto"/>
              </a:rPr>
              <a:t>BÆREKRAFT STRATEGI </a:t>
            </a:r>
          </a:p>
          <a:p>
            <a:pPr algn="l">
              <a:lnSpc>
                <a:spcPts val="7255"/>
              </a:lnSpc>
            </a:pPr>
            <a:endParaRPr lang="en-US" sz="8064">
              <a:solidFill>
                <a:srgbClr val="03667C"/>
              </a:solidFill>
              <a:latin typeface="Roboto"/>
              <a:ea typeface="Roboto"/>
              <a:cs typeface="Roboto"/>
              <a:sym typeface="Roboto"/>
            </a:endParaRPr>
          </a:p>
        </p:txBody>
      </p:sp>
      <p:sp>
        <p:nvSpPr>
          <p:cNvPr id="5" name="Freeform 5"/>
          <p:cNvSpPr/>
          <p:nvPr/>
        </p:nvSpPr>
        <p:spPr>
          <a:xfrm>
            <a:off x="11147151" y="4911267"/>
            <a:ext cx="4337490" cy="4332068"/>
          </a:xfrm>
          <a:custGeom>
            <a:avLst/>
            <a:gdLst/>
            <a:ahLst/>
            <a:cxnLst/>
            <a:rect l="l" t="t" r="r" b="b"/>
            <a:pathLst>
              <a:path w="4337490" h="4332068">
                <a:moveTo>
                  <a:pt x="0" y="0"/>
                </a:moveTo>
                <a:lnTo>
                  <a:pt x="4337489" y="0"/>
                </a:lnTo>
                <a:lnTo>
                  <a:pt x="4337489" y="4332068"/>
                </a:lnTo>
                <a:lnTo>
                  <a:pt x="0" y="433206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2219206" y="2025096"/>
            <a:ext cx="5037216" cy="6440170"/>
          </a:xfrm>
          <a:prstGeom prst="rect">
            <a:avLst/>
          </a:prstGeom>
        </p:spPr>
        <p:txBody>
          <a:bodyPr lIns="0" tIns="0" rIns="0" bIns="0" rtlCol="0" anchor="t">
            <a:spAutoFit/>
          </a:bodyPr>
          <a:lstStyle/>
          <a:p>
            <a:pPr algn="ctr">
              <a:lnSpc>
                <a:spcPts val="7279"/>
              </a:lnSpc>
            </a:pPr>
            <a:r>
              <a:rPr lang="en-US" sz="5199" b="1">
                <a:solidFill>
                  <a:srgbClr val="03667C"/>
                </a:solidFill>
                <a:latin typeface="Roboto Bold"/>
                <a:ea typeface="Roboto Bold"/>
                <a:cs typeface="Roboto Bold"/>
                <a:sym typeface="Roboto Bold"/>
              </a:rPr>
              <a:t>Malen ser slik ut</a:t>
            </a:r>
          </a:p>
          <a:p>
            <a:pPr algn="ctr">
              <a:lnSpc>
                <a:spcPts val="7279"/>
              </a:lnSpc>
            </a:pPr>
            <a:endParaRPr lang="en-US" sz="5199" b="1">
              <a:solidFill>
                <a:srgbClr val="03667C"/>
              </a:solidFill>
              <a:latin typeface="Roboto Bold"/>
              <a:ea typeface="Roboto Bold"/>
              <a:cs typeface="Roboto Bold"/>
              <a:sym typeface="Roboto Bold"/>
            </a:endParaRPr>
          </a:p>
          <a:p>
            <a:pPr algn="ctr">
              <a:lnSpc>
                <a:spcPts val="7279"/>
              </a:lnSpc>
            </a:pPr>
            <a:r>
              <a:rPr lang="en-US" sz="5199" b="1">
                <a:solidFill>
                  <a:srgbClr val="03667C"/>
                </a:solidFill>
                <a:latin typeface="Roboto Bold"/>
                <a:ea typeface="Roboto Bold"/>
                <a:cs typeface="Roboto Bold"/>
                <a:sym typeface="Roboto Bold"/>
              </a:rPr>
              <a:t>Nå skal vi gå gjennom den sammen og se hva vi skal fylle ut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973809" y="2330616"/>
            <a:ext cx="5660692" cy="4212028"/>
            <a:chOff x="0" y="0"/>
            <a:chExt cx="7547589" cy="5616037"/>
          </a:xfrm>
        </p:grpSpPr>
        <p:sp>
          <p:nvSpPr>
            <p:cNvPr id="3" name="TextBox 3"/>
            <p:cNvSpPr txBox="1"/>
            <p:nvPr/>
          </p:nvSpPr>
          <p:spPr>
            <a:xfrm>
              <a:off x="0" y="5482"/>
              <a:ext cx="4984514" cy="400856"/>
            </a:xfrm>
            <a:prstGeom prst="rect">
              <a:avLst/>
            </a:prstGeom>
          </p:spPr>
          <p:txBody>
            <a:bodyPr lIns="0" tIns="0" rIns="0" bIns="0" rtlCol="0" anchor="t">
              <a:spAutoFit/>
            </a:bodyPr>
            <a:lstStyle/>
            <a:p>
              <a:pPr algn="l">
                <a:lnSpc>
                  <a:spcPts val="2715"/>
                </a:lnSpc>
              </a:pPr>
              <a:r>
                <a:rPr lang="en-US" sz="1635">
                  <a:solidFill>
                    <a:srgbClr val="000000"/>
                  </a:solidFill>
                  <a:latin typeface="Canva Sans"/>
                  <a:ea typeface="Canva Sans"/>
                  <a:cs typeface="Canva Sans"/>
                  <a:sym typeface="Canva Sans"/>
                </a:rPr>
                <a:t>Introduksjon til virksomheten</a:t>
              </a:r>
            </a:p>
          </p:txBody>
        </p:sp>
        <p:sp>
          <p:nvSpPr>
            <p:cNvPr id="4" name="TextBox 4"/>
            <p:cNvSpPr txBox="1"/>
            <p:nvPr/>
          </p:nvSpPr>
          <p:spPr>
            <a:xfrm>
              <a:off x="6787970" y="-38100"/>
              <a:ext cx="759619" cy="518584"/>
            </a:xfrm>
            <a:prstGeom prst="rect">
              <a:avLst/>
            </a:prstGeom>
          </p:spPr>
          <p:txBody>
            <a:bodyPr lIns="0" tIns="0" rIns="0" bIns="0" rtlCol="0" anchor="t">
              <a:spAutoFit/>
            </a:bodyPr>
            <a:lstStyle/>
            <a:p>
              <a:pPr algn="r">
                <a:lnSpc>
                  <a:spcPts val="3367"/>
                </a:lnSpc>
              </a:pPr>
              <a:r>
                <a:rPr lang="en-US" sz="2405">
                  <a:solidFill>
                    <a:srgbClr val="000000"/>
                  </a:solidFill>
                  <a:latin typeface="Canva Sans"/>
                  <a:ea typeface="Canva Sans"/>
                  <a:cs typeface="Canva Sans"/>
                  <a:sym typeface="Canva Sans"/>
                </a:rPr>
                <a:t>01</a:t>
              </a:r>
            </a:p>
          </p:txBody>
        </p:sp>
        <p:sp>
          <p:nvSpPr>
            <p:cNvPr id="5" name="AutoShape 5"/>
            <p:cNvSpPr/>
            <p:nvPr/>
          </p:nvSpPr>
          <p:spPr>
            <a:xfrm>
              <a:off x="4337387" y="244257"/>
              <a:ext cx="2275314" cy="0"/>
            </a:xfrm>
            <a:prstGeom prst="line">
              <a:avLst/>
            </a:prstGeom>
            <a:ln w="12219" cap="rnd">
              <a:solidFill>
                <a:srgbClr val="03667C"/>
              </a:solidFill>
              <a:prstDash val="solid"/>
              <a:headEnd type="none" w="sm" len="sm"/>
              <a:tailEnd type="none" w="sm" len="sm"/>
            </a:ln>
          </p:spPr>
        </p:sp>
        <p:sp>
          <p:nvSpPr>
            <p:cNvPr id="6" name="TextBox 6"/>
            <p:cNvSpPr txBox="1"/>
            <p:nvPr/>
          </p:nvSpPr>
          <p:spPr>
            <a:xfrm>
              <a:off x="0" y="750459"/>
              <a:ext cx="4984514" cy="400856"/>
            </a:xfrm>
            <a:prstGeom prst="rect">
              <a:avLst/>
            </a:prstGeom>
          </p:spPr>
          <p:txBody>
            <a:bodyPr lIns="0" tIns="0" rIns="0" bIns="0" rtlCol="0" anchor="t">
              <a:spAutoFit/>
            </a:bodyPr>
            <a:lstStyle/>
            <a:p>
              <a:pPr algn="l">
                <a:lnSpc>
                  <a:spcPts val="2715"/>
                </a:lnSpc>
              </a:pPr>
              <a:r>
                <a:rPr lang="en-US" sz="1635">
                  <a:solidFill>
                    <a:srgbClr val="000000"/>
                  </a:solidFill>
                  <a:latin typeface="Canva Sans"/>
                  <a:ea typeface="Canva Sans"/>
                  <a:cs typeface="Canva Sans"/>
                  <a:sym typeface="Canva Sans"/>
                </a:rPr>
                <a:t>Tre dimensjoner</a:t>
              </a:r>
            </a:p>
          </p:txBody>
        </p:sp>
        <p:sp>
          <p:nvSpPr>
            <p:cNvPr id="7" name="TextBox 7"/>
            <p:cNvSpPr txBox="1"/>
            <p:nvPr/>
          </p:nvSpPr>
          <p:spPr>
            <a:xfrm>
              <a:off x="6787970" y="706877"/>
              <a:ext cx="759619" cy="518584"/>
            </a:xfrm>
            <a:prstGeom prst="rect">
              <a:avLst/>
            </a:prstGeom>
          </p:spPr>
          <p:txBody>
            <a:bodyPr lIns="0" tIns="0" rIns="0" bIns="0" rtlCol="0" anchor="t">
              <a:spAutoFit/>
            </a:bodyPr>
            <a:lstStyle/>
            <a:p>
              <a:pPr algn="r">
                <a:lnSpc>
                  <a:spcPts val="3367"/>
                </a:lnSpc>
              </a:pPr>
              <a:r>
                <a:rPr lang="en-US" sz="2405">
                  <a:solidFill>
                    <a:srgbClr val="000000"/>
                  </a:solidFill>
                  <a:latin typeface="Canva Sans"/>
                  <a:ea typeface="Canva Sans"/>
                  <a:cs typeface="Canva Sans"/>
                  <a:sym typeface="Canva Sans"/>
                </a:rPr>
                <a:t>05</a:t>
              </a:r>
            </a:p>
          </p:txBody>
        </p:sp>
        <p:sp>
          <p:nvSpPr>
            <p:cNvPr id="8" name="AutoShape 8"/>
            <p:cNvSpPr/>
            <p:nvPr/>
          </p:nvSpPr>
          <p:spPr>
            <a:xfrm>
              <a:off x="4337387" y="989234"/>
              <a:ext cx="2275314" cy="0"/>
            </a:xfrm>
            <a:prstGeom prst="line">
              <a:avLst/>
            </a:prstGeom>
            <a:ln w="12219" cap="rnd">
              <a:solidFill>
                <a:srgbClr val="03667C"/>
              </a:solidFill>
              <a:prstDash val="solid"/>
              <a:headEnd type="none" w="sm" len="sm"/>
              <a:tailEnd type="none" w="sm" len="sm"/>
            </a:ln>
          </p:spPr>
        </p:sp>
        <p:sp>
          <p:nvSpPr>
            <p:cNvPr id="9" name="TextBox 9"/>
            <p:cNvSpPr txBox="1"/>
            <p:nvPr/>
          </p:nvSpPr>
          <p:spPr>
            <a:xfrm>
              <a:off x="0" y="1495436"/>
              <a:ext cx="4984514" cy="400856"/>
            </a:xfrm>
            <a:prstGeom prst="rect">
              <a:avLst/>
            </a:prstGeom>
          </p:spPr>
          <p:txBody>
            <a:bodyPr lIns="0" tIns="0" rIns="0" bIns="0" rtlCol="0" anchor="t">
              <a:spAutoFit/>
            </a:bodyPr>
            <a:lstStyle/>
            <a:p>
              <a:pPr algn="l">
                <a:lnSpc>
                  <a:spcPts val="2715"/>
                </a:lnSpc>
              </a:pPr>
              <a:r>
                <a:rPr lang="en-US" sz="1635">
                  <a:solidFill>
                    <a:srgbClr val="000000"/>
                  </a:solidFill>
                  <a:latin typeface="Canva Sans"/>
                  <a:ea typeface="Canva Sans"/>
                  <a:cs typeface="Canva Sans"/>
                  <a:sym typeface="Canva Sans"/>
                </a:rPr>
                <a:t>Kartlegging</a:t>
              </a:r>
            </a:p>
          </p:txBody>
        </p:sp>
        <p:sp>
          <p:nvSpPr>
            <p:cNvPr id="10" name="TextBox 10"/>
            <p:cNvSpPr txBox="1"/>
            <p:nvPr/>
          </p:nvSpPr>
          <p:spPr>
            <a:xfrm>
              <a:off x="6787970" y="1451855"/>
              <a:ext cx="759619" cy="518584"/>
            </a:xfrm>
            <a:prstGeom prst="rect">
              <a:avLst/>
            </a:prstGeom>
          </p:spPr>
          <p:txBody>
            <a:bodyPr lIns="0" tIns="0" rIns="0" bIns="0" rtlCol="0" anchor="t">
              <a:spAutoFit/>
            </a:bodyPr>
            <a:lstStyle/>
            <a:p>
              <a:pPr algn="r">
                <a:lnSpc>
                  <a:spcPts val="3367"/>
                </a:lnSpc>
              </a:pPr>
              <a:r>
                <a:rPr lang="en-US" sz="2405">
                  <a:solidFill>
                    <a:srgbClr val="000000"/>
                  </a:solidFill>
                  <a:latin typeface="Canva Sans"/>
                  <a:ea typeface="Canva Sans"/>
                  <a:cs typeface="Canva Sans"/>
                  <a:sym typeface="Canva Sans"/>
                </a:rPr>
                <a:t>06</a:t>
              </a:r>
            </a:p>
          </p:txBody>
        </p:sp>
        <p:sp>
          <p:nvSpPr>
            <p:cNvPr id="11" name="AutoShape 11"/>
            <p:cNvSpPr/>
            <p:nvPr/>
          </p:nvSpPr>
          <p:spPr>
            <a:xfrm>
              <a:off x="4337387" y="1734212"/>
              <a:ext cx="2275314" cy="0"/>
            </a:xfrm>
            <a:prstGeom prst="line">
              <a:avLst/>
            </a:prstGeom>
            <a:ln w="12219" cap="rnd">
              <a:solidFill>
                <a:srgbClr val="03667C"/>
              </a:solidFill>
              <a:prstDash val="solid"/>
              <a:headEnd type="none" w="sm" len="sm"/>
              <a:tailEnd type="none" w="sm" len="sm"/>
            </a:ln>
          </p:spPr>
        </p:sp>
        <p:sp>
          <p:nvSpPr>
            <p:cNvPr id="12" name="TextBox 12"/>
            <p:cNvSpPr txBox="1"/>
            <p:nvPr/>
          </p:nvSpPr>
          <p:spPr>
            <a:xfrm>
              <a:off x="0" y="2240414"/>
              <a:ext cx="4984514" cy="400856"/>
            </a:xfrm>
            <a:prstGeom prst="rect">
              <a:avLst/>
            </a:prstGeom>
          </p:spPr>
          <p:txBody>
            <a:bodyPr lIns="0" tIns="0" rIns="0" bIns="0" rtlCol="0" anchor="t">
              <a:spAutoFit/>
            </a:bodyPr>
            <a:lstStyle/>
            <a:p>
              <a:pPr algn="l">
                <a:lnSpc>
                  <a:spcPts val="2715"/>
                </a:lnSpc>
              </a:pPr>
              <a:r>
                <a:rPr lang="en-US" sz="1635">
                  <a:solidFill>
                    <a:srgbClr val="000000"/>
                  </a:solidFill>
                  <a:latin typeface="Canva Sans"/>
                  <a:ea typeface="Canva Sans"/>
                  <a:cs typeface="Canva Sans"/>
                  <a:sym typeface="Canva Sans"/>
                </a:rPr>
                <a:t>Vesentlighetsanalyse</a:t>
              </a:r>
            </a:p>
          </p:txBody>
        </p:sp>
        <p:sp>
          <p:nvSpPr>
            <p:cNvPr id="13" name="TextBox 13"/>
            <p:cNvSpPr txBox="1"/>
            <p:nvPr/>
          </p:nvSpPr>
          <p:spPr>
            <a:xfrm>
              <a:off x="6787970" y="2196832"/>
              <a:ext cx="759619" cy="518584"/>
            </a:xfrm>
            <a:prstGeom prst="rect">
              <a:avLst/>
            </a:prstGeom>
          </p:spPr>
          <p:txBody>
            <a:bodyPr lIns="0" tIns="0" rIns="0" bIns="0" rtlCol="0" anchor="t">
              <a:spAutoFit/>
            </a:bodyPr>
            <a:lstStyle/>
            <a:p>
              <a:pPr algn="r">
                <a:lnSpc>
                  <a:spcPts val="3367"/>
                </a:lnSpc>
              </a:pPr>
              <a:r>
                <a:rPr lang="en-US" sz="2405">
                  <a:solidFill>
                    <a:srgbClr val="000000"/>
                  </a:solidFill>
                  <a:latin typeface="Canva Sans"/>
                  <a:ea typeface="Canva Sans"/>
                  <a:cs typeface="Canva Sans"/>
                  <a:sym typeface="Canva Sans"/>
                </a:rPr>
                <a:t>09</a:t>
              </a:r>
            </a:p>
          </p:txBody>
        </p:sp>
        <p:sp>
          <p:nvSpPr>
            <p:cNvPr id="14" name="AutoShape 14"/>
            <p:cNvSpPr/>
            <p:nvPr/>
          </p:nvSpPr>
          <p:spPr>
            <a:xfrm>
              <a:off x="4337387" y="2479189"/>
              <a:ext cx="2275314" cy="0"/>
            </a:xfrm>
            <a:prstGeom prst="line">
              <a:avLst/>
            </a:prstGeom>
            <a:ln w="12219" cap="rnd">
              <a:solidFill>
                <a:srgbClr val="03667C"/>
              </a:solidFill>
              <a:prstDash val="solid"/>
              <a:headEnd type="none" w="sm" len="sm"/>
              <a:tailEnd type="none" w="sm" len="sm"/>
            </a:ln>
          </p:spPr>
        </p:sp>
        <p:sp>
          <p:nvSpPr>
            <p:cNvPr id="15" name="TextBox 15"/>
            <p:cNvSpPr txBox="1"/>
            <p:nvPr/>
          </p:nvSpPr>
          <p:spPr>
            <a:xfrm>
              <a:off x="0" y="2985391"/>
              <a:ext cx="4984514" cy="400856"/>
            </a:xfrm>
            <a:prstGeom prst="rect">
              <a:avLst/>
            </a:prstGeom>
          </p:spPr>
          <p:txBody>
            <a:bodyPr lIns="0" tIns="0" rIns="0" bIns="0" rtlCol="0" anchor="t">
              <a:spAutoFit/>
            </a:bodyPr>
            <a:lstStyle/>
            <a:p>
              <a:pPr algn="l">
                <a:lnSpc>
                  <a:spcPts val="2715"/>
                </a:lnSpc>
              </a:pPr>
              <a:r>
                <a:rPr lang="en-US" sz="1635">
                  <a:solidFill>
                    <a:srgbClr val="000000"/>
                  </a:solidFill>
                  <a:latin typeface="Canva Sans"/>
                  <a:ea typeface="Canva Sans"/>
                  <a:cs typeface="Canva Sans"/>
                  <a:sym typeface="Canva Sans"/>
                </a:rPr>
                <a:t>Prioritering</a:t>
              </a:r>
            </a:p>
          </p:txBody>
        </p:sp>
        <p:sp>
          <p:nvSpPr>
            <p:cNvPr id="16" name="TextBox 16"/>
            <p:cNvSpPr txBox="1"/>
            <p:nvPr/>
          </p:nvSpPr>
          <p:spPr>
            <a:xfrm>
              <a:off x="6787970" y="2941810"/>
              <a:ext cx="759619" cy="518584"/>
            </a:xfrm>
            <a:prstGeom prst="rect">
              <a:avLst/>
            </a:prstGeom>
          </p:spPr>
          <p:txBody>
            <a:bodyPr lIns="0" tIns="0" rIns="0" bIns="0" rtlCol="0" anchor="t">
              <a:spAutoFit/>
            </a:bodyPr>
            <a:lstStyle/>
            <a:p>
              <a:pPr algn="r">
                <a:lnSpc>
                  <a:spcPts val="3367"/>
                </a:lnSpc>
              </a:pPr>
              <a:r>
                <a:rPr lang="en-US" sz="2405">
                  <a:solidFill>
                    <a:srgbClr val="000000"/>
                  </a:solidFill>
                  <a:latin typeface="Canva Sans"/>
                  <a:ea typeface="Canva Sans"/>
                  <a:cs typeface="Canva Sans"/>
                  <a:sym typeface="Canva Sans"/>
                </a:rPr>
                <a:t>13</a:t>
              </a:r>
            </a:p>
          </p:txBody>
        </p:sp>
        <p:sp>
          <p:nvSpPr>
            <p:cNvPr id="17" name="AutoShape 17"/>
            <p:cNvSpPr/>
            <p:nvPr/>
          </p:nvSpPr>
          <p:spPr>
            <a:xfrm>
              <a:off x="4337387" y="3224167"/>
              <a:ext cx="2275314" cy="0"/>
            </a:xfrm>
            <a:prstGeom prst="line">
              <a:avLst/>
            </a:prstGeom>
            <a:ln w="12219" cap="rnd">
              <a:solidFill>
                <a:srgbClr val="03667C"/>
              </a:solidFill>
              <a:prstDash val="solid"/>
              <a:headEnd type="none" w="sm" len="sm"/>
              <a:tailEnd type="none" w="sm" len="sm"/>
            </a:ln>
          </p:spPr>
        </p:sp>
        <p:sp>
          <p:nvSpPr>
            <p:cNvPr id="18" name="TextBox 18"/>
            <p:cNvSpPr txBox="1"/>
            <p:nvPr/>
          </p:nvSpPr>
          <p:spPr>
            <a:xfrm>
              <a:off x="0" y="3730369"/>
              <a:ext cx="4984514" cy="400856"/>
            </a:xfrm>
            <a:prstGeom prst="rect">
              <a:avLst/>
            </a:prstGeom>
          </p:spPr>
          <p:txBody>
            <a:bodyPr lIns="0" tIns="0" rIns="0" bIns="0" rtlCol="0" anchor="t">
              <a:spAutoFit/>
            </a:bodyPr>
            <a:lstStyle/>
            <a:p>
              <a:pPr algn="l">
                <a:lnSpc>
                  <a:spcPts val="2715"/>
                </a:lnSpc>
              </a:pPr>
              <a:r>
                <a:rPr lang="en-US" sz="1635">
                  <a:solidFill>
                    <a:srgbClr val="000000"/>
                  </a:solidFill>
                  <a:latin typeface="Canva Sans"/>
                  <a:ea typeface="Canva Sans"/>
                  <a:cs typeface="Canva Sans"/>
                  <a:sym typeface="Canva Sans"/>
                </a:rPr>
                <a:t>Implementering</a:t>
              </a:r>
            </a:p>
          </p:txBody>
        </p:sp>
        <p:sp>
          <p:nvSpPr>
            <p:cNvPr id="19" name="TextBox 19"/>
            <p:cNvSpPr txBox="1"/>
            <p:nvPr/>
          </p:nvSpPr>
          <p:spPr>
            <a:xfrm>
              <a:off x="6787970" y="3686787"/>
              <a:ext cx="759619" cy="518584"/>
            </a:xfrm>
            <a:prstGeom prst="rect">
              <a:avLst/>
            </a:prstGeom>
          </p:spPr>
          <p:txBody>
            <a:bodyPr lIns="0" tIns="0" rIns="0" bIns="0" rtlCol="0" anchor="t">
              <a:spAutoFit/>
            </a:bodyPr>
            <a:lstStyle/>
            <a:p>
              <a:pPr algn="r">
                <a:lnSpc>
                  <a:spcPts val="3367"/>
                </a:lnSpc>
              </a:pPr>
              <a:r>
                <a:rPr lang="en-US" sz="2405">
                  <a:solidFill>
                    <a:srgbClr val="000000"/>
                  </a:solidFill>
                  <a:latin typeface="Canva Sans"/>
                  <a:ea typeface="Canva Sans"/>
                  <a:cs typeface="Canva Sans"/>
                  <a:sym typeface="Canva Sans"/>
                </a:rPr>
                <a:t>14</a:t>
              </a:r>
            </a:p>
          </p:txBody>
        </p:sp>
        <p:sp>
          <p:nvSpPr>
            <p:cNvPr id="20" name="AutoShape 20"/>
            <p:cNvSpPr/>
            <p:nvPr/>
          </p:nvSpPr>
          <p:spPr>
            <a:xfrm>
              <a:off x="4337387" y="3969144"/>
              <a:ext cx="2275314" cy="0"/>
            </a:xfrm>
            <a:prstGeom prst="line">
              <a:avLst/>
            </a:prstGeom>
            <a:ln w="12219" cap="rnd">
              <a:solidFill>
                <a:srgbClr val="03667C"/>
              </a:solidFill>
              <a:prstDash val="solid"/>
              <a:headEnd type="none" w="sm" len="sm"/>
              <a:tailEnd type="none" w="sm" len="sm"/>
            </a:ln>
          </p:spPr>
        </p:sp>
        <p:sp>
          <p:nvSpPr>
            <p:cNvPr id="21" name="TextBox 21"/>
            <p:cNvSpPr txBox="1"/>
            <p:nvPr/>
          </p:nvSpPr>
          <p:spPr>
            <a:xfrm>
              <a:off x="0" y="4475346"/>
              <a:ext cx="4984514" cy="400856"/>
            </a:xfrm>
            <a:prstGeom prst="rect">
              <a:avLst/>
            </a:prstGeom>
          </p:spPr>
          <p:txBody>
            <a:bodyPr lIns="0" tIns="0" rIns="0" bIns="0" rtlCol="0" anchor="t">
              <a:spAutoFit/>
            </a:bodyPr>
            <a:lstStyle/>
            <a:p>
              <a:pPr algn="l">
                <a:lnSpc>
                  <a:spcPts val="2715"/>
                </a:lnSpc>
              </a:pPr>
              <a:r>
                <a:rPr lang="en-US" sz="1635">
                  <a:solidFill>
                    <a:srgbClr val="000000"/>
                  </a:solidFill>
                  <a:latin typeface="Canva Sans"/>
                  <a:ea typeface="Canva Sans"/>
                  <a:cs typeface="Canva Sans"/>
                  <a:sym typeface="Canva Sans"/>
                </a:rPr>
                <a:t>Revidering</a:t>
              </a:r>
            </a:p>
          </p:txBody>
        </p:sp>
        <p:sp>
          <p:nvSpPr>
            <p:cNvPr id="22" name="TextBox 22"/>
            <p:cNvSpPr txBox="1"/>
            <p:nvPr/>
          </p:nvSpPr>
          <p:spPr>
            <a:xfrm>
              <a:off x="6787970" y="4431765"/>
              <a:ext cx="759619" cy="518584"/>
            </a:xfrm>
            <a:prstGeom prst="rect">
              <a:avLst/>
            </a:prstGeom>
          </p:spPr>
          <p:txBody>
            <a:bodyPr lIns="0" tIns="0" rIns="0" bIns="0" rtlCol="0" anchor="t">
              <a:spAutoFit/>
            </a:bodyPr>
            <a:lstStyle/>
            <a:p>
              <a:pPr algn="r">
                <a:lnSpc>
                  <a:spcPts val="3367"/>
                </a:lnSpc>
              </a:pPr>
              <a:r>
                <a:rPr lang="en-US" sz="2405">
                  <a:solidFill>
                    <a:srgbClr val="000000"/>
                  </a:solidFill>
                  <a:latin typeface="Canva Sans"/>
                  <a:ea typeface="Canva Sans"/>
                  <a:cs typeface="Canva Sans"/>
                  <a:sym typeface="Canva Sans"/>
                </a:rPr>
                <a:t>16</a:t>
              </a:r>
            </a:p>
          </p:txBody>
        </p:sp>
        <p:sp>
          <p:nvSpPr>
            <p:cNvPr id="23" name="AutoShape 23"/>
            <p:cNvSpPr/>
            <p:nvPr/>
          </p:nvSpPr>
          <p:spPr>
            <a:xfrm>
              <a:off x="4337387" y="4714122"/>
              <a:ext cx="2275314" cy="0"/>
            </a:xfrm>
            <a:prstGeom prst="line">
              <a:avLst/>
            </a:prstGeom>
            <a:ln w="12219" cap="rnd">
              <a:solidFill>
                <a:srgbClr val="03667C"/>
              </a:solidFill>
              <a:prstDash val="solid"/>
              <a:headEnd type="none" w="sm" len="sm"/>
              <a:tailEnd type="none" w="sm" len="sm"/>
            </a:ln>
          </p:spPr>
        </p:sp>
        <p:sp>
          <p:nvSpPr>
            <p:cNvPr id="24" name="TextBox 24"/>
            <p:cNvSpPr txBox="1"/>
            <p:nvPr/>
          </p:nvSpPr>
          <p:spPr>
            <a:xfrm>
              <a:off x="0" y="5141034"/>
              <a:ext cx="4984514" cy="400856"/>
            </a:xfrm>
            <a:prstGeom prst="rect">
              <a:avLst/>
            </a:prstGeom>
          </p:spPr>
          <p:txBody>
            <a:bodyPr lIns="0" tIns="0" rIns="0" bIns="0" rtlCol="0" anchor="t">
              <a:spAutoFit/>
            </a:bodyPr>
            <a:lstStyle/>
            <a:p>
              <a:pPr algn="l">
                <a:lnSpc>
                  <a:spcPts val="2715"/>
                </a:lnSpc>
              </a:pPr>
              <a:r>
                <a:rPr lang="en-US" sz="1635">
                  <a:solidFill>
                    <a:srgbClr val="000000"/>
                  </a:solidFill>
                  <a:latin typeface="Canva Sans"/>
                  <a:ea typeface="Canva Sans"/>
                  <a:cs typeface="Canva Sans"/>
                  <a:sym typeface="Canva Sans"/>
                </a:rPr>
                <a:t>Kilder</a:t>
              </a:r>
            </a:p>
          </p:txBody>
        </p:sp>
        <p:sp>
          <p:nvSpPr>
            <p:cNvPr id="25" name="TextBox 25"/>
            <p:cNvSpPr txBox="1"/>
            <p:nvPr/>
          </p:nvSpPr>
          <p:spPr>
            <a:xfrm>
              <a:off x="6787970" y="5097453"/>
              <a:ext cx="759619" cy="518584"/>
            </a:xfrm>
            <a:prstGeom prst="rect">
              <a:avLst/>
            </a:prstGeom>
          </p:spPr>
          <p:txBody>
            <a:bodyPr lIns="0" tIns="0" rIns="0" bIns="0" rtlCol="0" anchor="t">
              <a:spAutoFit/>
            </a:bodyPr>
            <a:lstStyle/>
            <a:p>
              <a:pPr algn="r">
                <a:lnSpc>
                  <a:spcPts val="3367"/>
                </a:lnSpc>
              </a:pPr>
              <a:r>
                <a:rPr lang="en-US" sz="2405">
                  <a:solidFill>
                    <a:srgbClr val="000000"/>
                  </a:solidFill>
                  <a:latin typeface="Canva Sans"/>
                  <a:ea typeface="Canva Sans"/>
                  <a:cs typeface="Canva Sans"/>
                  <a:sym typeface="Canva Sans"/>
                </a:rPr>
                <a:t>17</a:t>
              </a:r>
            </a:p>
          </p:txBody>
        </p:sp>
        <p:sp>
          <p:nvSpPr>
            <p:cNvPr id="26" name="AutoShape 26"/>
            <p:cNvSpPr/>
            <p:nvPr/>
          </p:nvSpPr>
          <p:spPr>
            <a:xfrm>
              <a:off x="4337387" y="5379810"/>
              <a:ext cx="2275314" cy="0"/>
            </a:xfrm>
            <a:prstGeom prst="line">
              <a:avLst/>
            </a:prstGeom>
            <a:ln w="12219" cap="rnd">
              <a:solidFill>
                <a:srgbClr val="03667C"/>
              </a:solidFill>
              <a:prstDash val="solid"/>
              <a:headEnd type="none" w="sm" len="sm"/>
              <a:tailEnd type="none" w="sm" len="sm"/>
            </a:ln>
          </p:spPr>
        </p:sp>
      </p:grpSp>
      <p:sp>
        <p:nvSpPr>
          <p:cNvPr id="27" name="TextBox 27"/>
          <p:cNvSpPr txBox="1"/>
          <p:nvPr/>
        </p:nvSpPr>
        <p:spPr>
          <a:xfrm>
            <a:off x="10973809" y="691967"/>
            <a:ext cx="3774567" cy="601553"/>
          </a:xfrm>
          <a:prstGeom prst="rect">
            <a:avLst/>
          </a:prstGeom>
        </p:spPr>
        <p:txBody>
          <a:bodyPr lIns="0" tIns="0" rIns="0" bIns="0" rtlCol="0" anchor="t">
            <a:spAutoFit/>
          </a:bodyPr>
          <a:lstStyle/>
          <a:p>
            <a:pPr algn="l">
              <a:lnSpc>
                <a:spcPts val="4687"/>
              </a:lnSpc>
            </a:pPr>
            <a:r>
              <a:rPr lang="en-US" sz="4040">
                <a:solidFill>
                  <a:srgbClr val="147B87"/>
                </a:solidFill>
                <a:latin typeface="Roboto"/>
                <a:ea typeface="Roboto"/>
                <a:cs typeface="Roboto"/>
                <a:sym typeface="Roboto"/>
              </a:rPr>
              <a:t>Innhold</a:t>
            </a:r>
          </a:p>
        </p:txBody>
      </p:sp>
      <p:grpSp>
        <p:nvGrpSpPr>
          <p:cNvPr id="28" name="Group 28"/>
          <p:cNvGrpSpPr/>
          <p:nvPr/>
        </p:nvGrpSpPr>
        <p:grpSpPr>
          <a:xfrm>
            <a:off x="10560835" y="7037330"/>
            <a:ext cx="6486640" cy="2935429"/>
            <a:chOff x="0" y="0"/>
            <a:chExt cx="3533379" cy="1598976"/>
          </a:xfrm>
        </p:grpSpPr>
        <p:sp>
          <p:nvSpPr>
            <p:cNvPr id="29" name="Freeform 29"/>
            <p:cNvSpPr/>
            <p:nvPr/>
          </p:nvSpPr>
          <p:spPr>
            <a:xfrm>
              <a:off x="0" y="0"/>
              <a:ext cx="3533379" cy="1598976"/>
            </a:xfrm>
            <a:custGeom>
              <a:avLst/>
              <a:gdLst/>
              <a:ahLst/>
              <a:cxnLst/>
              <a:rect l="l" t="t" r="r" b="b"/>
              <a:pathLst>
                <a:path w="3533379" h="1598976">
                  <a:moveTo>
                    <a:pt x="0" y="0"/>
                  </a:moveTo>
                  <a:lnTo>
                    <a:pt x="3533379" y="0"/>
                  </a:lnTo>
                  <a:lnTo>
                    <a:pt x="3533379" y="1598976"/>
                  </a:lnTo>
                  <a:lnTo>
                    <a:pt x="0" y="1598976"/>
                  </a:lnTo>
                  <a:close/>
                </a:path>
              </a:pathLst>
            </a:custGeom>
            <a:solidFill>
              <a:srgbClr val="000000">
                <a:alpha val="0"/>
              </a:srgbClr>
            </a:solidFill>
            <a:ln w="12700">
              <a:solidFill>
                <a:srgbClr val="000000"/>
              </a:solidFill>
            </a:ln>
          </p:spPr>
        </p:sp>
      </p:grpSp>
      <p:sp>
        <p:nvSpPr>
          <p:cNvPr id="30" name="TextBox 30"/>
          <p:cNvSpPr txBox="1"/>
          <p:nvPr/>
        </p:nvSpPr>
        <p:spPr>
          <a:xfrm>
            <a:off x="381836" y="1613379"/>
            <a:ext cx="9144000" cy="7668766"/>
          </a:xfrm>
          <a:prstGeom prst="rect">
            <a:avLst/>
          </a:prstGeom>
        </p:spPr>
        <p:txBody>
          <a:bodyPr lIns="0" tIns="0" rIns="0" bIns="0" rtlCol="0" anchor="t">
            <a:spAutoFit/>
          </a:bodyPr>
          <a:lstStyle/>
          <a:p>
            <a:pPr algn="ctr">
              <a:lnSpc>
                <a:spcPts val="4646"/>
              </a:lnSpc>
            </a:pPr>
            <a:r>
              <a:rPr lang="en-US" sz="3318" b="1" dirty="0">
                <a:solidFill>
                  <a:srgbClr val="000000"/>
                </a:solidFill>
                <a:latin typeface="Roboto Bold"/>
                <a:ea typeface="Roboto Bold"/>
                <a:cs typeface="Roboto Bold"/>
                <a:sym typeface="Roboto Bold"/>
              </a:rPr>
              <a:t>I </a:t>
            </a:r>
            <a:r>
              <a:rPr lang="en-US" sz="3318" b="1" dirty="0" err="1">
                <a:solidFill>
                  <a:srgbClr val="000000"/>
                </a:solidFill>
                <a:latin typeface="Roboto Bold"/>
                <a:ea typeface="Roboto Bold"/>
                <a:cs typeface="Roboto Bold"/>
                <a:sym typeface="Roboto Bold"/>
              </a:rPr>
              <a:t>hver</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leksjon</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dere</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har</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vært</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gjennom</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har</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dere</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løst</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oppgaver</a:t>
            </a:r>
            <a:r>
              <a:rPr lang="en-US" sz="3318" b="1" dirty="0">
                <a:solidFill>
                  <a:srgbClr val="000000"/>
                </a:solidFill>
                <a:latin typeface="Roboto Bold"/>
                <a:ea typeface="Roboto Bold"/>
                <a:cs typeface="Roboto Bold"/>
                <a:sym typeface="Roboto Bold"/>
              </a:rPr>
              <a:t> og </a:t>
            </a:r>
            <a:r>
              <a:rPr lang="en-US" sz="3318" b="1" dirty="0" err="1">
                <a:solidFill>
                  <a:srgbClr val="000000"/>
                </a:solidFill>
                <a:latin typeface="Roboto Bold"/>
                <a:ea typeface="Roboto Bold"/>
                <a:cs typeface="Roboto Bold"/>
                <a:sym typeface="Roboto Bold"/>
              </a:rPr>
              <a:t>diskutert</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problemstillinger</a:t>
            </a:r>
            <a:r>
              <a:rPr lang="en-US" sz="3318" b="1" dirty="0">
                <a:solidFill>
                  <a:srgbClr val="000000"/>
                </a:solidFill>
                <a:latin typeface="Roboto Bold"/>
                <a:ea typeface="Roboto Bold"/>
                <a:cs typeface="Roboto Bold"/>
                <a:sym typeface="Roboto Bold"/>
              </a:rPr>
              <a:t>. </a:t>
            </a:r>
          </a:p>
          <a:p>
            <a:pPr algn="ctr">
              <a:lnSpc>
                <a:spcPts val="4646"/>
              </a:lnSpc>
            </a:pPr>
            <a:endParaRPr lang="en-US" sz="3318" b="1" dirty="0">
              <a:solidFill>
                <a:srgbClr val="000000"/>
              </a:solidFill>
              <a:latin typeface="Roboto Bold"/>
              <a:ea typeface="Roboto Bold"/>
              <a:cs typeface="Roboto Bold"/>
              <a:sym typeface="Roboto Bold"/>
            </a:endParaRPr>
          </a:p>
          <a:p>
            <a:pPr algn="ctr">
              <a:lnSpc>
                <a:spcPts val="4646"/>
              </a:lnSpc>
            </a:pPr>
            <a:r>
              <a:rPr lang="en-US" sz="3318" b="1" dirty="0" err="1">
                <a:solidFill>
                  <a:srgbClr val="000000"/>
                </a:solidFill>
                <a:latin typeface="Roboto Bold"/>
                <a:ea typeface="Roboto Bold"/>
                <a:cs typeface="Roboto Bold"/>
                <a:sym typeface="Roboto Bold"/>
              </a:rPr>
              <a:t>Dere</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har</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samtidig</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fylt</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ut</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deler</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av</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bærekraftstrategien</a:t>
            </a:r>
            <a:r>
              <a:rPr lang="en-US" sz="3318" b="1" dirty="0">
                <a:solidFill>
                  <a:srgbClr val="000000"/>
                </a:solidFill>
                <a:latin typeface="Roboto Bold"/>
                <a:ea typeface="Roboto Bold"/>
                <a:cs typeface="Roboto Bold"/>
                <a:sym typeface="Roboto Bold"/>
              </a:rPr>
              <a:t>. </a:t>
            </a:r>
          </a:p>
          <a:p>
            <a:pPr algn="ctr">
              <a:lnSpc>
                <a:spcPts val="4646"/>
              </a:lnSpc>
            </a:pPr>
            <a:endParaRPr lang="en-US" sz="3318" b="1" dirty="0">
              <a:solidFill>
                <a:srgbClr val="000000"/>
              </a:solidFill>
              <a:latin typeface="Roboto Bold"/>
              <a:ea typeface="Roboto Bold"/>
              <a:cs typeface="Roboto Bold"/>
              <a:sym typeface="Roboto Bold"/>
            </a:endParaRPr>
          </a:p>
          <a:p>
            <a:pPr algn="ctr">
              <a:lnSpc>
                <a:spcPts val="4646"/>
              </a:lnSpc>
            </a:pPr>
            <a:r>
              <a:rPr lang="en-US" sz="3318" b="1" dirty="0" err="1">
                <a:solidFill>
                  <a:srgbClr val="000000"/>
                </a:solidFill>
                <a:latin typeface="Roboto Bold"/>
                <a:ea typeface="Roboto Bold"/>
                <a:cs typeface="Roboto Bold"/>
                <a:sym typeface="Roboto Bold"/>
              </a:rPr>
              <a:t>Nå</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går</a:t>
            </a:r>
            <a:r>
              <a:rPr lang="en-US" sz="3318" b="1" dirty="0">
                <a:solidFill>
                  <a:srgbClr val="000000"/>
                </a:solidFill>
                <a:latin typeface="Roboto Bold"/>
                <a:ea typeface="Roboto Bold"/>
                <a:cs typeface="Roboto Bold"/>
                <a:sym typeface="Roboto Bold"/>
              </a:rPr>
              <a:t> vi </a:t>
            </a:r>
            <a:r>
              <a:rPr lang="en-US" sz="3318" b="1" dirty="0" err="1">
                <a:solidFill>
                  <a:srgbClr val="000000"/>
                </a:solidFill>
                <a:latin typeface="Roboto Bold"/>
                <a:ea typeface="Roboto Bold"/>
                <a:cs typeface="Roboto Bold"/>
                <a:sym typeface="Roboto Bold"/>
              </a:rPr>
              <a:t>gjennom</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malen</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slik</a:t>
            </a:r>
            <a:r>
              <a:rPr lang="en-US" sz="3318" b="1" dirty="0">
                <a:solidFill>
                  <a:srgbClr val="000000"/>
                </a:solidFill>
                <a:latin typeface="Roboto Bold"/>
                <a:ea typeface="Roboto Bold"/>
                <a:cs typeface="Roboto Bold"/>
                <a:sym typeface="Roboto Bold"/>
              </a:rPr>
              <a:t> den </a:t>
            </a:r>
            <a:r>
              <a:rPr lang="en-US" sz="3318" b="1" dirty="0" err="1">
                <a:solidFill>
                  <a:srgbClr val="000000"/>
                </a:solidFill>
                <a:latin typeface="Roboto Bold"/>
                <a:ea typeface="Roboto Bold"/>
                <a:cs typeface="Roboto Bold"/>
                <a:sym typeface="Roboto Bold"/>
              </a:rPr>
              <a:t>ser</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ut</a:t>
            </a:r>
            <a:r>
              <a:rPr lang="en-US" sz="3318" b="1" dirty="0">
                <a:solidFill>
                  <a:srgbClr val="000000"/>
                </a:solidFill>
                <a:latin typeface="Roboto Bold"/>
                <a:ea typeface="Roboto Bold"/>
                <a:cs typeface="Roboto Bold"/>
                <a:sym typeface="Roboto Bold"/>
              </a:rPr>
              <a:t> “tom”, og </a:t>
            </a:r>
            <a:r>
              <a:rPr lang="en-US" sz="3318" b="1" dirty="0" err="1">
                <a:solidFill>
                  <a:srgbClr val="000000"/>
                </a:solidFill>
                <a:latin typeface="Roboto Bold"/>
                <a:ea typeface="Roboto Bold"/>
                <a:cs typeface="Roboto Bold"/>
                <a:sym typeface="Roboto Bold"/>
              </a:rPr>
              <a:t>det</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er</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helt</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opp</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til</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dere</a:t>
            </a:r>
            <a:r>
              <a:rPr lang="en-US" sz="3318" b="1" dirty="0">
                <a:solidFill>
                  <a:srgbClr val="000000"/>
                </a:solidFill>
                <a:latin typeface="Roboto Bold"/>
                <a:ea typeface="Roboto Bold"/>
                <a:cs typeface="Roboto Bold"/>
                <a:sym typeface="Roboto Bold"/>
              </a:rPr>
              <a:t> om </a:t>
            </a:r>
            <a:r>
              <a:rPr lang="en-US" sz="3318" b="1" dirty="0" err="1">
                <a:solidFill>
                  <a:srgbClr val="000000"/>
                </a:solidFill>
                <a:latin typeface="Roboto Bold"/>
                <a:ea typeface="Roboto Bold"/>
                <a:cs typeface="Roboto Bold"/>
                <a:sym typeface="Roboto Bold"/>
              </a:rPr>
              <a:t>dere</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ønsker</a:t>
            </a:r>
            <a:r>
              <a:rPr lang="en-US" sz="3318" b="1" dirty="0">
                <a:solidFill>
                  <a:srgbClr val="000000"/>
                </a:solidFill>
                <a:latin typeface="Roboto Bold"/>
                <a:ea typeface="Roboto Bold"/>
                <a:cs typeface="Roboto Bold"/>
                <a:sym typeface="Roboto Bold"/>
              </a:rPr>
              <a:t> å </a:t>
            </a:r>
            <a:r>
              <a:rPr lang="en-US" sz="3318" b="1" dirty="0" err="1">
                <a:solidFill>
                  <a:srgbClr val="000000"/>
                </a:solidFill>
                <a:latin typeface="Roboto Bold"/>
                <a:ea typeface="Roboto Bold"/>
                <a:cs typeface="Roboto Bold"/>
                <a:sym typeface="Roboto Bold"/>
              </a:rPr>
              <a:t>endre</a:t>
            </a:r>
            <a:r>
              <a:rPr lang="en-US" sz="3318" b="1" dirty="0">
                <a:solidFill>
                  <a:srgbClr val="000000"/>
                </a:solidFill>
                <a:latin typeface="Roboto Bold"/>
                <a:ea typeface="Roboto Bold"/>
                <a:cs typeface="Roboto Bold"/>
                <a:sym typeface="Roboto Bold"/>
              </a:rPr>
              <a:t> den, ta </a:t>
            </a:r>
            <a:r>
              <a:rPr lang="en-US" sz="3318" b="1" dirty="0" err="1">
                <a:solidFill>
                  <a:srgbClr val="000000"/>
                </a:solidFill>
                <a:latin typeface="Roboto Bold"/>
                <a:ea typeface="Roboto Bold"/>
                <a:cs typeface="Roboto Bold"/>
                <a:sym typeface="Roboto Bold"/>
              </a:rPr>
              <a:t>bort</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noe</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eller</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legge</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til</a:t>
            </a:r>
            <a:r>
              <a:rPr lang="en-US" sz="3318" b="1" dirty="0">
                <a:solidFill>
                  <a:srgbClr val="000000"/>
                </a:solidFill>
                <a:latin typeface="Roboto Bold"/>
                <a:ea typeface="Roboto Bold"/>
                <a:cs typeface="Roboto Bold"/>
                <a:sym typeface="Roboto Bold"/>
              </a:rPr>
              <a:t> </a:t>
            </a:r>
            <a:r>
              <a:rPr lang="en-US" sz="3318" b="1" dirty="0" err="1">
                <a:solidFill>
                  <a:srgbClr val="000000"/>
                </a:solidFill>
                <a:latin typeface="Roboto Bold"/>
                <a:ea typeface="Roboto Bold"/>
                <a:cs typeface="Roboto Bold"/>
                <a:sym typeface="Roboto Bold"/>
              </a:rPr>
              <a:t>noe</a:t>
            </a:r>
            <a:r>
              <a:rPr lang="en-US" sz="3318" b="1" dirty="0">
                <a:solidFill>
                  <a:srgbClr val="000000"/>
                </a:solidFill>
                <a:latin typeface="Roboto Bold"/>
                <a:ea typeface="Roboto Bold"/>
                <a:cs typeface="Roboto Bold"/>
                <a:sym typeface="Roboto Bold"/>
              </a:rPr>
              <a:t>. </a:t>
            </a:r>
            <a:endParaRPr lang="en-US" sz="3318" b="1" dirty="0" smtClean="0">
              <a:solidFill>
                <a:srgbClr val="000000"/>
              </a:solidFill>
              <a:latin typeface="Roboto Bold"/>
              <a:ea typeface="Roboto Bold"/>
              <a:cs typeface="Roboto Bold"/>
              <a:sym typeface="Roboto Bold"/>
            </a:endParaRPr>
          </a:p>
          <a:p>
            <a:pPr algn="ctr">
              <a:lnSpc>
                <a:spcPts val="4646"/>
              </a:lnSpc>
            </a:pPr>
            <a:endParaRPr lang="en-US" sz="3318" b="1" dirty="0">
              <a:solidFill>
                <a:srgbClr val="000000"/>
              </a:solidFill>
              <a:latin typeface="Roboto Bold"/>
              <a:ea typeface="Roboto Bold"/>
              <a:cs typeface="Roboto Bold"/>
              <a:sym typeface="Roboto Bold"/>
            </a:endParaRPr>
          </a:p>
          <a:p>
            <a:pPr algn="ctr">
              <a:lnSpc>
                <a:spcPts val="4646"/>
              </a:lnSpc>
            </a:pPr>
            <a:r>
              <a:rPr lang="en-US" sz="3318" b="1" dirty="0" err="1" smtClean="0">
                <a:solidFill>
                  <a:srgbClr val="000000"/>
                </a:solidFill>
                <a:latin typeface="Roboto Bold"/>
                <a:ea typeface="Roboto Bold"/>
                <a:cs typeface="Roboto Bold"/>
                <a:sym typeface="Roboto Bold"/>
              </a:rPr>
              <a:t>Malen</a:t>
            </a:r>
            <a:r>
              <a:rPr lang="en-US" sz="3318" b="1" dirty="0" smtClean="0">
                <a:solidFill>
                  <a:srgbClr val="000000"/>
                </a:solidFill>
                <a:latin typeface="Roboto Bold"/>
                <a:ea typeface="Roboto Bold"/>
                <a:cs typeface="Roboto Bold"/>
                <a:sym typeface="Roboto Bold"/>
              </a:rPr>
              <a:t> </a:t>
            </a:r>
            <a:r>
              <a:rPr lang="en-US" sz="3318" b="1" dirty="0" err="1" smtClean="0">
                <a:solidFill>
                  <a:srgbClr val="000000"/>
                </a:solidFill>
                <a:latin typeface="Roboto Bold"/>
                <a:ea typeface="Roboto Bold"/>
                <a:cs typeface="Roboto Bold"/>
                <a:sym typeface="Roboto Bold"/>
              </a:rPr>
              <a:t>er</a:t>
            </a:r>
            <a:r>
              <a:rPr lang="en-US" sz="3318" b="1" dirty="0" smtClean="0">
                <a:solidFill>
                  <a:srgbClr val="000000"/>
                </a:solidFill>
                <a:latin typeface="Roboto Bold"/>
                <a:ea typeface="Roboto Bold"/>
                <a:cs typeface="Roboto Bold"/>
                <a:sym typeface="Roboto Bold"/>
              </a:rPr>
              <a:t> </a:t>
            </a:r>
            <a:r>
              <a:rPr lang="en-US" sz="3318" b="1" dirty="0" err="1" smtClean="0">
                <a:solidFill>
                  <a:srgbClr val="000000"/>
                </a:solidFill>
                <a:latin typeface="Roboto Bold"/>
                <a:ea typeface="Roboto Bold"/>
                <a:cs typeface="Roboto Bold"/>
                <a:sym typeface="Roboto Bold"/>
              </a:rPr>
              <a:t>bygget</a:t>
            </a:r>
            <a:r>
              <a:rPr lang="en-US" sz="3318" b="1" dirty="0" smtClean="0">
                <a:solidFill>
                  <a:srgbClr val="000000"/>
                </a:solidFill>
                <a:latin typeface="Roboto Bold"/>
                <a:ea typeface="Roboto Bold"/>
                <a:cs typeface="Roboto Bold"/>
                <a:sym typeface="Roboto Bold"/>
              </a:rPr>
              <a:t> </a:t>
            </a:r>
            <a:r>
              <a:rPr lang="en-US" sz="3318" b="1" dirty="0" err="1" smtClean="0">
                <a:solidFill>
                  <a:srgbClr val="000000"/>
                </a:solidFill>
                <a:latin typeface="Roboto Bold"/>
                <a:ea typeface="Roboto Bold"/>
                <a:cs typeface="Roboto Bold"/>
                <a:sym typeface="Roboto Bold"/>
              </a:rPr>
              <a:t>på</a:t>
            </a:r>
            <a:r>
              <a:rPr lang="en-US" sz="3318" b="1" dirty="0" smtClean="0">
                <a:solidFill>
                  <a:srgbClr val="000000"/>
                </a:solidFill>
                <a:latin typeface="Roboto Bold"/>
                <a:ea typeface="Roboto Bold"/>
                <a:cs typeface="Roboto Bold"/>
                <a:sym typeface="Roboto Bold"/>
              </a:rPr>
              <a:t> </a:t>
            </a:r>
            <a:r>
              <a:rPr lang="en-US" sz="3318" b="1" dirty="0" err="1" smtClean="0">
                <a:solidFill>
                  <a:srgbClr val="000000"/>
                </a:solidFill>
                <a:latin typeface="Roboto Bold"/>
                <a:ea typeface="Roboto Bold"/>
                <a:cs typeface="Roboto Bold"/>
                <a:sym typeface="Roboto Bold"/>
              </a:rPr>
              <a:t>bærekraftstrategien</a:t>
            </a:r>
            <a:r>
              <a:rPr lang="en-US" sz="3318" b="1" dirty="0" smtClean="0">
                <a:solidFill>
                  <a:srgbClr val="000000"/>
                </a:solidFill>
                <a:latin typeface="Roboto Bold"/>
                <a:ea typeface="Roboto Bold"/>
                <a:cs typeface="Roboto Bold"/>
                <a:sym typeface="Roboto Bold"/>
              </a:rPr>
              <a:t> </a:t>
            </a:r>
            <a:r>
              <a:rPr lang="en-US" sz="3318" b="1" dirty="0" err="1" smtClean="0">
                <a:solidFill>
                  <a:srgbClr val="000000"/>
                </a:solidFill>
                <a:latin typeface="Roboto Bold"/>
                <a:ea typeface="Roboto Bold"/>
                <a:cs typeface="Roboto Bold"/>
                <a:sym typeface="Roboto Bold"/>
              </a:rPr>
              <a:t>til</a:t>
            </a:r>
            <a:r>
              <a:rPr lang="en-US" sz="3318" b="1" dirty="0" smtClean="0">
                <a:solidFill>
                  <a:srgbClr val="000000"/>
                </a:solidFill>
                <a:latin typeface="Roboto Bold"/>
                <a:ea typeface="Roboto Bold"/>
                <a:cs typeface="Roboto Bold"/>
                <a:sym typeface="Roboto Bold"/>
              </a:rPr>
              <a:t> Haugesund. Denne </a:t>
            </a:r>
            <a:r>
              <a:rPr lang="en-US" sz="3318" b="1" dirty="0" err="1" smtClean="0">
                <a:solidFill>
                  <a:srgbClr val="000000"/>
                </a:solidFill>
                <a:latin typeface="Roboto Bold"/>
                <a:ea typeface="Roboto Bold"/>
                <a:cs typeface="Roboto Bold"/>
                <a:sym typeface="Roboto Bold"/>
              </a:rPr>
              <a:t>kan</a:t>
            </a:r>
            <a:r>
              <a:rPr lang="en-US" sz="3318" b="1" dirty="0" smtClean="0">
                <a:solidFill>
                  <a:srgbClr val="000000"/>
                </a:solidFill>
                <a:latin typeface="Roboto Bold"/>
                <a:ea typeface="Roboto Bold"/>
                <a:cs typeface="Roboto Bold"/>
                <a:sym typeface="Roboto Bold"/>
              </a:rPr>
              <a:t> </a:t>
            </a:r>
            <a:r>
              <a:rPr lang="en-US" sz="3318" b="1" dirty="0" err="1" smtClean="0">
                <a:solidFill>
                  <a:srgbClr val="000000"/>
                </a:solidFill>
                <a:latin typeface="Roboto Bold"/>
                <a:ea typeface="Roboto Bold"/>
                <a:cs typeface="Roboto Bold"/>
                <a:sym typeface="Roboto Bold"/>
              </a:rPr>
              <a:t>leses</a:t>
            </a:r>
            <a:r>
              <a:rPr lang="en-US" sz="3318" b="1" dirty="0" smtClean="0">
                <a:solidFill>
                  <a:srgbClr val="000000"/>
                </a:solidFill>
                <a:latin typeface="Roboto Bold"/>
                <a:ea typeface="Roboto Bold"/>
                <a:cs typeface="Roboto Bold"/>
                <a:sym typeface="Roboto Bold"/>
              </a:rPr>
              <a:t> og </a:t>
            </a:r>
            <a:r>
              <a:rPr lang="en-US" sz="3318" b="1" dirty="0" err="1" smtClean="0">
                <a:solidFill>
                  <a:srgbClr val="000000"/>
                </a:solidFill>
                <a:latin typeface="Roboto Bold"/>
                <a:ea typeface="Roboto Bold"/>
                <a:cs typeface="Roboto Bold"/>
                <a:sym typeface="Roboto Bold"/>
              </a:rPr>
              <a:t>lestes</a:t>
            </a:r>
            <a:r>
              <a:rPr lang="en-US" sz="3318" b="1" dirty="0" smtClean="0">
                <a:solidFill>
                  <a:srgbClr val="000000"/>
                </a:solidFill>
                <a:latin typeface="Roboto Bold"/>
                <a:ea typeface="Roboto Bold"/>
                <a:cs typeface="Roboto Bold"/>
                <a:sym typeface="Roboto Bold"/>
              </a:rPr>
              <a:t> </a:t>
            </a:r>
            <a:r>
              <a:rPr lang="en-US" sz="3318" b="1" dirty="0" err="1" smtClean="0">
                <a:solidFill>
                  <a:srgbClr val="000000"/>
                </a:solidFill>
                <a:latin typeface="Roboto Bold"/>
                <a:ea typeface="Roboto Bold"/>
                <a:cs typeface="Roboto Bold"/>
                <a:sym typeface="Roboto Bold"/>
              </a:rPr>
              <a:t>ned</a:t>
            </a:r>
            <a:r>
              <a:rPr lang="en-US" sz="3318" b="1" dirty="0" smtClean="0">
                <a:solidFill>
                  <a:srgbClr val="000000"/>
                </a:solidFill>
                <a:latin typeface="Roboto Bold"/>
                <a:ea typeface="Roboto Bold"/>
                <a:cs typeface="Roboto Bold"/>
                <a:sym typeface="Roboto Bold"/>
              </a:rPr>
              <a:t> her: </a:t>
            </a:r>
          </a:p>
          <a:p>
            <a:pPr algn="ctr">
              <a:lnSpc>
                <a:spcPts val="4646"/>
              </a:lnSpc>
            </a:pPr>
            <a:r>
              <a:rPr lang="en-US" sz="3318" b="1" dirty="0" err="1" smtClean="0">
                <a:solidFill>
                  <a:srgbClr val="000000"/>
                </a:solidFill>
                <a:latin typeface="Roboto Bold"/>
                <a:ea typeface="Roboto Bold"/>
                <a:cs typeface="Roboto Bold"/>
                <a:sym typeface="Roboto Bold"/>
                <a:hlinkClick r:id="rId2"/>
              </a:rPr>
              <a:t>Plandokumenter</a:t>
            </a:r>
            <a:r>
              <a:rPr lang="en-US" sz="3318" b="1" dirty="0" smtClean="0">
                <a:solidFill>
                  <a:srgbClr val="000000"/>
                </a:solidFill>
                <a:latin typeface="Roboto Bold"/>
                <a:ea typeface="Roboto Bold"/>
                <a:cs typeface="Roboto Bold"/>
                <a:sym typeface="Roboto Bold"/>
                <a:hlinkClick r:id="rId2"/>
              </a:rPr>
              <a:t> Haugesund</a:t>
            </a:r>
            <a:endParaRPr lang="en-US" sz="3318" b="1" dirty="0">
              <a:solidFill>
                <a:srgbClr val="000000"/>
              </a:solidFill>
              <a:latin typeface="Roboto Bold"/>
              <a:ea typeface="Roboto Bold"/>
              <a:cs typeface="Roboto Bold"/>
              <a:sym typeface="Roboto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21474" y="3817210"/>
            <a:ext cx="6415054" cy="4892156"/>
          </a:xfrm>
          <a:prstGeom prst="rect">
            <a:avLst/>
          </a:prstGeom>
        </p:spPr>
        <p:txBody>
          <a:bodyPr lIns="0" tIns="0" rIns="0" bIns="0" rtlCol="0" anchor="t">
            <a:spAutoFit/>
          </a:bodyPr>
          <a:lstStyle/>
          <a:p>
            <a:pPr algn="l">
              <a:lnSpc>
                <a:spcPts val="1789"/>
              </a:lnSpc>
            </a:pPr>
            <a:r>
              <a:rPr lang="en-US" sz="1154" u="sng">
                <a:solidFill>
                  <a:srgbClr val="000000"/>
                </a:solidFill>
                <a:latin typeface="Roboto"/>
                <a:ea typeface="Roboto"/>
                <a:cs typeface="Roboto"/>
                <a:sym typeface="Roboto"/>
                <a:hlinkClick r:id="rId2" tooltip="https://lovdata.no/dokument/NL/lov/1985-12-20-108"/>
              </a:rPr>
              <a:t>Bibliotekloven</a:t>
            </a:r>
            <a:r>
              <a:rPr lang="en-US" sz="1154">
                <a:solidFill>
                  <a:srgbClr val="000000"/>
                </a:solidFill>
                <a:latin typeface="Roboto"/>
                <a:ea typeface="Roboto"/>
                <a:cs typeface="Roboto"/>
                <a:sym typeface="Roboto"/>
              </a:rPr>
              <a:t> er det førende dokument når det gjelder utvikling av folkebibliotekene. Samfunnsoppdraget dette pålegger oss gir et mandat som driver all utvikling på </a:t>
            </a:r>
            <a:r>
              <a:rPr lang="en-US" sz="1154">
                <a:solidFill>
                  <a:srgbClr val="ED5414"/>
                </a:solidFill>
                <a:latin typeface="Roboto"/>
                <a:ea typeface="Roboto"/>
                <a:cs typeface="Roboto"/>
                <a:sym typeface="Roboto"/>
              </a:rPr>
              <a:t>(........</a:t>
            </a:r>
            <a:r>
              <a:rPr lang="en-US" sz="1154">
                <a:solidFill>
                  <a:srgbClr val="000000"/>
                </a:solidFill>
                <a:latin typeface="Roboto"/>
                <a:ea typeface="Roboto"/>
                <a:cs typeface="Roboto"/>
                <a:sym typeface="Roboto"/>
              </a:rPr>
              <a:t>). Folkebiblioteket er en av de største eksponentene for demokrati og samfunnsforståelse vi har; her skal alle ha muligheten til å la seg opplyse, delta i den offentlige debatt og medvirke i avgjørelser om vår felles fremtid.</a:t>
            </a:r>
          </a:p>
          <a:p>
            <a:pPr algn="l">
              <a:lnSpc>
                <a:spcPts val="1789"/>
              </a:lnSpc>
            </a:pPr>
            <a:endParaRPr lang="en-US" sz="1154">
              <a:solidFill>
                <a:srgbClr val="000000"/>
              </a:solidFill>
              <a:latin typeface="Roboto"/>
              <a:ea typeface="Roboto"/>
              <a:cs typeface="Roboto"/>
              <a:sym typeface="Roboto"/>
            </a:endParaRPr>
          </a:p>
          <a:p>
            <a:pPr algn="l">
              <a:lnSpc>
                <a:spcPts val="2087"/>
              </a:lnSpc>
            </a:pPr>
            <a:r>
              <a:rPr lang="en-US" sz="1346" b="1">
                <a:solidFill>
                  <a:srgbClr val="000000"/>
                </a:solidFill>
                <a:latin typeface="Roboto Bold"/>
                <a:ea typeface="Roboto Bold"/>
                <a:cs typeface="Roboto Bold"/>
                <a:sym typeface="Roboto Bold"/>
              </a:rPr>
              <a:t>Mål og visjon</a:t>
            </a:r>
          </a:p>
          <a:p>
            <a:pPr algn="l">
              <a:lnSpc>
                <a:spcPts val="1789"/>
              </a:lnSpc>
            </a:pPr>
            <a:r>
              <a:rPr lang="en-US" sz="1154">
                <a:solidFill>
                  <a:srgbClr val="ED5414"/>
                </a:solidFill>
                <a:latin typeface="Roboto"/>
                <a:ea typeface="Roboto"/>
                <a:cs typeface="Roboto"/>
                <a:sym typeface="Roboto"/>
              </a:rPr>
              <a:t>Har ditt bibliotek satt ned egne mål og visjoner? Konkrete målsetninger kan hjelpe med å strukturere satsinger, avgrense prosjekter og være nyttig når man skal søke om midler. </a:t>
            </a:r>
          </a:p>
          <a:p>
            <a:pPr algn="l">
              <a:lnSpc>
                <a:spcPts val="1789"/>
              </a:lnSpc>
            </a:pPr>
            <a:endParaRPr lang="en-US" sz="1154">
              <a:solidFill>
                <a:srgbClr val="ED5414"/>
              </a:solidFill>
              <a:latin typeface="Roboto"/>
              <a:ea typeface="Roboto"/>
              <a:cs typeface="Roboto"/>
              <a:sym typeface="Roboto"/>
            </a:endParaRPr>
          </a:p>
          <a:p>
            <a:pPr algn="l">
              <a:lnSpc>
                <a:spcPts val="2087"/>
              </a:lnSpc>
            </a:pPr>
            <a:r>
              <a:rPr lang="en-US" sz="1346" b="1">
                <a:solidFill>
                  <a:srgbClr val="000000"/>
                </a:solidFill>
                <a:latin typeface="Roboto Bold"/>
                <a:ea typeface="Roboto Bold"/>
                <a:cs typeface="Roboto Bold"/>
                <a:sym typeface="Roboto Bold"/>
              </a:rPr>
              <a:t>Forretningsmodell - verdiskaping og verdilevering</a:t>
            </a:r>
            <a:r>
              <a:rPr lang="en-US" sz="1346">
                <a:solidFill>
                  <a:srgbClr val="000000"/>
                </a:solidFill>
                <a:latin typeface="Roboto"/>
                <a:ea typeface="Roboto"/>
                <a:cs typeface="Roboto"/>
                <a:sym typeface="Roboto"/>
              </a:rPr>
              <a:t> </a:t>
            </a:r>
          </a:p>
          <a:p>
            <a:pPr algn="l">
              <a:lnSpc>
                <a:spcPts val="1789"/>
              </a:lnSpc>
            </a:pPr>
            <a:r>
              <a:rPr lang="en-US" sz="1154">
                <a:solidFill>
                  <a:srgbClr val="000000"/>
                </a:solidFill>
                <a:latin typeface="Roboto"/>
                <a:ea typeface="Roboto"/>
                <a:cs typeface="Roboto"/>
                <a:sym typeface="Roboto"/>
              </a:rPr>
              <a:t>Forretningsmodellen til et folkebibliotek er basert på å gi gratis tilgang til et bredt spekter av tjenester. Folkebiblioteket tilbyr en rekke kjerneaktiviteter, inkludert utlån av bøker, tidsskrifter, filmer, musikk og andre trykte og digitale medier. Verdiløftet ligger i kunnskapen som gjøres fritt tilgjengelig. Et bibliotek er et eksempel på en sirkulærøkonomi, der verdiene gjenbrukes. Våre tjenester inkluderer digitale ressurser som elektroniske bøker, tidsskrifter og databaser. Vi tilbyr også tilgang til internett og datamaskiner, samt ulike bibliotekstjenester som referansehjelp, veiledning, formidlingsaktiviteter og arrangementer. For å opprettholde et variert tjenestetilbud, samarbeider biblioteket med mange ulike aktører i lokalsamfunnet. Et bredt nettverk og gode samarbeidspartnere er viktig for å nå målene som ligger i vårt samfunnsoppdrag. </a:t>
            </a:r>
          </a:p>
          <a:p>
            <a:pPr algn="l">
              <a:lnSpc>
                <a:spcPts val="1789"/>
              </a:lnSpc>
            </a:pPr>
            <a:endParaRPr lang="en-US" sz="1154">
              <a:solidFill>
                <a:srgbClr val="000000"/>
              </a:solidFill>
              <a:latin typeface="Roboto"/>
              <a:ea typeface="Roboto"/>
              <a:cs typeface="Roboto"/>
              <a:sym typeface="Roboto"/>
            </a:endParaRPr>
          </a:p>
          <a:p>
            <a:pPr algn="l">
              <a:lnSpc>
                <a:spcPts val="1789"/>
              </a:lnSpc>
            </a:pPr>
            <a:endParaRPr lang="en-US" sz="1154">
              <a:solidFill>
                <a:srgbClr val="000000"/>
              </a:solidFill>
              <a:latin typeface="Roboto"/>
              <a:ea typeface="Roboto"/>
              <a:cs typeface="Roboto"/>
              <a:sym typeface="Roboto"/>
            </a:endParaRPr>
          </a:p>
        </p:txBody>
      </p:sp>
      <p:sp>
        <p:nvSpPr>
          <p:cNvPr id="3" name="TextBox 3"/>
          <p:cNvSpPr txBox="1"/>
          <p:nvPr/>
        </p:nvSpPr>
        <p:spPr>
          <a:xfrm>
            <a:off x="10097832" y="1038225"/>
            <a:ext cx="3774567" cy="1192103"/>
          </a:xfrm>
          <a:prstGeom prst="rect">
            <a:avLst/>
          </a:prstGeom>
        </p:spPr>
        <p:txBody>
          <a:bodyPr lIns="0" tIns="0" rIns="0" bIns="0" rtlCol="0" anchor="t">
            <a:spAutoFit/>
          </a:bodyPr>
          <a:lstStyle/>
          <a:p>
            <a:pPr algn="l">
              <a:lnSpc>
                <a:spcPts val="4687"/>
              </a:lnSpc>
            </a:pPr>
            <a:r>
              <a:rPr lang="en-US" sz="4040">
                <a:solidFill>
                  <a:srgbClr val="147B87"/>
                </a:solidFill>
                <a:latin typeface="Roboto"/>
                <a:ea typeface="Roboto"/>
                <a:cs typeface="Roboto"/>
                <a:sym typeface="Roboto"/>
              </a:rPr>
              <a:t>Introduksjon til virksomheten</a:t>
            </a:r>
          </a:p>
        </p:txBody>
      </p:sp>
      <p:sp>
        <p:nvSpPr>
          <p:cNvPr id="4" name="TextBox 4"/>
          <p:cNvSpPr txBox="1"/>
          <p:nvPr/>
        </p:nvSpPr>
        <p:spPr>
          <a:xfrm>
            <a:off x="10097832" y="2402283"/>
            <a:ext cx="5818909" cy="1332318"/>
          </a:xfrm>
          <a:prstGeom prst="rect">
            <a:avLst/>
          </a:prstGeom>
        </p:spPr>
        <p:txBody>
          <a:bodyPr lIns="0" tIns="0" rIns="0" bIns="0" rtlCol="0" anchor="t">
            <a:spAutoFit/>
          </a:bodyPr>
          <a:lstStyle/>
          <a:p>
            <a:pPr algn="l">
              <a:lnSpc>
                <a:spcPts val="2690"/>
              </a:lnSpc>
              <a:spcBef>
                <a:spcPct val="0"/>
              </a:spcBef>
            </a:pPr>
            <a:r>
              <a:rPr lang="en-US" sz="1921">
                <a:solidFill>
                  <a:srgbClr val="147B87"/>
                </a:solidFill>
                <a:latin typeface="Roboto"/>
                <a:ea typeface="Roboto"/>
                <a:cs typeface="Roboto"/>
                <a:sym typeface="Roboto"/>
              </a:rPr>
              <a:t>Folkebiblioteket er en lovpålagt offentlig tjeneste. Driften baseres ikke på inntjeningskrav eller økonomisk vekst, men har isteden andre kvalitative og kvantitative måltall. </a:t>
            </a:r>
          </a:p>
        </p:txBody>
      </p:sp>
      <p:sp>
        <p:nvSpPr>
          <p:cNvPr id="5" name="TextBox 5"/>
          <p:cNvSpPr txBox="1"/>
          <p:nvPr/>
        </p:nvSpPr>
        <p:spPr>
          <a:xfrm>
            <a:off x="696290" y="3258092"/>
            <a:ext cx="8292870" cy="2804796"/>
          </a:xfrm>
          <a:prstGeom prst="rect">
            <a:avLst/>
          </a:prstGeom>
        </p:spPr>
        <p:txBody>
          <a:bodyPr lIns="0" tIns="0" rIns="0" bIns="0" rtlCol="0" anchor="t">
            <a:spAutoFit/>
          </a:bodyPr>
          <a:lstStyle/>
          <a:p>
            <a:pPr algn="ctr">
              <a:lnSpc>
                <a:spcPts val="4479"/>
              </a:lnSpc>
            </a:pPr>
            <a:r>
              <a:rPr lang="en-US" sz="3199">
                <a:solidFill>
                  <a:srgbClr val="000000"/>
                </a:solidFill>
                <a:latin typeface="Roboto"/>
                <a:ea typeface="Roboto"/>
                <a:cs typeface="Roboto"/>
                <a:sym typeface="Roboto"/>
              </a:rPr>
              <a:t>I introduksjonen skriver dere om eget bibliotek. Teksten som allerede står i dokumentet er allmenngyldig for de fleste bibliotek, men kan tas bort og endres etter eget ønske.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2513</Words>
  <Application>Microsoft Office PowerPoint</Application>
  <PresentationFormat>Egendefinert</PresentationFormat>
  <Paragraphs>265</Paragraphs>
  <Slides>23</Slides>
  <Notes>0</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23</vt:i4>
      </vt:variant>
    </vt:vector>
  </HeadingPairs>
  <TitlesOfParts>
    <vt:vector size="30" baseType="lpstr">
      <vt:lpstr>Roboto Bold</vt:lpstr>
      <vt:lpstr>Big Shoulders Display Bold</vt:lpstr>
      <vt:lpstr>Canva Sans</vt:lpstr>
      <vt:lpstr>Roboto</vt:lpstr>
      <vt:lpstr>Calibri</vt:lpstr>
      <vt:lpstr>Arial</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 til leksjon 4 Kurs i bærekraft for bibliotek</dc:title>
  <dc:creator>Vikse, Siri O.</dc:creator>
  <cp:lastModifiedBy>Vikse, Siri O.</cp:lastModifiedBy>
  <cp:revision>4</cp:revision>
  <dcterms:created xsi:type="dcterms:W3CDTF">2006-08-16T00:00:00Z</dcterms:created>
  <dcterms:modified xsi:type="dcterms:W3CDTF">2025-01-14T10:53:12Z</dcterms:modified>
  <dc:identifier>DAGRrUueBjw</dc:identifier>
</cp:coreProperties>
</file>