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80" r:id="rId4"/>
    <p:sldId id="258" r:id="rId5"/>
    <p:sldId id="259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6858000" cy="9144000"/>
  <p:embeddedFontLst>
    <p:embeddedFont>
      <p:font typeface="Roboto Condensed" panose="020B0604020202020204" charset="0"/>
      <p:regular r:id="rId26"/>
    </p:embeddedFont>
    <p:embeddedFont>
      <p:font typeface="Antonio Bold" panose="020B0604020202020204" charset="0"/>
      <p:regular r:id="rId27"/>
    </p:embeddedFont>
    <p:embeddedFont>
      <p:font typeface="Roboto Bold" panose="020B0604020202020204" charset="0"/>
      <p:regular r:id="rId28"/>
    </p:embeddedFont>
    <p:embeddedFont>
      <p:font typeface="Alata" panose="020B0604020202020204" charset="0"/>
      <p:regular r:id="rId29"/>
    </p:embeddedFont>
    <p:embeddedFont>
      <p:font typeface="Canva Sans" panose="020B0604020202020204" charset="0"/>
      <p:regular r:id="rId30"/>
    </p:embeddedFont>
    <p:embeddedFont>
      <p:font typeface="Open Sans Bold" panose="020B0604020202020204" charset="0"/>
      <p:regular r:id="rId31"/>
    </p:embeddedFont>
    <p:embeddedFont>
      <p:font typeface="Robot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lfa Slab One" panose="020B0604020202020204" charset="0"/>
      <p:regular r:id="rId37"/>
    </p:embeddedFont>
    <p:embeddedFont>
      <p:font typeface="Feeling Passionate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sv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0.svg"/><Relationship Id="rId5" Type="http://schemas.openxmlformats.org/officeDocument/2006/relationships/image" Target="../media/image34.svg"/><Relationship Id="rId1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48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s://haugesundbibliotek.no/nb/lister/forsta-det-som-skjer-i-usa_99026179-e529-4830-ad82-4beda4fb6cf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6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svg"/><Relationship Id="rId4" Type="http://schemas.openxmlformats.org/officeDocument/2006/relationships/image" Target="../media/image31.png"/><Relationship Id="rId9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3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2.sv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k.statsbygg.no/wp-content/uploads/2023/03/baerekraftsRapport2022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2131" y="-1068866"/>
            <a:ext cx="14023738" cy="14006209"/>
          </a:xfrm>
          <a:custGeom>
            <a:avLst/>
            <a:gdLst/>
            <a:ahLst/>
            <a:cxnLst/>
            <a:rect l="l" t="t" r="r" b="b"/>
            <a:pathLst>
              <a:path w="14023738" h="14006209">
                <a:moveTo>
                  <a:pt x="0" y="0"/>
                </a:moveTo>
                <a:lnTo>
                  <a:pt x="14023738" y="0"/>
                </a:lnTo>
                <a:lnTo>
                  <a:pt x="14023738" y="14006209"/>
                </a:lnTo>
                <a:lnTo>
                  <a:pt x="0" y="14006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72063" y="3851275"/>
            <a:ext cx="10793093" cy="244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31F20"/>
                </a:solidFill>
                <a:latin typeface="Roboto Bold"/>
                <a:ea typeface="Roboto Bold"/>
                <a:cs typeface="Roboto Bold"/>
                <a:sym typeface="Roboto Bold"/>
              </a:rPr>
              <a:t>LEKSJON 3 </a:t>
            </a:r>
          </a:p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31F20"/>
                </a:solidFill>
                <a:latin typeface="Roboto Bold"/>
                <a:ea typeface="Roboto Bold"/>
                <a:cs typeface="Roboto Bold"/>
                <a:sym typeface="Roboto Bold"/>
              </a:rPr>
              <a:t>MÅLSETNINGER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25573" y="7010375"/>
            <a:ext cx="623685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10 STEG TIL BÆREKRAFT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58939" y="2460634"/>
            <a:ext cx="6643331" cy="125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Hva er et mål?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1820939" y="5879624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719346" y="7609151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3250106" y="9338678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4"/>
                </a:lnTo>
                <a:lnTo>
                  <a:pt x="0" y="254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83836" y="4169076"/>
            <a:ext cx="590525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Et mål er en spesifikk, ønsket fremtidig tilstand eller resultat som en person eller organisasjon arbeider mot å oppnå.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086880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1633953" y="10605582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4028560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3481487" y="10605582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6" y="0"/>
                </a:lnTo>
                <a:lnTo>
                  <a:pt x="6209586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9144000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8596927" y="10605582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6" y="0"/>
                </a:lnTo>
                <a:lnTo>
                  <a:pt x="6209586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14259440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3712368" y="10605582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89726" y="-15959"/>
            <a:ext cx="9508549" cy="12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Hvorfor sette mål?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53402" y="1271384"/>
            <a:ext cx="1398119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Å sette mål er viktig for å kunne utvikle seg.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06095" y="1990637"/>
            <a:ext cx="13859908" cy="511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Det gir retning og fokus på arbeidet</a:t>
            </a:r>
          </a:p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Øker motivasjonen og gir deg noe konkret å strekke deg etter.</a:t>
            </a:r>
          </a:p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Mål etablerer ansvarlighet for fremdrift og resultater.</a:t>
            </a:r>
          </a:p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Det hjelper oss å prioritere og ta beslutninger.</a:t>
            </a:r>
          </a:p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Å nå et mål bygger selvtillit og mestringsfølelse.</a:t>
            </a:r>
          </a:p>
          <a:p>
            <a:pPr marL="734059" lvl="1" indent="-367030" algn="l">
              <a:lnSpc>
                <a:spcPts val="6867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Prosessen med å sette mål gir kontinuerlig vekst og utvikling.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481" y="-81882"/>
            <a:ext cx="7316381" cy="10450763"/>
            <a:chOff x="0" y="0"/>
            <a:chExt cx="1926948" cy="27524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6948" cy="2752464"/>
            </a:xfrm>
            <a:custGeom>
              <a:avLst/>
              <a:gdLst/>
              <a:ahLst/>
              <a:cxnLst/>
              <a:rect l="l" t="t" r="r" b="b"/>
              <a:pathLst>
                <a:path w="1926948" h="2752464">
                  <a:moveTo>
                    <a:pt x="0" y="0"/>
                  </a:moveTo>
                  <a:lnTo>
                    <a:pt x="1926948" y="0"/>
                  </a:lnTo>
                  <a:lnTo>
                    <a:pt x="1926948" y="2752464"/>
                  </a:lnTo>
                  <a:lnTo>
                    <a:pt x="0" y="2752464"/>
                  </a:ln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6948" cy="279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82154" y="3032550"/>
            <a:ext cx="4035368" cy="392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For å lage meningsfulle og effektive mål bruker vi SMARTE mål.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382271" y="461927"/>
            <a:ext cx="1568380" cy="15683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400633" y="593653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2271" y="2030307"/>
            <a:ext cx="1568380" cy="156838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18995" y="2142983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382271" y="3598686"/>
            <a:ext cx="1568380" cy="15683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418995" y="3715136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382271" y="5167066"/>
            <a:ext cx="1568380" cy="156838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418995" y="5290891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R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382271" y="6735445"/>
            <a:ext cx="1568380" cy="156838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18995" y="6849745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94128" y="788529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Spesifikke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94128" y="2304274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Målbare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94128" y="3820019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Akseptable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94128" y="5338516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Relevante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94128" y="6854261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Tidsbundet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418995" y="8303825"/>
            <a:ext cx="1568380" cy="1568380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455720" y="8378402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194128" y="8426027"/>
            <a:ext cx="39477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Evaluere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1049" y="277213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594977" y="497855"/>
            <a:ext cx="1122256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31538" y="3653824"/>
            <a:ext cx="3516328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Spesifikke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97750" y="5006375"/>
            <a:ext cx="9583904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Målene bør være konkrete og presise. Istedenfor å si “vi skal satse på bærekraft”,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si “vi skal øke utlånet med 20%”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eller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“vi skal øke samlingen med bærekraftlitteratur med 25%”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038003" flipV="1">
            <a:off x="12954456" y="108731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0337" y="1891383"/>
            <a:ext cx="6550723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Hva trenger du å oppnå og hvilke skritt trenger du å ta for å oppnå det?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Hvem er ansvarlig?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11511" y="344012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936181" y="602754"/>
            <a:ext cx="2236760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11522" y="3372496"/>
            <a:ext cx="446495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Målbare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69600" y="3185160"/>
            <a:ext cx="1355843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For eksempel: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“I 2025 skal vi ha 5 arrangementer relatert til hvert av de valgte bærekraftsmålene”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eller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“vi skal ha et gjennomsnitt på 100 deltakere på våre arrangement med bærekraftfokus”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2514600"/>
            <a:ext cx="6698407" cy="14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Når har du oppnådd målet ditt?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Å sette målbare mål lar deg følge fremgangen din.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0287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25620" y="1287442"/>
            <a:ext cx="2236760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62606" y="4333281"/>
            <a:ext cx="8884261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Akseptable (oppnåelige)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6789" y="5605186"/>
            <a:ext cx="1355843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Er dette et mål det er mulig for meg å oppnå? Har du ferdigheter og erfaringer som tilsier at du vil klare å oppnå målet? Prøv å oppnå en balanse mellom utfordrende og realistiske mål.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8877" y="1363385"/>
            <a:ext cx="6698407" cy="189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“Vi skal kildesortere alt” er et flott mål, men vanskelig å oppnå fordi det er ikke opp til deg hva renovasjonsenheten samler inn.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0287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25620" y="1287442"/>
            <a:ext cx="2236760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0961" y="4405311"/>
            <a:ext cx="446495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Relevante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54222" y="5851919"/>
            <a:ext cx="1355843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Hvorfor har du valgt dette målet? Hva vil det føre til? Vil oppnåelsen av dette målet hjelpe deg nå eller i fremtiden? Tenk over det større bildet. Målet bør være motiverende, ikke frustrerende.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338643"/>
            <a:ext cx="4683957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Målet bør være relevant for langtidsvisjonen og verdiene dere jobber etter.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0287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25620" y="1287442"/>
            <a:ext cx="2236760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0961" y="4405311"/>
            <a:ext cx="446495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Tidsbundet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6789" y="5605186"/>
            <a:ext cx="1355843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Når starter og slutter målet ditt? Sett både en sluttdato og “checkpoints” i løpet av perioden. Å ta en fot i bakken i løpet av målperioden kan hjelpe deg med å holde kursen. 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0950" y="10287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4B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025620" y="1287442"/>
            <a:ext cx="2236760" cy="23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7"/>
              </a:lnSpc>
            </a:pPr>
            <a:r>
              <a:rPr lang="en-US" sz="13998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0961" y="4405311"/>
            <a:ext cx="446495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Evaluere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6789" y="5605186"/>
            <a:ext cx="1355843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Har vi nådd målet?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Når vi setter oss SMARTE mål er det viktig å evaluere. Slik lærer vi,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og blir bedre. 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178877" y="7729280"/>
            <a:ext cx="5115440" cy="2557720"/>
          </a:xfrm>
          <a:custGeom>
            <a:avLst/>
            <a:gdLst/>
            <a:ahLst/>
            <a:cxnLst/>
            <a:rect l="l" t="t" r="r" b="b"/>
            <a:pathLst>
              <a:path w="5115440" h="2557720">
                <a:moveTo>
                  <a:pt x="0" y="2557720"/>
                </a:moveTo>
                <a:lnTo>
                  <a:pt x="5115440" y="2557720"/>
                </a:lnTo>
                <a:lnTo>
                  <a:pt x="5115440" y="0"/>
                </a:lnTo>
                <a:lnTo>
                  <a:pt x="0" y="0"/>
                </a:lnTo>
                <a:lnTo>
                  <a:pt x="0" y="25577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294317" y="8580356"/>
            <a:ext cx="3413288" cy="1706644"/>
          </a:xfrm>
          <a:custGeom>
            <a:avLst/>
            <a:gdLst/>
            <a:ahLst/>
            <a:cxnLst/>
            <a:rect l="l" t="t" r="r" b="b"/>
            <a:pathLst>
              <a:path w="3413288" h="1706644">
                <a:moveTo>
                  <a:pt x="0" y="1706644"/>
                </a:moveTo>
                <a:lnTo>
                  <a:pt x="3413288" y="1706644"/>
                </a:lnTo>
                <a:lnTo>
                  <a:pt x="3413288" y="0"/>
                </a:lnTo>
                <a:lnTo>
                  <a:pt x="0" y="0"/>
                </a:lnTo>
                <a:lnTo>
                  <a:pt x="0" y="17066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481" y="-81882"/>
            <a:ext cx="7316381" cy="10450763"/>
            <a:chOff x="0" y="0"/>
            <a:chExt cx="1926948" cy="27524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6948" cy="2752464"/>
            </a:xfrm>
            <a:custGeom>
              <a:avLst/>
              <a:gdLst/>
              <a:ahLst/>
              <a:cxnLst/>
              <a:rect l="l" t="t" r="r" b="b"/>
              <a:pathLst>
                <a:path w="1926948" h="2752464">
                  <a:moveTo>
                    <a:pt x="0" y="0"/>
                  </a:moveTo>
                  <a:lnTo>
                    <a:pt x="1926948" y="0"/>
                  </a:lnTo>
                  <a:lnTo>
                    <a:pt x="1926948" y="2752464"/>
                  </a:lnTo>
                  <a:lnTo>
                    <a:pt x="0" y="2752464"/>
                  </a:ln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6948" cy="2790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1059" y="495937"/>
            <a:ext cx="1568380" cy="15683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41059" y="2064316"/>
            <a:ext cx="1568380" cy="15683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41059" y="3632696"/>
            <a:ext cx="1568380" cy="156838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41059" y="5201075"/>
            <a:ext cx="1568380" cy="15683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41059" y="6769455"/>
            <a:ext cx="1568380" cy="156838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961817" y="7910250"/>
            <a:ext cx="1952942" cy="1952942"/>
          </a:xfrm>
          <a:custGeom>
            <a:avLst/>
            <a:gdLst/>
            <a:ahLst/>
            <a:cxnLst/>
            <a:rect l="l" t="t" r="r" b="b"/>
            <a:pathLst>
              <a:path w="1952942" h="1952942">
                <a:moveTo>
                  <a:pt x="0" y="0"/>
                </a:moveTo>
                <a:lnTo>
                  <a:pt x="1952942" y="0"/>
                </a:lnTo>
                <a:lnTo>
                  <a:pt x="1952942" y="1952942"/>
                </a:lnTo>
                <a:lnTo>
                  <a:pt x="0" y="1952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1822" y="400687"/>
            <a:ext cx="6101777" cy="985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Eksempel:</a:t>
            </a:r>
          </a:p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Biblioteket skal øke utlån av faglitteratur med 5% i løpet av året.</a:t>
            </a:r>
          </a:p>
          <a:p>
            <a:pPr algn="l">
              <a:lnSpc>
                <a:spcPts val="6299"/>
              </a:lnSpc>
            </a:pPr>
            <a:endParaRPr lang="en-US" sz="4499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6299"/>
              </a:lnSpc>
            </a:pPr>
            <a:endParaRPr lang="en-US" sz="4499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6299"/>
              </a:lnSpc>
            </a:pPr>
            <a:endParaRPr lang="en-US" sz="4499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6299"/>
              </a:lnSpc>
            </a:pPr>
            <a:endParaRPr lang="en-US" sz="4499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Bærekraftsmål 16</a:t>
            </a:r>
          </a:p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Delmål 10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“Sikre allmenn tilgang til informasjon”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59421" y="627663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77783" y="2176993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77783" y="3749145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77783" y="5324900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77783" y="6883755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52916" y="860638"/>
            <a:ext cx="8395061" cy="152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Spesifikke</a:t>
            </a:r>
            <a:r>
              <a:rPr lang="en-US" sz="29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Istedenfor å si “vi skal øke bruken av biblioteket er vi konkrete; vi måler utlån av faglitteratur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52916" y="2366858"/>
            <a:ext cx="7828845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Målbare</a:t>
            </a:r>
            <a:r>
              <a:rPr lang="en-US" sz="36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5% økning - målbart i Biblioteksystemet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52916" y="3772327"/>
            <a:ext cx="7828845" cy="159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Akseptable</a:t>
            </a:r>
            <a:r>
              <a:rPr lang="en-US" sz="30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Her har vi vurdert mulighetsrommet og satt et ambisiøst men gjennomførbart mål.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52916" y="5401100"/>
            <a:ext cx="8237835" cy="148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Relevante</a:t>
            </a:r>
            <a:r>
              <a:rPr lang="en-US" sz="28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Målet er relevant for biblioteket som demokratihus. Økt utlån= økt kunnskap i befolkningen.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52916" y="6907321"/>
            <a:ext cx="8395061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Tidsbundet</a:t>
            </a:r>
            <a:r>
              <a:rPr lang="en-US" sz="35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Utlånsstatistikk leveres hvert år i nasjonale statistikker.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677783" y="8294812"/>
            <a:ext cx="1568380" cy="156838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714508" y="8452135"/>
            <a:ext cx="1531655" cy="127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52916" y="8455433"/>
            <a:ext cx="8395061" cy="118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3667C"/>
                </a:solidFill>
                <a:latin typeface="Alata"/>
                <a:ea typeface="Alata"/>
                <a:cs typeface="Alata"/>
                <a:sym typeface="Alata"/>
              </a:rPr>
              <a:t>Evaluer</a:t>
            </a:r>
            <a:r>
              <a:rPr lang="en-US" sz="3400">
                <a:solidFill>
                  <a:srgbClr val="EF4B77"/>
                </a:solidFill>
                <a:latin typeface="Alata"/>
                <a:ea typeface="Alata"/>
                <a:cs typeface="Alata"/>
                <a:sym typeface="Alata"/>
              </a:rPr>
              <a:t>: Klarte dere å nå målet? Var det for lett eller for vanskelig? Hva lærte vi?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93343" y="2278895"/>
            <a:ext cx="5837584" cy="4802830"/>
            <a:chOff x="0" y="0"/>
            <a:chExt cx="7783446" cy="64037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98" r="1698"/>
            <a:stretch>
              <a:fillRect/>
            </a:stretch>
          </p:blipFill>
          <p:spPr>
            <a:xfrm>
              <a:off x="0" y="0"/>
              <a:ext cx="7783446" cy="6403773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1293534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45198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36725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6" y="0"/>
                </a:lnTo>
                <a:lnTo>
                  <a:pt x="1139126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28251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40519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16818" y="680403"/>
            <a:ext cx="8120238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Vesentlighetsmatrise</a:t>
            </a:r>
            <a:endParaRPr lang="en-US" sz="37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2000" y="1849637"/>
            <a:ext cx="80772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Når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diskutert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hvilke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bærekraftsmål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viktigst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de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ansatte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og vi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undersøkt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viktigst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interessentene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sette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resultatene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inn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vesentlighetsmatrise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 setter da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svarene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sammen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og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på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viktigst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vår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mulighet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påvirkning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og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interessentgruppene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sagt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viktigst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dem.</a:t>
            </a: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17246" y="699453"/>
            <a:ext cx="7037820" cy="77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EKSEMPEL FRA HAUGESUND FOLKEBIBLIOTEK SIN BÆREKRAFTSTRATEGI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56517" y="1658503"/>
            <a:ext cx="7037820" cy="38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VESENTLIGHETSMATRISE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56517" y="7313921"/>
            <a:ext cx="7037820" cy="38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VALGTE BÆREKRAFTSMÅL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2880" y="548065"/>
            <a:ext cx="1355843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Dette målet kan så kobles opp mot ulike tiltak.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For eksempel: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Større utstillinger av relevant faglitteratur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Bruk bærekraftsmålene som utgangspunkt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Digital markedsføring (SoMe, nettsider, media)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Arrangementer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" name="Freeform 3"/>
          <p:cNvSpPr/>
          <p:nvPr/>
        </p:nvSpPr>
        <p:spPr>
          <a:xfrm rot="-7971141" flipV="1">
            <a:off x="12802056" y="1068267"/>
            <a:ext cx="6166332" cy="3083166"/>
          </a:xfrm>
          <a:custGeom>
            <a:avLst/>
            <a:gdLst/>
            <a:ahLst/>
            <a:cxnLst/>
            <a:rect l="l" t="t" r="r" b="b"/>
            <a:pathLst>
              <a:path w="6166332" h="3083166">
                <a:moveTo>
                  <a:pt x="0" y="3083166"/>
                </a:moveTo>
                <a:lnTo>
                  <a:pt x="6166332" y="3083166"/>
                </a:lnTo>
                <a:lnTo>
                  <a:pt x="6166332" y="0"/>
                </a:lnTo>
                <a:lnTo>
                  <a:pt x="0" y="0"/>
                </a:lnTo>
                <a:lnTo>
                  <a:pt x="0" y="30831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hlinkClick r:id="rId4" tooltip="https://haugesundbibliotek.no/nb/lister/forsta-det-som-skjer-i-usa_99026179-e529-4830-ad82-4beda4fb6cf8"/>
          </p:cNvPr>
          <p:cNvSpPr/>
          <p:nvPr/>
        </p:nvSpPr>
        <p:spPr>
          <a:xfrm>
            <a:off x="10727084" y="5742961"/>
            <a:ext cx="7228457" cy="3417119"/>
          </a:xfrm>
          <a:custGeom>
            <a:avLst/>
            <a:gdLst/>
            <a:ahLst/>
            <a:cxnLst/>
            <a:rect l="l" t="t" r="r" b="b"/>
            <a:pathLst>
              <a:path w="7228457" h="3417119">
                <a:moveTo>
                  <a:pt x="0" y="0"/>
                </a:moveTo>
                <a:lnTo>
                  <a:pt x="7228457" y="0"/>
                </a:lnTo>
                <a:lnTo>
                  <a:pt x="7228457" y="3417119"/>
                </a:lnTo>
                <a:lnTo>
                  <a:pt x="0" y="3417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533" t="-7328" b="-732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271830"/>
            <a:ext cx="9499414" cy="430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4"/>
              </a:lnSpc>
              <a:spcBef>
                <a:spcPct val="0"/>
              </a:spcBef>
            </a:pPr>
            <a:r>
              <a:rPr lang="en-US" sz="3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Konkret tiltak: </a:t>
            </a:r>
          </a:p>
          <a:p>
            <a:pPr marL="754753" lvl="1" indent="-377377" algn="l">
              <a:lnSpc>
                <a:spcPts val="4894"/>
              </a:lnSpc>
              <a:buFont typeface="Arial"/>
              <a:buChar char="•"/>
            </a:pPr>
            <a:r>
              <a:rPr lang="en-US" sz="3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Arrangement om amerikansk politikk med forfattere/journaliter mm</a:t>
            </a:r>
          </a:p>
          <a:p>
            <a:pPr marL="754753" lvl="1" indent="-377377" algn="l">
              <a:lnSpc>
                <a:spcPts val="4894"/>
              </a:lnSpc>
              <a:buFont typeface="Arial"/>
              <a:buChar char="•"/>
            </a:pPr>
            <a:r>
              <a:rPr lang="en-US" sz="3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Lag utstilling med fag- og skjønnlitteratur før arrangement: </a:t>
            </a:r>
          </a:p>
          <a:p>
            <a:pPr marL="754753" lvl="1" indent="-377377" algn="l">
              <a:lnSpc>
                <a:spcPts val="4894"/>
              </a:lnSpc>
              <a:buFont typeface="Arial"/>
              <a:buChar char="•"/>
            </a:pPr>
            <a:r>
              <a:rPr lang="en-US" sz="34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Markedsfør arrangementet med digital markedsføring inkl litteraturtips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78415" y="7746715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78415" y="5167821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78415" y="2583911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8415" y="0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46564" y="-20188"/>
            <a:ext cx="738834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97B2"/>
                </a:solidFill>
                <a:latin typeface="Alata"/>
                <a:ea typeface="Alata"/>
                <a:cs typeface="Alata"/>
                <a:sym typeface="Alata"/>
              </a:rPr>
              <a:t>Utfordringer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5994" y="1940672"/>
            <a:ext cx="8669485" cy="707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1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Det uventede vil alltid inntreffe. </a:t>
            </a:r>
          </a:p>
          <a:p>
            <a:pPr algn="l">
              <a:lnSpc>
                <a:spcPts val="4011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011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Du vil aldri klare å forutse alt som kommer til å skje. Ta høyde for at du vil trenge å gjøre justeringer i målene du setter deg.  </a:t>
            </a:r>
          </a:p>
          <a:p>
            <a:pPr algn="l">
              <a:lnSpc>
                <a:spcPts val="4011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011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Ved hvert checkpoint, spør deg selv;  er parametrene gode nok? Har noe forandret seg? Er det en grunn til at dere må justere målsetningene? </a:t>
            </a:r>
          </a:p>
          <a:p>
            <a:pPr algn="l">
              <a:lnSpc>
                <a:spcPts val="4011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011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Vær løsningsorientert. Når du møter på et problem - tenk; “hva kan jeg endre for å løse dette?”, heller enn “det gikk ikke.”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71915" y="599237"/>
            <a:ext cx="578238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97B2"/>
                </a:solidFill>
                <a:latin typeface="Alata"/>
                <a:ea typeface="Alata"/>
                <a:cs typeface="Alata"/>
                <a:sym typeface="Alata"/>
              </a:rPr>
              <a:t>Evaluering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3913065" y="6459137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1391830" y="7737997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8870595" y="9318419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5" y="0"/>
                </a:lnTo>
                <a:lnTo>
                  <a:pt x="6209585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76960" y="2077085"/>
            <a:ext cx="9122606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Lær av erfaringer.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Reflekter over hva som gikk bra og hva som ikke gikk så bra. Bruk disse erfaringene til å utvikle deg.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Du lærer mest av å gjøre feil. Vær åpen for å dele det som ikke gikk som det skulle.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Den som aldri gjør feil prøver heller ikke.  Det viktige er å lære av dem.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Derfor er det viktig med evalueringer.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57356"/>
            <a:ext cx="16625889" cy="655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DEL DERE I MINDRE GRUPPER OG DISKUTER</a:t>
            </a:r>
          </a:p>
          <a:p>
            <a:pPr algn="ctr">
              <a:lnSpc>
                <a:spcPts val="5200"/>
              </a:lnSpc>
            </a:pP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BRUK 30 MIN I GRUPPER, DISKUTER DERETTER SVARENE I PLENUM</a:t>
            </a:r>
          </a:p>
          <a:p>
            <a:pPr algn="ctr">
              <a:lnSpc>
                <a:spcPts val="5200"/>
              </a:lnSpc>
            </a:pPr>
            <a:endParaRPr lang="en-US" sz="3714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5200"/>
              </a:lnSpc>
            </a:pP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DRØFT DERE FREM TIL 3 ELLER FLERE </a:t>
            </a:r>
            <a:r>
              <a:rPr lang="en-US" sz="3714" b="1">
                <a:solidFill>
                  <a:srgbClr val="CB7146"/>
                </a:solidFill>
                <a:latin typeface="Roboto Bold"/>
                <a:ea typeface="Roboto Bold"/>
                <a:cs typeface="Roboto Bold"/>
                <a:sym typeface="Roboto Bold"/>
              </a:rPr>
              <a:t>SMARTE</a:t>
            </a: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MÅL BASERT PÅ BÆREKRAFTSMÅLENE DERE HAR VALGT </a:t>
            </a:r>
          </a:p>
          <a:p>
            <a:pPr algn="ctr">
              <a:lnSpc>
                <a:spcPts val="5200"/>
              </a:lnSpc>
            </a:pPr>
            <a:endParaRPr lang="en-US" sz="3714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5200"/>
              </a:lnSpc>
            </a:pP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BLI PÅ FORHÅND ENIGE OM DERE VIL DERE SETTE DERE MÅL FOR HVERT ÅR? </a:t>
            </a:r>
          </a:p>
          <a:p>
            <a:pPr algn="ctr">
              <a:lnSpc>
                <a:spcPts val="5200"/>
              </a:lnSpc>
            </a:pPr>
            <a:r>
              <a:rPr lang="en-US" sz="3714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ELLER MER LANGSIKTIGE MÅL? </a:t>
            </a:r>
          </a:p>
          <a:p>
            <a:pPr algn="ctr">
              <a:lnSpc>
                <a:spcPts val="5200"/>
              </a:lnSpc>
              <a:spcBef>
                <a:spcPct val="0"/>
              </a:spcBef>
            </a:pPr>
            <a:endParaRPr lang="en-US" sz="3714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0524" y="1283183"/>
            <a:ext cx="9234959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plenum: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Diskuter dere frem til 4 målsetninger som hele biblioteket skal jobbe for å oppnå.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171270" y="5565785"/>
            <a:ext cx="3928386" cy="392838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Til bærekraftstrategien: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Tiltak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93343" y="2278895"/>
            <a:ext cx="5837584" cy="4802830"/>
            <a:chOff x="0" y="0"/>
            <a:chExt cx="7783446" cy="64037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98" r="1698"/>
            <a:stretch>
              <a:fillRect/>
            </a:stretch>
          </p:blipFill>
          <p:spPr>
            <a:xfrm>
              <a:off x="0" y="0"/>
              <a:ext cx="7783446" cy="640377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438400" y="1472246"/>
            <a:ext cx="3866365" cy="3192533"/>
            <a:chOff x="0" y="0"/>
            <a:chExt cx="984354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4354" cy="812800"/>
            </a:xfrm>
            <a:custGeom>
              <a:avLst/>
              <a:gdLst/>
              <a:ahLst/>
              <a:cxnLst/>
              <a:rect l="l" t="t" r="r" b="b"/>
              <a:pathLst>
                <a:path w="984354" h="812800">
                  <a:moveTo>
                    <a:pt x="492177" y="0"/>
                  </a:moveTo>
                  <a:lnTo>
                    <a:pt x="564836" y="87561"/>
                  </a:lnTo>
                  <a:lnTo>
                    <a:pt x="670734" y="27679"/>
                  </a:lnTo>
                  <a:lnTo>
                    <a:pt x="700343" y="131093"/>
                  </a:lnTo>
                  <a:lnTo>
                    <a:pt x="825175" y="106978"/>
                  </a:lnTo>
                  <a:lnTo>
                    <a:pt x="807736" y="212279"/>
                  </a:lnTo>
                  <a:lnTo>
                    <a:pt x="934642" y="227186"/>
                  </a:lnTo>
                  <a:lnTo>
                    <a:pt x="872510" y="320152"/>
                  </a:lnTo>
                  <a:lnTo>
                    <a:pt x="984354" y="372069"/>
                  </a:lnTo>
                  <a:lnTo>
                    <a:pt x="885918" y="440145"/>
                  </a:lnTo>
                  <a:lnTo>
                    <a:pt x="967594" y="522061"/>
                  </a:lnTo>
                  <a:lnTo>
                    <a:pt x="846149" y="556053"/>
                  </a:lnTo>
                  <a:lnTo>
                    <a:pt x="886626" y="656904"/>
                  </a:lnTo>
                  <a:lnTo>
                    <a:pt x="758575" y="652219"/>
                  </a:lnTo>
                  <a:lnTo>
                    <a:pt x="752385" y="758384"/>
                  </a:lnTo>
                  <a:lnTo>
                    <a:pt x="635022" y="715658"/>
                  </a:lnTo>
                  <a:lnTo>
                    <a:pt x="583002" y="812800"/>
                  </a:lnTo>
                  <a:lnTo>
                    <a:pt x="492177" y="737801"/>
                  </a:lnTo>
                  <a:lnTo>
                    <a:pt x="401352" y="812800"/>
                  </a:lnTo>
                  <a:lnTo>
                    <a:pt x="349332" y="715658"/>
                  </a:lnTo>
                  <a:lnTo>
                    <a:pt x="231969" y="758384"/>
                  </a:lnTo>
                  <a:lnTo>
                    <a:pt x="225778" y="652219"/>
                  </a:lnTo>
                  <a:lnTo>
                    <a:pt x="97729" y="656904"/>
                  </a:lnTo>
                  <a:lnTo>
                    <a:pt x="138204" y="556053"/>
                  </a:lnTo>
                  <a:lnTo>
                    <a:pt x="16760" y="522061"/>
                  </a:lnTo>
                  <a:lnTo>
                    <a:pt x="98435" y="440145"/>
                  </a:lnTo>
                  <a:lnTo>
                    <a:pt x="0" y="372069"/>
                  </a:lnTo>
                  <a:lnTo>
                    <a:pt x="111844" y="320152"/>
                  </a:lnTo>
                  <a:lnTo>
                    <a:pt x="49711" y="227186"/>
                  </a:lnTo>
                  <a:lnTo>
                    <a:pt x="176618" y="212279"/>
                  </a:lnTo>
                  <a:lnTo>
                    <a:pt x="159179" y="106978"/>
                  </a:lnTo>
                  <a:lnTo>
                    <a:pt x="284011" y="131093"/>
                  </a:lnTo>
                  <a:lnTo>
                    <a:pt x="313620" y="27679"/>
                  </a:lnTo>
                  <a:lnTo>
                    <a:pt x="419518" y="87561"/>
                  </a:lnTo>
                  <a:lnTo>
                    <a:pt x="492177" y="0"/>
                  </a:ln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69186" y="101600"/>
              <a:ext cx="645982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Til bærekraftstrategien: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Prioritering FNs bærekraftsmål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1293534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45198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36725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6" y="0"/>
                </a:lnTo>
                <a:lnTo>
                  <a:pt x="1139126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228251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40519" y="7840772"/>
            <a:ext cx="1139127" cy="1139127"/>
          </a:xfrm>
          <a:custGeom>
            <a:avLst/>
            <a:gdLst/>
            <a:ahLst/>
            <a:cxnLst/>
            <a:rect l="l" t="t" r="r" b="b"/>
            <a:pathLst>
              <a:path w="1139127" h="1139127">
                <a:moveTo>
                  <a:pt x="0" y="0"/>
                </a:moveTo>
                <a:lnTo>
                  <a:pt x="1139127" y="0"/>
                </a:lnTo>
                <a:lnTo>
                  <a:pt x="1139127" y="1139127"/>
                </a:lnTo>
                <a:lnTo>
                  <a:pt x="0" y="11391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16818" y="680403"/>
            <a:ext cx="8120238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VALG AV BÆREKRAFTSMÅL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8200" y="4991100"/>
            <a:ext cx="9179046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bærekraftsmålene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relevante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biblioteket å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jobbe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med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havner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øverst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til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høyre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matrisen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ctr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Velg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viktigste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målene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dere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Husk: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velg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gjerne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mål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alle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tre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dimensjonene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Slik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sikrer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at vi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arbeider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helhetlig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med </a:t>
            </a:r>
            <a:r>
              <a:rPr lang="en-US" sz="30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bærekraft</a:t>
            </a:r>
            <a:r>
              <a:rPr lang="en-US" sz="30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17246" y="699453"/>
            <a:ext cx="7037820" cy="77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EKSEMPEL FRA HAUGESUND FOLKEBIBLIOTEK SIN BÆREKRAFTSTRATEGI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56517" y="1658503"/>
            <a:ext cx="7037820" cy="38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VESENTLIGHETSMATRISE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56517" y="7313921"/>
            <a:ext cx="7037820" cy="38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VALGTE BÆREKRAFTSMÅL</a:t>
            </a:r>
          </a:p>
        </p:txBody>
      </p:sp>
    </p:spTree>
    <p:extLst>
      <p:ext uri="{BB962C8B-B14F-4D97-AF65-F5344CB8AC3E}">
        <p14:creationId xmlns:p14="http://schemas.microsoft.com/office/powerpoint/2010/main" val="37635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18166" y="3135253"/>
            <a:ext cx="8187279" cy="5618473"/>
          </a:xfrm>
          <a:custGeom>
            <a:avLst/>
            <a:gdLst/>
            <a:ahLst/>
            <a:cxnLst/>
            <a:rect l="l" t="t" r="r" b="b"/>
            <a:pathLst>
              <a:path w="8187279" h="5618473">
                <a:moveTo>
                  <a:pt x="0" y="0"/>
                </a:moveTo>
                <a:lnTo>
                  <a:pt x="8187279" y="0"/>
                </a:lnTo>
                <a:lnTo>
                  <a:pt x="8187279" y="5618473"/>
                </a:lnTo>
                <a:lnTo>
                  <a:pt x="0" y="5618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84201" y="398781"/>
            <a:ext cx="8120238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VESENTLIGHETSMATRISE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4141" y="2495551"/>
            <a:ext cx="8911886" cy="584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Det som vurderes som viktig langs begge aksene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det som ansees å ha høy viktighet både når det gjelder virksomhetens påvirkning på miljø og samfunn og vice versa –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defineres som vesentlig og prioriteres i det videre bærekraftarbeidet. Dette gjør vi for å sikre at vi bruker tid og ressurser der det utgjør størst forskjell.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18166" y="1854011"/>
            <a:ext cx="8187279" cy="39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Eksempel fra Statsbygg sin </a:t>
            </a:r>
            <a:r>
              <a:rPr lang="en-US" sz="2299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 tooltip="https://dok.statsbygg.no/wp-content/uploads/2023/03/baerekraftsRapport2022.pdf"/>
              </a:rPr>
              <a:t>Bærekraftsrapport fra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9205" y="0"/>
            <a:ext cx="8348795" cy="10287000"/>
            <a:chOff x="0" y="0"/>
            <a:chExt cx="1113172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4186" r="34186"/>
            <a:stretch>
              <a:fillRect/>
            </a:stretch>
          </p:blipFill>
          <p:spPr>
            <a:xfrm>
              <a:off x="0" y="0"/>
              <a:ext cx="11131727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539663" y="6892319"/>
            <a:ext cx="3866365" cy="3192533"/>
            <a:chOff x="0" y="0"/>
            <a:chExt cx="984354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4354" cy="812800"/>
            </a:xfrm>
            <a:custGeom>
              <a:avLst/>
              <a:gdLst/>
              <a:ahLst/>
              <a:cxnLst/>
              <a:rect l="l" t="t" r="r" b="b"/>
              <a:pathLst>
                <a:path w="984354" h="812800">
                  <a:moveTo>
                    <a:pt x="492177" y="0"/>
                  </a:moveTo>
                  <a:lnTo>
                    <a:pt x="564836" y="87561"/>
                  </a:lnTo>
                  <a:lnTo>
                    <a:pt x="670734" y="27679"/>
                  </a:lnTo>
                  <a:lnTo>
                    <a:pt x="700343" y="131093"/>
                  </a:lnTo>
                  <a:lnTo>
                    <a:pt x="825175" y="106978"/>
                  </a:lnTo>
                  <a:lnTo>
                    <a:pt x="807736" y="212279"/>
                  </a:lnTo>
                  <a:lnTo>
                    <a:pt x="934642" y="227186"/>
                  </a:lnTo>
                  <a:lnTo>
                    <a:pt x="872510" y="320152"/>
                  </a:lnTo>
                  <a:lnTo>
                    <a:pt x="984354" y="372069"/>
                  </a:lnTo>
                  <a:lnTo>
                    <a:pt x="885918" y="440145"/>
                  </a:lnTo>
                  <a:lnTo>
                    <a:pt x="967594" y="522061"/>
                  </a:lnTo>
                  <a:lnTo>
                    <a:pt x="846149" y="556053"/>
                  </a:lnTo>
                  <a:lnTo>
                    <a:pt x="886626" y="656904"/>
                  </a:lnTo>
                  <a:lnTo>
                    <a:pt x="758575" y="652219"/>
                  </a:lnTo>
                  <a:lnTo>
                    <a:pt x="752385" y="758384"/>
                  </a:lnTo>
                  <a:lnTo>
                    <a:pt x="635022" y="715658"/>
                  </a:lnTo>
                  <a:lnTo>
                    <a:pt x="583002" y="812800"/>
                  </a:lnTo>
                  <a:lnTo>
                    <a:pt x="492177" y="737801"/>
                  </a:lnTo>
                  <a:lnTo>
                    <a:pt x="401352" y="812800"/>
                  </a:lnTo>
                  <a:lnTo>
                    <a:pt x="349332" y="715658"/>
                  </a:lnTo>
                  <a:lnTo>
                    <a:pt x="231969" y="758384"/>
                  </a:lnTo>
                  <a:lnTo>
                    <a:pt x="225778" y="652219"/>
                  </a:lnTo>
                  <a:lnTo>
                    <a:pt x="97729" y="656904"/>
                  </a:lnTo>
                  <a:lnTo>
                    <a:pt x="138204" y="556053"/>
                  </a:lnTo>
                  <a:lnTo>
                    <a:pt x="16760" y="522061"/>
                  </a:lnTo>
                  <a:lnTo>
                    <a:pt x="98435" y="440145"/>
                  </a:lnTo>
                  <a:lnTo>
                    <a:pt x="0" y="372069"/>
                  </a:lnTo>
                  <a:lnTo>
                    <a:pt x="111844" y="320152"/>
                  </a:lnTo>
                  <a:lnTo>
                    <a:pt x="49711" y="227186"/>
                  </a:lnTo>
                  <a:lnTo>
                    <a:pt x="176618" y="212279"/>
                  </a:lnTo>
                  <a:lnTo>
                    <a:pt x="159179" y="106978"/>
                  </a:lnTo>
                  <a:lnTo>
                    <a:pt x="284011" y="131093"/>
                  </a:lnTo>
                  <a:lnTo>
                    <a:pt x="313620" y="27679"/>
                  </a:lnTo>
                  <a:lnTo>
                    <a:pt x="419518" y="87561"/>
                  </a:lnTo>
                  <a:lnTo>
                    <a:pt x="492177" y="0"/>
                  </a:ln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640" y="97963"/>
              <a:ext cx="673528" cy="575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Til</a:t>
              </a:r>
              <a:r>
                <a:rPr lang="en-US" sz="1899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bærekraftstrategien</a:t>
              </a:r>
              <a:r>
                <a:rPr lang="en-US" sz="1899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Vesentlighetsmatrise</a:t>
              </a:r>
              <a:endParaRPr lang="en-US" sz="1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84201" y="398781"/>
            <a:ext cx="8120238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VESENTLIGHETSMATRISE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141" y="2495551"/>
            <a:ext cx="8911886" cy="21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Når dere har fått svar fra interesentene, samt er enige internt om hvilke bærekraftsmål som er viktigst, lager dere en egen vesentlighetsmatrise.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76390" y="0"/>
            <a:ext cx="8348795" cy="10287000"/>
            <a:chOff x="0" y="0"/>
            <a:chExt cx="11131727" cy="13716000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31727" cy="13716000"/>
            </a:xfrm>
            <a:prstGeom prst="rect">
              <a:avLst/>
            </a:prstGeom>
            <a:solidFill>
              <a:srgbClr val="FADDE5"/>
            </a:solidFill>
          </p:spPr>
        </p:sp>
      </p:grpSp>
      <p:sp>
        <p:nvSpPr>
          <p:cNvPr id="11" name="AutoShape 11"/>
          <p:cNvSpPr/>
          <p:nvPr/>
        </p:nvSpPr>
        <p:spPr>
          <a:xfrm flipV="1">
            <a:off x="11945165" y="2705704"/>
            <a:ext cx="0" cy="691371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V="1">
            <a:off x="11945165" y="9601090"/>
            <a:ext cx="5153111" cy="183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Freeform 13"/>
          <p:cNvSpPr/>
          <p:nvPr/>
        </p:nvSpPr>
        <p:spPr>
          <a:xfrm>
            <a:off x="12493140" y="1933602"/>
            <a:ext cx="546993" cy="550081"/>
          </a:xfrm>
          <a:custGeom>
            <a:avLst/>
            <a:gdLst/>
            <a:ahLst/>
            <a:cxnLst/>
            <a:rect l="l" t="t" r="r" b="b"/>
            <a:pathLst>
              <a:path w="546993" h="550081">
                <a:moveTo>
                  <a:pt x="0" y="0"/>
                </a:moveTo>
                <a:lnTo>
                  <a:pt x="546993" y="0"/>
                </a:lnTo>
                <a:lnTo>
                  <a:pt x="546993" y="550080"/>
                </a:lnTo>
                <a:lnTo>
                  <a:pt x="0" y="550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6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92545" y="1933602"/>
            <a:ext cx="531027" cy="531027"/>
          </a:xfrm>
          <a:custGeom>
            <a:avLst/>
            <a:gdLst/>
            <a:ahLst/>
            <a:cxnLst/>
            <a:rect l="l" t="t" r="r" b="b"/>
            <a:pathLst>
              <a:path w="531027" h="531027">
                <a:moveTo>
                  <a:pt x="0" y="0"/>
                </a:moveTo>
                <a:lnTo>
                  <a:pt x="531027" y="0"/>
                </a:lnTo>
                <a:lnTo>
                  <a:pt x="531027" y="531027"/>
                </a:lnTo>
                <a:lnTo>
                  <a:pt x="0" y="531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931958" y="1950848"/>
            <a:ext cx="530361" cy="530361"/>
          </a:xfrm>
          <a:custGeom>
            <a:avLst/>
            <a:gdLst/>
            <a:ahLst/>
            <a:cxnLst/>
            <a:rect l="l" t="t" r="r" b="b"/>
            <a:pathLst>
              <a:path w="530361" h="530361">
                <a:moveTo>
                  <a:pt x="0" y="0"/>
                </a:moveTo>
                <a:lnTo>
                  <a:pt x="530362" y="0"/>
                </a:lnTo>
                <a:lnTo>
                  <a:pt x="530362" y="530362"/>
                </a:lnTo>
                <a:lnTo>
                  <a:pt x="0" y="530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72929" y="1976730"/>
            <a:ext cx="487899" cy="487899"/>
          </a:xfrm>
          <a:custGeom>
            <a:avLst/>
            <a:gdLst/>
            <a:ahLst/>
            <a:cxnLst/>
            <a:rect l="l" t="t" r="r" b="b"/>
            <a:pathLst>
              <a:path w="487899" h="487899">
                <a:moveTo>
                  <a:pt x="0" y="0"/>
                </a:moveTo>
                <a:lnTo>
                  <a:pt x="487899" y="0"/>
                </a:lnTo>
                <a:lnTo>
                  <a:pt x="487899" y="487899"/>
                </a:lnTo>
                <a:lnTo>
                  <a:pt x="0" y="48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149888" y="1942057"/>
            <a:ext cx="507386" cy="522572"/>
          </a:xfrm>
          <a:custGeom>
            <a:avLst/>
            <a:gdLst/>
            <a:ahLst/>
            <a:cxnLst/>
            <a:rect l="l" t="t" r="r" b="b"/>
            <a:pathLst>
              <a:path w="507386" h="522572">
                <a:moveTo>
                  <a:pt x="0" y="0"/>
                </a:moveTo>
                <a:lnTo>
                  <a:pt x="507386" y="0"/>
                </a:lnTo>
                <a:lnTo>
                  <a:pt x="507386" y="522572"/>
                </a:lnTo>
                <a:lnTo>
                  <a:pt x="0" y="522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8414" b="-526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67245" y="1297827"/>
            <a:ext cx="493583" cy="493583"/>
          </a:xfrm>
          <a:custGeom>
            <a:avLst/>
            <a:gdLst/>
            <a:ahLst/>
            <a:cxnLst/>
            <a:rect l="l" t="t" r="r" b="b"/>
            <a:pathLst>
              <a:path w="493583" h="493583">
                <a:moveTo>
                  <a:pt x="0" y="0"/>
                </a:moveTo>
                <a:lnTo>
                  <a:pt x="493583" y="0"/>
                </a:lnTo>
                <a:lnTo>
                  <a:pt x="493583" y="493583"/>
                </a:lnTo>
                <a:lnTo>
                  <a:pt x="0" y="4935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493140" y="1321442"/>
            <a:ext cx="546777" cy="500987"/>
          </a:xfrm>
          <a:custGeom>
            <a:avLst/>
            <a:gdLst/>
            <a:ahLst/>
            <a:cxnLst/>
            <a:rect l="l" t="t" r="r" b="b"/>
            <a:pathLst>
              <a:path w="546777" h="500987">
                <a:moveTo>
                  <a:pt x="0" y="0"/>
                </a:moveTo>
                <a:lnTo>
                  <a:pt x="546777" y="0"/>
                </a:lnTo>
                <a:lnTo>
                  <a:pt x="546777" y="500987"/>
                </a:lnTo>
                <a:lnTo>
                  <a:pt x="0" y="5009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570" b="-457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827499" y="1963341"/>
            <a:ext cx="526325" cy="526325"/>
          </a:xfrm>
          <a:custGeom>
            <a:avLst/>
            <a:gdLst/>
            <a:ahLst/>
            <a:cxnLst/>
            <a:rect l="l" t="t" r="r" b="b"/>
            <a:pathLst>
              <a:path w="526325" h="526325">
                <a:moveTo>
                  <a:pt x="0" y="0"/>
                </a:moveTo>
                <a:lnTo>
                  <a:pt x="526325" y="0"/>
                </a:lnTo>
                <a:lnTo>
                  <a:pt x="526325" y="526325"/>
                </a:lnTo>
                <a:lnTo>
                  <a:pt x="0" y="526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149888" y="1318242"/>
            <a:ext cx="507386" cy="507386"/>
          </a:xfrm>
          <a:custGeom>
            <a:avLst/>
            <a:gdLst/>
            <a:ahLst/>
            <a:cxnLst/>
            <a:rect l="l" t="t" r="r" b="b"/>
            <a:pathLst>
              <a:path w="507386" h="507386">
                <a:moveTo>
                  <a:pt x="0" y="0"/>
                </a:moveTo>
                <a:lnTo>
                  <a:pt x="507386" y="0"/>
                </a:lnTo>
                <a:lnTo>
                  <a:pt x="507386" y="507386"/>
                </a:lnTo>
                <a:lnTo>
                  <a:pt x="0" y="50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139194" y="1285746"/>
            <a:ext cx="553833" cy="553833"/>
          </a:xfrm>
          <a:custGeom>
            <a:avLst/>
            <a:gdLst/>
            <a:ahLst/>
            <a:cxnLst/>
            <a:rect l="l" t="t" r="r" b="b"/>
            <a:pathLst>
              <a:path w="553833" h="553833">
                <a:moveTo>
                  <a:pt x="0" y="0"/>
                </a:moveTo>
                <a:lnTo>
                  <a:pt x="553833" y="0"/>
                </a:lnTo>
                <a:lnTo>
                  <a:pt x="553833" y="553833"/>
                </a:lnTo>
                <a:lnTo>
                  <a:pt x="0" y="5538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847852" y="1304291"/>
            <a:ext cx="535287" cy="535287"/>
          </a:xfrm>
          <a:custGeom>
            <a:avLst/>
            <a:gdLst/>
            <a:ahLst/>
            <a:cxnLst/>
            <a:rect l="l" t="t" r="r" b="b"/>
            <a:pathLst>
              <a:path w="535287" h="535287">
                <a:moveTo>
                  <a:pt x="0" y="0"/>
                </a:moveTo>
                <a:lnTo>
                  <a:pt x="535287" y="0"/>
                </a:lnTo>
                <a:lnTo>
                  <a:pt x="535287" y="535288"/>
                </a:lnTo>
                <a:lnTo>
                  <a:pt x="0" y="5352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334711" y="1285746"/>
            <a:ext cx="505664" cy="505664"/>
          </a:xfrm>
          <a:custGeom>
            <a:avLst/>
            <a:gdLst/>
            <a:ahLst/>
            <a:cxnLst/>
            <a:rect l="l" t="t" r="r" b="b"/>
            <a:pathLst>
              <a:path w="505664" h="505664">
                <a:moveTo>
                  <a:pt x="0" y="0"/>
                </a:moveTo>
                <a:lnTo>
                  <a:pt x="505664" y="0"/>
                </a:lnTo>
                <a:lnTo>
                  <a:pt x="505664" y="505664"/>
                </a:lnTo>
                <a:lnTo>
                  <a:pt x="0" y="5056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951978" y="1297827"/>
            <a:ext cx="510342" cy="510342"/>
          </a:xfrm>
          <a:custGeom>
            <a:avLst/>
            <a:gdLst/>
            <a:ahLst/>
            <a:cxnLst/>
            <a:rect l="l" t="t" r="r" b="b"/>
            <a:pathLst>
              <a:path w="510342" h="510342">
                <a:moveTo>
                  <a:pt x="0" y="0"/>
                </a:moveTo>
                <a:lnTo>
                  <a:pt x="510342" y="0"/>
                </a:lnTo>
                <a:lnTo>
                  <a:pt x="510342" y="510342"/>
                </a:lnTo>
                <a:lnTo>
                  <a:pt x="0" y="51034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572290" y="1314271"/>
            <a:ext cx="515329" cy="515329"/>
          </a:xfrm>
          <a:custGeom>
            <a:avLst/>
            <a:gdLst/>
            <a:ahLst/>
            <a:cxnLst/>
            <a:rect l="l" t="t" r="r" b="b"/>
            <a:pathLst>
              <a:path w="515329" h="515329">
                <a:moveTo>
                  <a:pt x="0" y="0"/>
                </a:moveTo>
                <a:lnTo>
                  <a:pt x="515329" y="0"/>
                </a:lnTo>
                <a:lnTo>
                  <a:pt x="51532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128861" y="1938304"/>
            <a:ext cx="553833" cy="553833"/>
          </a:xfrm>
          <a:custGeom>
            <a:avLst/>
            <a:gdLst/>
            <a:ahLst/>
            <a:cxnLst/>
            <a:rect l="l" t="t" r="r" b="b"/>
            <a:pathLst>
              <a:path w="553833" h="553833">
                <a:moveTo>
                  <a:pt x="0" y="0"/>
                </a:moveTo>
                <a:lnTo>
                  <a:pt x="553834" y="0"/>
                </a:lnTo>
                <a:lnTo>
                  <a:pt x="553834" y="553834"/>
                </a:lnTo>
                <a:lnTo>
                  <a:pt x="0" y="553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334711" y="1996904"/>
            <a:ext cx="495234" cy="495234"/>
          </a:xfrm>
          <a:custGeom>
            <a:avLst/>
            <a:gdLst/>
            <a:ahLst/>
            <a:cxnLst/>
            <a:rect l="l" t="t" r="r" b="b"/>
            <a:pathLst>
              <a:path w="495234" h="495234">
                <a:moveTo>
                  <a:pt x="0" y="0"/>
                </a:moveTo>
                <a:lnTo>
                  <a:pt x="495234" y="0"/>
                </a:lnTo>
                <a:lnTo>
                  <a:pt x="495234" y="495234"/>
                </a:lnTo>
                <a:lnTo>
                  <a:pt x="0" y="4952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215918" y="1955726"/>
            <a:ext cx="518990" cy="518990"/>
          </a:xfrm>
          <a:custGeom>
            <a:avLst/>
            <a:gdLst/>
            <a:ahLst/>
            <a:cxnLst/>
            <a:rect l="l" t="t" r="r" b="b"/>
            <a:pathLst>
              <a:path w="518990" h="518990">
                <a:moveTo>
                  <a:pt x="0" y="0"/>
                </a:moveTo>
                <a:lnTo>
                  <a:pt x="518990" y="0"/>
                </a:lnTo>
                <a:lnTo>
                  <a:pt x="518990" y="518990"/>
                </a:lnTo>
                <a:lnTo>
                  <a:pt x="0" y="5189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1437616" y="494031"/>
            <a:ext cx="5660660" cy="57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4040" b="1">
                <a:solidFill>
                  <a:srgbClr val="03667C"/>
                </a:solidFill>
                <a:latin typeface="Antonio Bold"/>
                <a:ea typeface="Antonio Bold"/>
                <a:cs typeface="Antonio Bold"/>
                <a:sym typeface="Antonio Bold"/>
              </a:rPr>
              <a:t>Vesentlighetsmatrise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86344" y="4428172"/>
            <a:ext cx="252888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symbolene kan flyttes på</a:t>
            </a:r>
          </a:p>
        </p:txBody>
      </p:sp>
      <p:sp>
        <p:nvSpPr>
          <p:cNvPr id="32" name="AutoShape 32"/>
          <p:cNvSpPr/>
          <p:nvPr/>
        </p:nvSpPr>
        <p:spPr>
          <a:xfrm flipH="1" flipV="1">
            <a:off x="13403581" y="2464629"/>
            <a:ext cx="1183962" cy="16007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3" name="TextBox 33"/>
          <p:cNvSpPr txBox="1"/>
          <p:nvPr/>
        </p:nvSpPr>
        <p:spPr>
          <a:xfrm rot="-5400000">
            <a:off x="8539282" y="6207391"/>
            <a:ext cx="548924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Påvirkning</a:t>
            </a:r>
            <a:r>
              <a:rPr lang="en-US" sz="173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på</a:t>
            </a:r>
            <a:r>
              <a:rPr lang="en-US" sz="173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miljø</a:t>
            </a:r>
            <a:r>
              <a:rPr lang="en-US" sz="173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og </a:t>
            </a: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samfunn</a:t>
            </a:r>
            <a:endParaRPr lang="en-US" sz="173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945165" y="9721977"/>
            <a:ext cx="406892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Påvirkning</a:t>
            </a:r>
            <a:r>
              <a:rPr lang="en-US" sz="173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på</a:t>
            </a:r>
            <a:r>
              <a:rPr lang="en-US" sz="173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73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virksomheten</a:t>
            </a:r>
            <a:endParaRPr lang="en-US" sz="173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9205" y="0"/>
            <a:ext cx="8348795" cy="10287000"/>
            <a:chOff x="0" y="0"/>
            <a:chExt cx="1113172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069" b="9069"/>
            <a:stretch>
              <a:fillRect/>
            </a:stretch>
          </p:blipFill>
          <p:spPr>
            <a:xfrm>
              <a:off x="0" y="0"/>
              <a:ext cx="11131727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190060" y="1415835"/>
            <a:ext cx="8120238" cy="457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FOR Å VITE OM VI BIDRAR TIL Å NÅ FNS BÆREKRAFTSMÅL, MÅ VI MÅLE FREMGANGEN. </a:t>
            </a:r>
          </a:p>
          <a:p>
            <a:pPr algn="just">
              <a:lnSpc>
                <a:spcPts val="5180"/>
              </a:lnSpc>
            </a:pPr>
            <a:endParaRPr lang="en-US" sz="37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 HVA SKAL VI MÅLE? </a:t>
            </a:r>
          </a:p>
          <a:p>
            <a:pPr algn="just">
              <a:lnSpc>
                <a:spcPts val="5180"/>
              </a:lnSpc>
            </a:pPr>
            <a:endParaRPr lang="en-US" sz="37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OG HVORDAN SKAL VI MÅLE DET?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10" y="-134827"/>
            <a:ext cx="6469145" cy="11073385"/>
          </a:xfrm>
          <a:custGeom>
            <a:avLst/>
            <a:gdLst/>
            <a:ahLst/>
            <a:cxnLst/>
            <a:rect l="l" t="t" r="r" b="b"/>
            <a:pathLst>
              <a:path w="6469145" h="11073385">
                <a:moveTo>
                  <a:pt x="0" y="0"/>
                </a:moveTo>
                <a:lnTo>
                  <a:pt x="6469144" y="0"/>
                </a:lnTo>
                <a:lnTo>
                  <a:pt x="6469144" y="11073385"/>
                </a:lnTo>
                <a:lnTo>
                  <a:pt x="0" y="1107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643" r="-9264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87309" y="4194572"/>
            <a:ext cx="10171991" cy="243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  <a:spcBef>
                <a:spcPct val="0"/>
              </a:spcBef>
            </a:pPr>
            <a:r>
              <a:rPr lang="en-US" sz="343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Her er det viktig å definere mål for hvert av de mest vesentlige bærekrafttemaene – de som havnet øverst til høyre i vesentlighetsmatrisen. Målene kan være både kvantitative og kvalitative.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609600" y="3413390"/>
            <a:ext cx="46482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 Haugesund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valgte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de 5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bærekraftsmål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, og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satte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seg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egne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målsetninger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innen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for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700" b="1" dirty="0" err="1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disse</a:t>
            </a:r>
            <a:r>
              <a:rPr lang="en-US" sz="3700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  <a:endParaRPr lang="en-US" sz="37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47700"/>
            <a:ext cx="11803336" cy="91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13654" y="1998709"/>
            <a:ext cx="2058827" cy="20588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72481" y="1998709"/>
            <a:ext cx="2058827" cy="20588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31308" y="1998709"/>
            <a:ext cx="2058827" cy="205882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90134" y="1998709"/>
            <a:ext cx="2058827" cy="20588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47534" y="1998709"/>
            <a:ext cx="2058827" cy="205882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031101" y="2044504"/>
            <a:ext cx="1223933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81204" y="2044504"/>
            <a:ext cx="1641380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40858" y="2044504"/>
            <a:ext cx="1641380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98145" y="2044504"/>
            <a:ext cx="1641380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56258" y="2044504"/>
            <a:ext cx="1641380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10602" y="4031195"/>
            <a:ext cx="7632119" cy="346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76"/>
              </a:lnSpc>
            </a:pPr>
            <a:r>
              <a:rPr lang="en-US" sz="20197">
                <a:solidFill>
                  <a:srgbClr val="03667C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mål</a:t>
            </a:r>
          </a:p>
        </p:txBody>
      </p:sp>
      <p:sp>
        <p:nvSpPr>
          <p:cNvPr id="23" name="Freeform 23"/>
          <p:cNvSpPr/>
          <p:nvPr/>
        </p:nvSpPr>
        <p:spPr>
          <a:xfrm rot="-10800000">
            <a:off x="-35274" y="7133827"/>
            <a:ext cx="7707755" cy="3153173"/>
          </a:xfrm>
          <a:custGeom>
            <a:avLst/>
            <a:gdLst/>
            <a:ahLst/>
            <a:cxnLst/>
            <a:rect l="l" t="t" r="r" b="b"/>
            <a:pathLst>
              <a:path w="7707755" h="3153173">
                <a:moveTo>
                  <a:pt x="0" y="0"/>
                </a:moveTo>
                <a:lnTo>
                  <a:pt x="7707755" y="0"/>
                </a:lnTo>
                <a:lnTo>
                  <a:pt x="7707755" y="3153173"/>
                </a:lnTo>
                <a:lnTo>
                  <a:pt x="0" y="3153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-694067" y="4565286"/>
            <a:ext cx="6209585" cy="2540285"/>
          </a:xfrm>
          <a:custGeom>
            <a:avLst/>
            <a:gdLst/>
            <a:ahLst/>
            <a:cxnLst/>
            <a:rect l="l" t="t" r="r" b="b"/>
            <a:pathLst>
              <a:path w="6209585" h="2540285">
                <a:moveTo>
                  <a:pt x="0" y="0"/>
                </a:moveTo>
                <a:lnTo>
                  <a:pt x="6209586" y="0"/>
                </a:lnTo>
                <a:lnTo>
                  <a:pt x="6209586" y="2540285"/>
                </a:lnTo>
                <a:lnTo>
                  <a:pt x="0" y="254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0800000">
            <a:off x="-590416" y="2547774"/>
            <a:ext cx="4862626" cy="1989256"/>
          </a:xfrm>
          <a:custGeom>
            <a:avLst/>
            <a:gdLst/>
            <a:ahLst/>
            <a:cxnLst/>
            <a:rect l="l" t="t" r="r" b="b"/>
            <a:pathLst>
              <a:path w="4862626" h="1989256">
                <a:moveTo>
                  <a:pt x="0" y="0"/>
                </a:moveTo>
                <a:lnTo>
                  <a:pt x="4862627" y="0"/>
                </a:lnTo>
                <a:lnTo>
                  <a:pt x="4862627" y="1989256"/>
                </a:lnTo>
                <a:lnTo>
                  <a:pt x="0" y="198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0800000">
            <a:off x="-595931" y="1041585"/>
            <a:ext cx="3681795" cy="1506189"/>
          </a:xfrm>
          <a:custGeom>
            <a:avLst/>
            <a:gdLst/>
            <a:ahLst/>
            <a:cxnLst/>
            <a:rect l="l" t="t" r="r" b="b"/>
            <a:pathLst>
              <a:path w="3681795" h="1506189">
                <a:moveTo>
                  <a:pt x="0" y="0"/>
                </a:moveTo>
                <a:lnTo>
                  <a:pt x="3681795" y="0"/>
                </a:lnTo>
                <a:lnTo>
                  <a:pt x="3681795" y="1506189"/>
                </a:lnTo>
                <a:lnTo>
                  <a:pt x="0" y="15061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800000">
            <a:off x="-595931" y="-188411"/>
            <a:ext cx="3006657" cy="1229996"/>
          </a:xfrm>
          <a:custGeom>
            <a:avLst/>
            <a:gdLst/>
            <a:ahLst/>
            <a:cxnLst/>
            <a:rect l="l" t="t" r="r" b="b"/>
            <a:pathLst>
              <a:path w="3006657" h="1229996">
                <a:moveTo>
                  <a:pt x="0" y="0"/>
                </a:moveTo>
                <a:lnTo>
                  <a:pt x="3006657" y="0"/>
                </a:lnTo>
                <a:lnTo>
                  <a:pt x="3006657" y="1229996"/>
                </a:lnTo>
                <a:lnTo>
                  <a:pt x="0" y="1229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5906361" y="1998709"/>
            <a:ext cx="2058827" cy="205882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7B8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6115911" y="2044504"/>
            <a:ext cx="1641380" cy="176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1186</Words>
  <Application>Microsoft Office PowerPoint</Application>
  <PresentationFormat>Egendefinert</PresentationFormat>
  <Paragraphs>167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6" baseType="lpstr">
      <vt:lpstr>Roboto Condensed</vt:lpstr>
      <vt:lpstr>Antonio Bold</vt:lpstr>
      <vt:lpstr>Roboto Bold</vt:lpstr>
      <vt:lpstr>Alata</vt:lpstr>
      <vt:lpstr>Canva Sans</vt:lpstr>
      <vt:lpstr>Open Sans Bold</vt:lpstr>
      <vt:lpstr>Roboto</vt:lpstr>
      <vt:lpstr>Calibri</vt:lpstr>
      <vt:lpstr>Alfa Slab One</vt:lpstr>
      <vt:lpstr>Feeling Passionate</vt:lpstr>
      <vt:lpstr>Arial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til leksjon 3 Kurs i bærekraft for bibliotek</dc:title>
  <dc:creator>Vikse, Siri O.</dc:creator>
  <cp:lastModifiedBy>Vikse, Siri O.</cp:lastModifiedBy>
  <cp:revision>3</cp:revision>
  <dcterms:created xsi:type="dcterms:W3CDTF">2006-08-16T00:00:00Z</dcterms:created>
  <dcterms:modified xsi:type="dcterms:W3CDTF">2025-01-14T11:28:55Z</dcterms:modified>
  <dc:identifier>DAGRaJV8BPw</dc:identifier>
</cp:coreProperties>
</file>