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Glacial Indifference" panose="020B0604020202020204" charset="0"/>
      <p:regular r:id="rId11"/>
    </p:embeddedFont>
    <p:embeddedFont>
      <p:font typeface="Roboto Bold" panose="020B0604020202020204" charset="0"/>
      <p:regular r:id="rId12"/>
    </p:embeddedFont>
    <p:embeddedFont>
      <p:font typeface="Open Sans Bold" panose="020B0604020202020204" charset="0"/>
      <p:regular r:id="rId13"/>
    </p:embeddedFont>
    <p:embeddedFont>
      <p:font typeface="Robot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D4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2131" y="-1068866"/>
            <a:ext cx="14023738" cy="14006209"/>
          </a:xfrm>
          <a:custGeom>
            <a:avLst/>
            <a:gdLst/>
            <a:ahLst/>
            <a:cxnLst/>
            <a:rect l="l" t="t" r="r" b="b"/>
            <a:pathLst>
              <a:path w="14023738" h="14006209">
                <a:moveTo>
                  <a:pt x="0" y="0"/>
                </a:moveTo>
                <a:lnTo>
                  <a:pt x="14023738" y="0"/>
                </a:lnTo>
                <a:lnTo>
                  <a:pt x="14023738" y="14006209"/>
                </a:lnTo>
                <a:lnTo>
                  <a:pt x="0" y="14006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82219" y="3169204"/>
            <a:ext cx="10793093" cy="3679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231F20"/>
                </a:solidFill>
                <a:latin typeface="Roboto Bold"/>
                <a:ea typeface="Roboto Bold"/>
                <a:cs typeface="Roboto Bold"/>
                <a:sym typeface="Roboto Bold"/>
              </a:rPr>
              <a:t>LEKSJON 2 </a:t>
            </a:r>
          </a:p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231F20"/>
                </a:solidFill>
                <a:latin typeface="Roboto Bold"/>
                <a:ea typeface="Roboto Bold"/>
                <a:cs typeface="Roboto Bold"/>
                <a:sym typeface="Roboto Bold"/>
              </a:rPr>
              <a:t>PÅVIRK, INVOLVER, SAMARBEID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25573" y="6763305"/>
            <a:ext cx="6236854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rPr>
              <a:t>10 STEG TIL BÆREKRAFT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55541" y="165176"/>
            <a:ext cx="9563133" cy="9956649"/>
          </a:xfrm>
          <a:custGeom>
            <a:avLst/>
            <a:gdLst/>
            <a:ahLst/>
            <a:cxnLst/>
            <a:rect l="l" t="t" r="r" b="b"/>
            <a:pathLst>
              <a:path w="9563133" h="9956649">
                <a:moveTo>
                  <a:pt x="0" y="0"/>
                </a:moveTo>
                <a:lnTo>
                  <a:pt x="9563133" y="0"/>
                </a:lnTo>
                <a:lnTo>
                  <a:pt x="9563133" y="9956648"/>
                </a:lnTo>
                <a:lnTo>
                  <a:pt x="0" y="9956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5375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4297" y="1900451"/>
            <a:ext cx="7536253" cy="5390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FOR Å BIDRA TIL BÆREKRAFTIG UTVIKLING MÅ VIRKSOMHETER ØKE SIN POSITIVE OG REDUSERE SIN NEGATIVE PÅVIRKNING PÅ MILJØ OG SAMFUNN. </a:t>
            </a:r>
          </a:p>
          <a:p>
            <a:pPr algn="just">
              <a:lnSpc>
                <a:spcPts val="4760"/>
              </a:lnSpc>
            </a:pPr>
            <a:endParaRPr lang="en-US" sz="3400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4760"/>
              </a:lnSpc>
            </a:pPr>
            <a:r>
              <a:rPr lang="en-US" sz="34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HVORDAN PÅVIRKER VÅRT BIBLIOTEK  OG HVORDAN BLIR VI PÅVIRKET?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2039378"/>
            <a:ext cx="8011822" cy="7960213"/>
            <a:chOff x="0" y="0"/>
            <a:chExt cx="10682429" cy="1061361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489" b="2489"/>
            <a:stretch>
              <a:fillRect/>
            </a:stretch>
          </p:blipFill>
          <p:spPr>
            <a:xfrm>
              <a:off x="0" y="0"/>
              <a:ext cx="10682429" cy="1061361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596843" y="3353510"/>
            <a:ext cx="7674356" cy="7790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Del ut post its til alle ansatte. </a:t>
            </a:r>
          </a:p>
          <a:p>
            <a:pPr algn="just">
              <a:lnSpc>
                <a:spcPts val="4760"/>
              </a:lnSpc>
            </a:pPr>
            <a:endParaRPr lang="en-US" sz="3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Bruk 10 min på å notere ned individuelt.</a:t>
            </a:r>
          </a:p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Skriv 1 ting på hver lapp. </a:t>
            </a:r>
          </a:p>
          <a:p>
            <a:pPr algn="just">
              <a:lnSpc>
                <a:spcPts val="4760"/>
              </a:lnSpc>
            </a:pPr>
            <a:endParaRPr lang="en-US" sz="3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Hvordan mener du biblioteket selv påvirker og påvirkes av bærekraftstema: Positivt og negativt. Hvilke muligheter og risikoer fører det med seg å arbeide med bærekraftstema?</a:t>
            </a:r>
          </a:p>
          <a:p>
            <a:pPr algn="just">
              <a:lnSpc>
                <a:spcPts val="4760"/>
              </a:lnSpc>
            </a:pPr>
            <a:endParaRPr lang="en-US" sz="3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760"/>
              </a:lnSpc>
            </a:pPr>
            <a:endParaRPr lang="en-US" sz="3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67970" y="-20808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F8B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1"/>
                </a:lnSpc>
              </a:pPr>
              <a:r>
                <a:rPr lang="en-US" sz="1644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Til bærekraftstrategien:</a:t>
              </a:r>
            </a:p>
            <a:p>
              <a:pPr algn="ctr">
                <a:lnSpc>
                  <a:spcPts val="2301"/>
                </a:lnSpc>
              </a:pPr>
              <a:r>
                <a:rPr lang="en-US" sz="1644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dobbel vesentlighetsanalyse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65014" y="612923"/>
            <a:ext cx="11938602" cy="847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0"/>
              </a:lnSpc>
            </a:pPr>
            <a:r>
              <a:rPr lang="en-US" sz="49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HVORDAN PÅVIRKER OG PÅVIRKES VI?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1947860"/>
            <a:ext cx="8011822" cy="7960213"/>
            <a:chOff x="0" y="0"/>
            <a:chExt cx="10682429" cy="1061361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489" b="2489"/>
            <a:stretch>
              <a:fillRect/>
            </a:stretch>
          </p:blipFill>
          <p:spPr>
            <a:xfrm>
              <a:off x="0" y="0"/>
              <a:ext cx="10682429" cy="10613617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416892" y="4094722"/>
            <a:ext cx="7674356" cy="359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Bruk fire vinduer, heng opp fire ark eller bruk flip-over og heng opp alle lappene. </a:t>
            </a:r>
          </a:p>
          <a:p>
            <a:pPr algn="just">
              <a:lnSpc>
                <a:spcPts val="4760"/>
              </a:lnSpc>
            </a:pPr>
            <a:endParaRPr lang="en-US" sz="3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760"/>
              </a:lnSpc>
            </a:pPr>
            <a:r>
              <a:rPr lang="en-US" sz="3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Bli enige om de mest vesentlige, og bruk disse inn i arbeidet med strategi og mål. 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563711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6396" y="87561"/>
                  </a:lnTo>
                  <a:lnTo>
                    <a:pt x="553838" y="27679"/>
                  </a:lnTo>
                  <a:lnTo>
                    <a:pt x="578287" y="131093"/>
                  </a:lnTo>
                  <a:lnTo>
                    <a:pt x="681363" y="106978"/>
                  </a:lnTo>
                  <a:lnTo>
                    <a:pt x="666963" y="212279"/>
                  </a:lnTo>
                  <a:lnTo>
                    <a:pt x="771752" y="227186"/>
                  </a:lnTo>
                  <a:lnTo>
                    <a:pt x="720448" y="320152"/>
                  </a:lnTo>
                  <a:lnTo>
                    <a:pt x="812800" y="372069"/>
                  </a:lnTo>
                  <a:lnTo>
                    <a:pt x="731520" y="440145"/>
                  </a:lnTo>
                  <a:lnTo>
                    <a:pt x="798961" y="522061"/>
                  </a:lnTo>
                  <a:lnTo>
                    <a:pt x="698682" y="556053"/>
                  </a:lnTo>
                  <a:lnTo>
                    <a:pt x="732104" y="656904"/>
                  </a:lnTo>
                  <a:lnTo>
                    <a:pt x="626370" y="652219"/>
                  </a:lnTo>
                  <a:lnTo>
                    <a:pt x="621259" y="758384"/>
                  </a:lnTo>
                  <a:lnTo>
                    <a:pt x="524350" y="715658"/>
                  </a:lnTo>
                  <a:lnTo>
                    <a:pt x="481396" y="812800"/>
                  </a:lnTo>
                  <a:lnTo>
                    <a:pt x="406400" y="737801"/>
                  </a:lnTo>
                  <a:lnTo>
                    <a:pt x="331404" y="812800"/>
                  </a:lnTo>
                  <a:lnTo>
                    <a:pt x="288450" y="715658"/>
                  </a:lnTo>
                  <a:lnTo>
                    <a:pt x="191541" y="758384"/>
                  </a:lnTo>
                  <a:lnTo>
                    <a:pt x="186430" y="652219"/>
                  </a:lnTo>
                  <a:lnTo>
                    <a:pt x="80696" y="656904"/>
                  </a:lnTo>
                  <a:lnTo>
                    <a:pt x="114118" y="556053"/>
                  </a:lnTo>
                  <a:lnTo>
                    <a:pt x="13839" y="522061"/>
                  </a:lnTo>
                  <a:lnTo>
                    <a:pt x="81280" y="440145"/>
                  </a:lnTo>
                  <a:lnTo>
                    <a:pt x="0" y="372069"/>
                  </a:lnTo>
                  <a:lnTo>
                    <a:pt x="92352" y="320152"/>
                  </a:lnTo>
                  <a:lnTo>
                    <a:pt x="41047" y="227186"/>
                  </a:lnTo>
                  <a:lnTo>
                    <a:pt x="145837" y="212279"/>
                  </a:lnTo>
                  <a:lnTo>
                    <a:pt x="131437" y="106978"/>
                  </a:lnTo>
                  <a:lnTo>
                    <a:pt x="234513" y="131093"/>
                  </a:lnTo>
                  <a:lnTo>
                    <a:pt x="258962" y="27679"/>
                  </a:lnTo>
                  <a:lnTo>
                    <a:pt x="346404" y="87561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FE15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1"/>
                </a:lnSpc>
              </a:pPr>
              <a:r>
                <a:rPr lang="en-US" sz="1644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Til bærekraftstrategien:</a:t>
              </a:r>
            </a:p>
            <a:p>
              <a:pPr algn="ctr">
                <a:lnSpc>
                  <a:spcPts val="2301"/>
                </a:lnSpc>
              </a:pPr>
              <a:r>
                <a:rPr lang="en-US" sz="1644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dobbel vesentlighetsanalyse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707200" y="612923"/>
            <a:ext cx="13196416" cy="847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60"/>
              </a:lnSpc>
            </a:pPr>
            <a:r>
              <a:rPr lang="en-US" sz="49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HVORDAN PÅVIRKER OG PÅVIRKES VI?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821793" y="284509"/>
            <a:ext cx="3018936" cy="3018924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99" r="-24999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772947" y="2406430"/>
            <a:ext cx="2430683" cy="2430673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478000" y="3303433"/>
            <a:ext cx="8030240" cy="8030208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4976" r="-24976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822420"/>
            <a:ext cx="10793093" cy="120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INTERESSENTER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697555"/>
            <a:ext cx="8115300" cy="556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 å få til en god, bærekraftig omstilling, er vi avhengige av å få med oss relevante interessenter.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 interessent er noen som enten har en interesse i bibliotekets virksomhet, eller noen biblioteket påvirker med sine tjenester.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9673" y="0"/>
            <a:ext cx="8618327" cy="10287000"/>
            <a:chOff x="0" y="0"/>
            <a:chExt cx="11491102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2073" r="22073"/>
            <a:stretch>
              <a:fillRect/>
            </a:stretch>
          </p:blipFill>
          <p:spPr>
            <a:xfrm>
              <a:off x="0" y="0"/>
              <a:ext cx="11491102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471680" y="355600"/>
            <a:ext cx="10388796" cy="120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RELEVANTE GRUPPER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53517" y="1636194"/>
            <a:ext cx="7347123" cy="7596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74" lvl="1" indent="-464187" algn="just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Ansatte</a:t>
            </a:r>
          </a:p>
          <a:p>
            <a:pPr marL="928374" lvl="1" indent="-464187" algn="just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Politikere</a:t>
            </a:r>
          </a:p>
          <a:p>
            <a:pPr marL="928374" lvl="1" indent="-464187" algn="just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Brukere av bibliotekets tjenester</a:t>
            </a:r>
          </a:p>
          <a:p>
            <a:pPr marL="928374" lvl="1" indent="-464187" algn="just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Administrasjonen</a:t>
            </a:r>
          </a:p>
          <a:p>
            <a:pPr marL="928374" lvl="1" indent="-464187" algn="just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Ikke-brukere</a:t>
            </a:r>
          </a:p>
          <a:p>
            <a:pPr marL="928374" lvl="1" indent="-464187" algn="just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Samarbeidspartnere</a:t>
            </a:r>
          </a:p>
          <a:p>
            <a:pPr marL="928374" lvl="1" indent="-464187" algn="just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Leverandører</a:t>
            </a:r>
          </a:p>
          <a:p>
            <a:pPr marL="928374" lvl="1" indent="-464187" algn="just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Nabokommuner</a:t>
            </a:r>
          </a:p>
          <a:p>
            <a:pPr marL="928374" lvl="1" indent="-464187" algn="just">
              <a:lnSpc>
                <a:spcPts val="6020"/>
              </a:lnSpc>
              <a:buFont typeface="Arial"/>
              <a:buChar char="•"/>
            </a:pPr>
            <a:r>
              <a:rPr lang="en-US" sz="43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Andre??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58543" y="3164956"/>
            <a:ext cx="6709144" cy="452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Hvem er våre viktigste interessenter? </a:t>
            </a:r>
          </a:p>
          <a:p>
            <a:pPr algn="ctr">
              <a:lnSpc>
                <a:spcPts val="7279"/>
              </a:lnSpc>
            </a:pPr>
            <a:endParaRPr lang="en-US" sz="51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6860"/>
              </a:lnSpc>
            </a:pPr>
            <a:r>
              <a:rPr lang="en-US" sz="49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Drøft i plenum.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2972" y="3276464"/>
            <a:ext cx="5848799" cy="5016576"/>
            <a:chOff x="0" y="0"/>
            <a:chExt cx="1540424" cy="13212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0424" cy="1321238"/>
            </a:xfrm>
            <a:custGeom>
              <a:avLst/>
              <a:gdLst/>
              <a:ahLst/>
              <a:cxnLst/>
              <a:rect l="l" t="t" r="r" b="b"/>
              <a:pathLst>
                <a:path w="1540424" h="1321238">
                  <a:moveTo>
                    <a:pt x="770212" y="0"/>
                  </a:moveTo>
                  <a:cubicBezTo>
                    <a:pt x="344836" y="0"/>
                    <a:pt x="0" y="295769"/>
                    <a:pt x="0" y="660619"/>
                  </a:cubicBezTo>
                  <a:cubicBezTo>
                    <a:pt x="0" y="1025469"/>
                    <a:pt x="344836" y="1321238"/>
                    <a:pt x="770212" y="1321238"/>
                  </a:cubicBezTo>
                  <a:cubicBezTo>
                    <a:pt x="1195589" y="1321238"/>
                    <a:pt x="1540424" y="1025469"/>
                    <a:pt x="1540424" y="660619"/>
                  </a:cubicBezTo>
                  <a:cubicBezTo>
                    <a:pt x="1540424" y="295769"/>
                    <a:pt x="1195589" y="0"/>
                    <a:pt x="770212" y="0"/>
                  </a:cubicBezTo>
                  <a:close/>
                </a:path>
              </a:pathLst>
            </a:custGeom>
            <a:solidFill>
              <a:srgbClr val="FFE15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44415" y="76241"/>
              <a:ext cx="1251595" cy="11211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81"/>
                </a:lnSpc>
              </a:pPr>
              <a:r>
                <a:rPr lang="en-US" sz="2844">
                  <a:solidFill>
                    <a:srgbClr val="000000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Som en del av kursmaterialle finner dere mal til en formsundersøkelse som kan brukes til å gjøre interessentanalyser. 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355600"/>
            <a:ext cx="16662296" cy="244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HVORDAN SKAL VI INVOLVERE INTERESSENTENE?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29215" y="3399002"/>
            <a:ext cx="8977220" cy="3081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87"/>
              </a:lnSpc>
            </a:pPr>
            <a:r>
              <a:rPr lang="en-US" sz="291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Spørreundersøkelser er en enkel måte å involvere ulike grupper. </a:t>
            </a:r>
          </a:p>
          <a:p>
            <a:pPr algn="just">
              <a:lnSpc>
                <a:spcPts val="4087"/>
              </a:lnSpc>
            </a:pPr>
            <a:endParaRPr lang="en-US" sz="2919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087"/>
              </a:lnSpc>
            </a:pPr>
            <a:r>
              <a:rPr lang="en-US" sz="291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Det går også an å gjøre intervjuer, sende epost el.l.</a:t>
            </a:r>
          </a:p>
          <a:p>
            <a:pPr algn="just">
              <a:lnSpc>
                <a:spcPts val="4087"/>
              </a:lnSpc>
            </a:pPr>
            <a:endParaRPr lang="en-US" sz="2919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087"/>
              </a:lnSpc>
            </a:pPr>
            <a:r>
              <a:rPr lang="en-US" sz="291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Hvordan vil vi gjøre det?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66842" y="630065"/>
            <a:ext cx="11845975" cy="8628235"/>
          </a:xfrm>
          <a:custGeom>
            <a:avLst/>
            <a:gdLst/>
            <a:ahLst/>
            <a:cxnLst/>
            <a:rect l="l" t="t" r="r" b="b"/>
            <a:pathLst>
              <a:path w="11845975" h="8628235">
                <a:moveTo>
                  <a:pt x="0" y="0"/>
                </a:moveTo>
                <a:lnTo>
                  <a:pt x="11845975" y="0"/>
                </a:lnTo>
                <a:lnTo>
                  <a:pt x="11845975" y="8628235"/>
                </a:lnTo>
                <a:lnTo>
                  <a:pt x="0" y="86282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279" b="-227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09154" y="-516602"/>
            <a:ext cx="6185713" cy="12811698"/>
            <a:chOff x="0" y="0"/>
            <a:chExt cx="1629159" cy="33742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9159" cy="3374275"/>
            </a:xfrm>
            <a:custGeom>
              <a:avLst/>
              <a:gdLst/>
              <a:ahLst/>
              <a:cxnLst/>
              <a:rect l="l" t="t" r="r" b="b"/>
              <a:pathLst>
                <a:path w="1629159" h="3374275">
                  <a:moveTo>
                    <a:pt x="63831" y="0"/>
                  </a:moveTo>
                  <a:lnTo>
                    <a:pt x="1565328" y="0"/>
                  </a:lnTo>
                  <a:cubicBezTo>
                    <a:pt x="1582257" y="0"/>
                    <a:pt x="1598493" y="6725"/>
                    <a:pt x="1610464" y="18696"/>
                  </a:cubicBezTo>
                  <a:cubicBezTo>
                    <a:pt x="1622434" y="30666"/>
                    <a:pt x="1629159" y="46902"/>
                    <a:pt x="1629159" y="63831"/>
                  </a:cubicBezTo>
                  <a:lnTo>
                    <a:pt x="1629159" y="3310444"/>
                  </a:lnTo>
                  <a:cubicBezTo>
                    <a:pt x="1629159" y="3327373"/>
                    <a:pt x="1622434" y="3343609"/>
                    <a:pt x="1610464" y="3355579"/>
                  </a:cubicBezTo>
                  <a:cubicBezTo>
                    <a:pt x="1598493" y="3367549"/>
                    <a:pt x="1582257" y="3374275"/>
                    <a:pt x="1565328" y="3374275"/>
                  </a:cubicBezTo>
                  <a:lnTo>
                    <a:pt x="63831" y="3374275"/>
                  </a:lnTo>
                  <a:cubicBezTo>
                    <a:pt x="46902" y="3374275"/>
                    <a:pt x="30666" y="3367549"/>
                    <a:pt x="18696" y="3355579"/>
                  </a:cubicBezTo>
                  <a:cubicBezTo>
                    <a:pt x="6725" y="3343609"/>
                    <a:pt x="0" y="3327373"/>
                    <a:pt x="0" y="3310444"/>
                  </a:cubicBezTo>
                  <a:lnTo>
                    <a:pt x="0" y="63831"/>
                  </a:lnTo>
                  <a:cubicBezTo>
                    <a:pt x="0" y="46902"/>
                    <a:pt x="6725" y="30666"/>
                    <a:pt x="18696" y="18696"/>
                  </a:cubicBezTo>
                  <a:cubicBezTo>
                    <a:pt x="30666" y="6725"/>
                    <a:pt x="46902" y="0"/>
                    <a:pt x="63831" y="0"/>
                  </a:cubicBezTo>
                  <a:close/>
                </a:path>
              </a:pathLst>
            </a:custGeom>
            <a:solidFill>
              <a:srgbClr val="03667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29159" cy="3412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1462" y="2791082"/>
            <a:ext cx="5261395" cy="309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Hvilke fire bærekraftsmål fikk flest stemmer?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38186" y="1722877"/>
            <a:ext cx="541162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fyll inn valgte mål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283</Words>
  <Application>Microsoft Office PowerPoint</Application>
  <PresentationFormat>Egendefinert</PresentationFormat>
  <Paragraphs>47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Glacial Indifference</vt:lpstr>
      <vt:lpstr>Roboto Bold</vt:lpstr>
      <vt:lpstr>Open Sans Bold</vt:lpstr>
      <vt:lpstr>Roboto</vt:lpstr>
      <vt:lpstr>Calibri</vt:lpstr>
      <vt:lpstr>Arial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til leksjon 2 Kurs i bærekraft for bibliotek</dc:title>
  <dc:creator>Vikse, Siri O.</dc:creator>
  <cp:lastModifiedBy>Vikse, Siri O.</cp:lastModifiedBy>
  <cp:revision>2</cp:revision>
  <dcterms:created xsi:type="dcterms:W3CDTF">2006-08-16T00:00:00Z</dcterms:created>
  <dcterms:modified xsi:type="dcterms:W3CDTF">2025-01-14T11:32:22Z</dcterms:modified>
  <dc:identifier>DAGRaJqofes</dc:identifier>
</cp:coreProperties>
</file>