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62" r:id="rId9"/>
    <p:sldId id="277" r:id="rId10"/>
    <p:sldId id="263" r:id="rId11"/>
    <p:sldId id="278" r:id="rId12"/>
    <p:sldId id="272" r:id="rId13"/>
    <p:sldId id="265" r:id="rId14"/>
    <p:sldId id="266" r:id="rId15"/>
    <p:sldId id="267" r:id="rId16"/>
    <p:sldId id="268" r:id="rId17"/>
    <p:sldId id="269" r:id="rId18"/>
    <p:sldId id="270" r:id="rId19"/>
    <p:sldId id="273" r:id="rId20"/>
  </p:sldIdLst>
  <p:sldSz cx="18288000" cy="10287000"/>
  <p:notesSz cx="6858000" cy="9144000"/>
  <p:embeddedFontLst>
    <p:embeddedFont>
      <p:font typeface="Roboto Italics" panose="020B0604020202020204" charset="0"/>
      <p:regular r:id="rId22"/>
    </p:embeddedFont>
    <p:embeddedFont>
      <p:font typeface="Roboto Bold" panose="020B0604020202020204" charset="0"/>
      <p:regular r:id="rId23"/>
    </p:embeddedFont>
    <p:embeddedFont>
      <p:font typeface="Open Sans Bold" panose="020B0604020202020204" charset="0"/>
      <p:regular r:id="rId24"/>
    </p:embeddedFont>
    <p:embeddedFont>
      <p:font typeface="Roboto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5EBB2-3AFA-47E9-BC7B-741233DF2498}" type="datetimeFigureOut">
              <a:rPr lang="nb-NO" smtClean="0"/>
              <a:t>14.01.2025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Rediger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908C3-25AB-41DD-923A-7D98E961366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8044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Hva er bærekraft?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08C3-25AB-41DD-923A-7D98E9613666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9161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908C3-25AB-41DD-923A-7D98E9613666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77152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eichman.no/vi-tilbyr/verkt%C3%B8ybibliotek_a0a7d14b-d85c-49da-876f-cb7e3a8e51e4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haugesundbibliotek.no/nb/arrangementer/gode-okonomivaner-for-et-riker-13-nov_fc07b65d-42fc-48fe-a4be-046be4f3aaf9" TargetMode="External"/><Relationship Id="rId4" Type="http://schemas.openxmlformats.org/officeDocument/2006/relationships/hyperlink" Target="https://restartersnorway.no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1.sv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haugesundbibliotek.no/nb/tjenester/frobibliotek_96d5fa31-0947-443b-8d60-63ba9f430e81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s://bergenbibliotek.no/baerekraftslabe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haugesundbibliotek.no/nb/arrangementer/gronn-dag-i-bibliotekparken-gr-08-juni_1ddfa5a4-4847-4aaa-8e30-1dde74e0e6bc" TargetMode="External"/><Relationship Id="rId5" Type="http://schemas.openxmlformats.org/officeDocument/2006/relationships/hyperlink" Target="https://www.stavanger.kommune.no/klimastavanger/slik-blir-du-gronn/gronn-stotte/flergangsservise/" TargetMode="External"/><Relationship Id="rId4" Type="http://schemas.openxmlformats.org/officeDocument/2006/relationships/hyperlink" Target="https://biblioteket.trondheim.kommune.no/arrangement/?filter=%7B%22categories%22%3A%22%22%2C%22notCategories%22%3A%22%22%2C%22onlyFeatured%22%3Afalse%2C%22sortBy%22%3A%22date%22%2C%22venueSlug%22%3A%22%22%7D&amp;currentPage=0&amp;event=fiksefest-97oOl" TargetMode="External"/><Relationship Id="rId9" Type="http://schemas.openxmlformats.org/officeDocument/2006/relationships/hyperlink" Target="https://bibliotekutvikling.no/kompetansebank/content-video/digitalt-pafyll-laer-deg-a-bruke-baerekraftsbiblioteket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ylkesbiblioteketabo.no/baerekraft-og-bibliotek-erfaringer-fra-upscale-prosjektet/" TargetMode="External"/><Relationship Id="rId2" Type="http://schemas.openxmlformats.org/officeDocument/2006/relationships/hyperlink" Target="https://bibliotekutvikling.no/kompetansebank/content-resource/kurs-til-deg-som-veileder-i-digitale-ferdigheter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hyperlink" Target="https://bibliotekutvikling.no/sharedreadin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6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132131" y="-1068866"/>
            <a:ext cx="14023738" cy="14006209"/>
          </a:xfrm>
          <a:custGeom>
            <a:avLst/>
            <a:gdLst/>
            <a:ahLst/>
            <a:cxnLst/>
            <a:rect l="l" t="t" r="r" b="b"/>
            <a:pathLst>
              <a:path w="14023738" h="14006209">
                <a:moveTo>
                  <a:pt x="0" y="0"/>
                </a:moveTo>
                <a:lnTo>
                  <a:pt x="14023738" y="0"/>
                </a:lnTo>
                <a:lnTo>
                  <a:pt x="14023738" y="14006209"/>
                </a:lnTo>
                <a:lnTo>
                  <a:pt x="0" y="140062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3747453" y="3851275"/>
            <a:ext cx="10793093" cy="2441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LEKSJON 1 </a:t>
            </a:r>
          </a:p>
          <a:p>
            <a:pPr algn="ctr">
              <a:lnSpc>
                <a:spcPts val="9799"/>
              </a:lnSpc>
            </a:pPr>
            <a:r>
              <a:rPr lang="en-US" sz="69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HVA ER BÆREKRAFT?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025573" y="6516234"/>
            <a:ext cx="6236854" cy="583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10 </a:t>
            </a:r>
            <a:r>
              <a:rPr lang="en-US" sz="3500" dirty="0" err="1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steg</a:t>
            </a:r>
            <a:r>
              <a:rPr lang="en-US" sz="350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til</a:t>
            </a:r>
            <a:r>
              <a:rPr lang="en-US" sz="350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bærekraft</a:t>
            </a:r>
            <a:endParaRPr lang="en-US" sz="35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97097" y="-269532"/>
            <a:ext cx="9197167" cy="11224036"/>
          </a:xfrm>
          <a:custGeom>
            <a:avLst/>
            <a:gdLst/>
            <a:ahLst/>
            <a:cxnLst/>
            <a:rect l="l" t="t" r="r" b="b"/>
            <a:pathLst>
              <a:path w="9197167" h="11224036">
                <a:moveTo>
                  <a:pt x="0" y="0"/>
                </a:moveTo>
                <a:lnTo>
                  <a:pt x="9197167" y="0"/>
                </a:lnTo>
                <a:lnTo>
                  <a:pt x="9197167" y="11224036"/>
                </a:lnTo>
                <a:lnTo>
                  <a:pt x="0" y="112240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068" r="-6006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3622468" y="5143500"/>
            <a:ext cx="4815894" cy="4754117"/>
            <a:chOff x="0" y="0"/>
            <a:chExt cx="1411829" cy="13937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11829" cy="1393719"/>
            </a:xfrm>
            <a:custGeom>
              <a:avLst/>
              <a:gdLst/>
              <a:ahLst/>
              <a:cxnLst/>
              <a:rect l="l" t="t" r="r" b="b"/>
              <a:pathLst>
                <a:path w="1411829" h="1393719">
                  <a:moveTo>
                    <a:pt x="705915" y="0"/>
                  </a:moveTo>
                  <a:cubicBezTo>
                    <a:pt x="316049" y="0"/>
                    <a:pt x="0" y="311995"/>
                    <a:pt x="0" y="696859"/>
                  </a:cubicBezTo>
                  <a:cubicBezTo>
                    <a:pt x="0" y="1081724"/>
                    <a:pt x="316049" y="1393719"/>
                    <a:pt x="705915" y="1393719"/>
                  </a:cubicBezTo>
                  <a:cubicBezTo>
                    <a:pt x="1095780" y="1393719"/>
                    <a:pt x="1411829" y="1081724"/>
                    <a:pt x="1411829" y="696859"/>
                  </a:cubicBezTo>
                  <a:cubicBezTo>
                    <a:pt x="1411829" y="311995"/>
                    <a:pt x="1095780" y="0"/>
                    <a:pt x="705915" y="0"/>
                  </a:cubicBezTo>
                  <a:close/>
                </a:path>
              </a:pathLst>
            </a:custGeom>
            <a:solidFill>
              <a:srgbClr val="FF8D4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32359" y="73511"/>
              <a:ext cx="1147111" cy="11895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43"/>
                </a:lnSpc>
              </a:pPr>
              <a:r>
                <a:rPr lang="en-US" sz="253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Finn 1 eller flere måter dere arbeider med økonomisk bærekraft i dag. </a:t>
              </a:r>
            </a:p>
            <a:p>
              <a:pPr algn="ctr">
                <a:lnSpc>
                  <a:spcPts val="3543"/>
                </a:lnSpc>
              </a:pPr>
              <a:endParaRPr lang="en-US" sz="253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lnSpc>
                  <a:spcPts val="3543"/>
                </a:lnSpc>
              </a:pPr>
              <a:r>
                <a:rPr lang="en-US" sz="253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Hva kan vi gjøre for å styrke dette arbeidet? </a:t>
              </a:r>
            </a:p>
            <a:p>
              <a:pPr algn="ctr">
                <a:lnSpc>
                  <a:spcPts val="3543"/>
                </a:lnSpc>
              </a:pPr>
              <a:endParaRPr lang="en-US" sz="253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325871" y="962025"/>
            <a:ext cx="9663271" cy="56622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37"/>
              </a:lnSpc>
              <a:spcBef>
                <a:spcPct val="0"/>
              </a:spcBef>
            </a:pPr>
            <a:r>
              <a:rPr lang="en-US" sz="3027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Økonomisk</a:t>
            </a:r>
            <a:r>
              <a:rPr lang="en-US" sz="3027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027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bærekraft</a:t>
            </a:r>
            <a:r>
              <a:rPr lang="en-US" sz="3027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:</a:t>
            </a:r>
          </a:p>
          <a:p>
            <a:pPr algn="l">
              <a:lnSpc>
                <a:spcPts val="3677"/>
              </a:lnSpc>
              <a:spcBef>
                <a:spcPct val="0"/>
              </a:spcBef>
            </a:pP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Økonomisk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bærekraft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handler om å </a:t>
            </a: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opprettholde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sunn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og </a:t>
            </a: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stabil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økonomi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som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kan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støtte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samfunnets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behov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på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lang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sikt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algn="l">
              <a:lnSpc>
                <a:spcPts val="3677"/>
              </a:lnSpc>
              <a:spcBef>
                <a:spcPct val="0"/>
              </a:spcBef>
            </a:pPr>
            <a:endParaRPr lang="en-US" sz="2627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677"/>
              </a:lnSpc>
              <a:spcBef>
                <a:spcPct val="0"/>
              </a:spcBef>
            </a:pP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Dette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innebærer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å </a:t>
            </a: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forvalte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økonomiske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ressurser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effektivt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fremme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økonomisk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vekst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og </a:t>
            </a: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produktivitet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samtidig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som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man tar </a:t>
            </a: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hensyn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til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langsiktige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miljø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- og </a:t>
            </a: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sosiale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konsekvenser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</a:p>
          <a:p>
            <a:pPr algn="l">
              <a:lnSpc>
                <a:spcPts val="3677"/>
              </a:lnSpc>
              <a:spcBef>
                <a:spcPct val="0"/>
              </a:spcBef>
            </a:pPr>
            <a:endParaRPr lang="en-US" sz="2627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677"/>
              </a:lnSpc>
              <a:spcBef>
                <a:spcPct val="0"/>
              </a:spcBef>
            </a:pP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Økonomisk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bærekraft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handler om å </a:t>
            </a:r>
          </a:p>
          <a:p>
            <a:pPr algn="l">
              <a:lnSpc>
                <a:spcPts val="3677"/>
              </a:lnSpc>
              <a:spcBef>
                <a:spcPct val="0"/>
              </a:spcBef>
            </a:pP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unngå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økonomisk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overforbruk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og </a:t>
            </a:r>
          </a:p>
          <a:p>
            <a:pPr algn="l">
              <a:lnSpc>
                <a:spcPts val="3677"/>
              </a:lnSpc>
              <a:spcBef>
                <a:spcPct val="0"/>
              </a:spcBef>
            </a:pP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kortsiktig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profitt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til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fordel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for </a:t>
            </a: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langsiktig</a:t>
            </a:r>
            <a:endParaRPr lang="en-US" sz="2627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677"/>
              </a:lnSpc>
              <a:spcBef>
                <a:spcPct val="0"/>
              </a:spcBef>
            </a:pP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økonomisk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stabilitet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og </a:t>
            </a:r>
            <a:r>
              <a:rPr lang="en-US" sz="2627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trivsel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97097" y="-269532"/>
            <a:ext cx="9197167" cy="11224036"/>
          </a:xfrm>
          <a:custGeom>
            <a:avLst/>
            <a:gdLst/>
            <a:ahLst/>
            <a:cxnLst/>
            <a:rect l="l" t="t" r="r" b="b"/>
            <a:pathLst>
              <a:path w="9197167" h="11224036">
                <a:moveTo>
                  <a:pt x="0" y="0"/>
                </a:moveTo>
                <a:lnTo>
                  <a:pt x="9197167" y="0"/>
                </a:lnTo>
                <a:lnTo>
                  <a:pt x="9197167" y="11224036"/>
                </a:lnTo>
                <a:lnTo>
                  <a:pt x="0" y="1122403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0068" r="-6006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685800" y="114300"/>
            <a:ext cx="3130142" cy="3077717"/>
            <a:chOff x="0" y="0"/>
            <a:chExt cx="1411829" cy="139371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411829" cy="1393719"/>
            </a:xfrm>
            <a:custGeom>
              <a:avLst/>
              <a:gdLst/>
              <a:ahLst/>
              <a:cxnLst/>
              <a:rect l="l" t="t" r="r" b="b"/>
              <a:pathLst>
                <a:path w="1411829" h="1393719">
                  <a:moveTo>
                    <a:pt x="705915" y="0"/>
                  </a:moveTo>
                  <a:cubicBezTo>
                    <a:pt x="316049" y="0"/>
                    <a:pt x="0" y="311995"/>
                    <a:pt x="0" y="696859"/>
                  </a:cubicBezTo>
                  <a:cubicBezTo>
                    <a:pt x="0" y="1081724"/>
                    <a:pt x="316049" y="1393719"/>
                    <a:pt x="705915" y="1393719"/>
                  </a:cubicBezTo>
                  <a:cubicBezTo>
                    <a:pt x="1095780" y="1393719"/>
                    <a:pt x="1411829" y="1081724"/>
                    <a:pt x="1411829" y="696859"/>
                  </a:cubicBezTo>
                  <a:cubicBezTo>
                    <a:pt x="1411829" y="311995"/>
                    <a:pt x="1095780" y="0"/>
                    <a:pt x="705915" y="0"/>
                  </a:cubicBezTo>
                  <a:close/>
                </a:path>
              </a:pathLst>
            </a:custGeom>
            <a:solidFill>
              <a:srgbClr val="FF8D4D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32359" y="73511"/>
              <a:ext cx="1147111" cy="118954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43"/>
                </a:lnSpc>
              </a:pPr>
              <a:r>
                <a:rPr lang="en-US" sz="2531" dirty="0" err="1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Bli</a:t>
              </a:r>
              <a:r>
                <a:rPr lang="en-US" sz="2531" dirty="0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531" dirty="0" err="1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inspirert</a:t>
              </a:r>
              <a:r>
                <a:rPr lang="en-US" sz="2531" dirty="0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!</a:t>
              </a:r>
              <a:endParaRPr lang="en-US" sz="253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8325871" y="962025"/>
            <a:ext cx="9663271" cy="7181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37"/>
              </a:lnSpc>
              <a:spcBef>
                <a:spcPct val="0"/>
              </a:spcBef>
            </a:pPr>
            <a:r>
              <a:rPr lang="en-US" sz="3027" b="1" dirty="0" err="1" smtClean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Bli</a:t>
            </a:r>
            <a:r>
              <a:rPr lang="en-US" sz="3027" b="1" dirty="0" smtClean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027" b="1" dirty="0" err="1" smtClean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inspirert</a:t>
            </a:r>
            <a:r>
              <a:rPr lang="en-US" sz="3027" b="1" dirty="0" smtClean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:</a:t>
            </a:r>
            <a:endParaRPr lang="en-US" sz="3027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457200" indent="-457200" algn="l">
              <a:lnSpc>
                <a:spcPts val="3677"/>
              </a:lnSpc>
              <a:spcBef>
                <a:spcPct val="0"/>
              </a:spcBef>
              <a:buFontTx/>
              <a:buChar char="-"/>
            </a:pPr>
            <a:r>
              <a:rPr lang="en-US" sz="2627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Frøbibliotek</a:t>
            </a:r>
            <a:endParaRPr lang="en-US" sz="2627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457200" algn="l">
              <a:lnSpc>
                <a:spcPts val="3677"/>
              </a:lnSpc>
              <a:spcBef>
                <a:spcPct val="0"/>
              </a:spcBef>
              <a:buFontTx/>
              <a:buChar char="-"/>
            </a:pPr>
            <a:r>
              <a:rPr lang="en-US" sz="2627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Deichman</a:t>
            </a:r>
            <a:r>
              <a:rPr lang="en-US" sz="2627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-US" sz="2627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Verktøyutlån</a:t>
            </a:r>
            <a:endParaRPr lang="en-US" sz="2627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457200" algn="l">
              <a:lnSpc>
                <a:spcPts val="3677"/>
              </a:lnSpc>
              <a:spcBef>
                <a:spcPct val="0"/>
              </a:spcBef>
              <a:buFontTx/>
              <a:buChar char="-"/>
            </a:pPr>
            <a:r>
              <a:rPr lang="en-US" sz="2627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Fiksefester</a:t>
            </a:r>
            <a:r>
              <a:rPr lang="en-US" sz="2627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 </a:t>
            </a:r>
            <a:r>
              <a:rPr lang="en-US" sz="2627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</a:t>
            </a:r>
            <a:r>
              <a:rPr lang="en-US" sz="2627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estarters Norway</a:t>
            </a:r>
            <a:endParaRPr lang="en-US" sz="2627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457200" algn="l">
              <a:lnSpc>
                <a:spcPts val="3677"/>
              </a:lnSpc>
              <a:spcBef>
                <a:spcPct val="0"/>
              </a:spcBef>
              <a:buFontTx/>
              <a:buChar char="-"/>
            </a:pPr>
            <a:r>
              <a:rPr lang="en-US" sz="2627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Digital </a:t>
            </a:r>
            <a:r>
              <a:rPr lang="en-US" sz="2627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veiledning</a:t>
            </a:r>
            <a:endParaRPr lang="en-US" sz="2627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457200" algn="l">
              <a:lnSpc>
                <a:spcPts val="3677"/>
              </a:lnSpc>
              <a:spcBef>
                <a:spcPct val="0"/>
              </a:spcBef>
              <a:buFontTx/>
              <a:buChar char="-"/>
            </a:pPr>
            <a:r>
              <a:rPr lang="en-US" sz="2627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Arrangementer</a:t>
            </a:r>
            <a:r>
              <a:rPr lang="en-US" sz="2627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om </a:t>
            </a:r>
            <a:r>
              <a:rPr lang="en-US" sz="2627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økonomi</a:t>
            </a:r>
            <a:r>
              <a:rPr lang="en-US" sz="2627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og </a:t>
            </a:r>
            <a:r>
              <a:rPr lang="en-US" sz="2627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bærekraft</a:t>
            </a:r>
            <a:endParaRPr lang="en-US" sz="2627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677"/>
              </a:lnSpc>
              <a:spcBef>
                <a:spcPct val="0"/>
              </a:spcBef>
            </a:pPr>
            <a:endParaRPr lang="en-US" sz="2627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457200" algn="l">
              <a:lnSpc>
                <a:spcPts val="3677"/>
              </a:lnSpc>
              <a:spcBef>
                <a:spcPct val="0"/>
              </a:spcBef>
              <a:buFontTx/>
              <a:buChar char="-"/>
            </a:pPr>
            <a:r>
              <a:rPr lang="en-US" sz="2627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Aktuelle</a:t>
            </a:r>
            <a:r>
              <a:rPr lang="en-US" sz="2627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7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samarbeidspartnere</a:t>
            </a:r>
            <a:r>
              <a:rPr lang="en-US" sz="2627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914400" lvl="1" indent="-457200">
              <a:lnSpc>
                <a:spcPts val="3677"/>
              </a:lnSpc>
              <a:spcBef>
                <a:spcPct val="0"/>
              </a:spcBef>
              <a:buFontTx/>
              <a:buChar char="-"/>
            </a:pPr>
            <a:r>
              <a:rPr lang="en-US" sz="2627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Røde</a:t>
            </a:r>
            <a:r>
              <a:rPr lang="en-US" sz="2627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7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kors</a:t>
            </a:r>
            <a:endParaRPr lang="en-US" sz="2627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457200">
              <a:lnSpc>
                <a:spcPts val="3677"/>
              </a:lnSpc>
              <a:spcBef>
                <a:spcPct val="0"/>
              </a:spcBef>
              <a:buFontTx/>
              <a:buChar char="-"/>
            </a:pPr>
            <a:r>
              <a:rPr lang="en-US" sz="2627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Norsk </a:t>
            </a:r>
            <a:r>
              <a:rPr lang="en-US" sz="2627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folkehjelp</a:t>
            </a:r>
            <a:endParaRPr lang="en-US" sz="2627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457200">
              <a:lnSpc>
                <a:spcPts val="3677"/>
              </a:lnSpc>
              <a:spcBef>
                <a:spcPct val="0"/>
              </a:spcBef>
              <a:buFontTx/>
              <a:buChar char="-"/>
            </a:pPr>
            <a:r>
              <a:rPr lang="en-US" sz="2627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Husfliden</a:t>
            </a:r>
            <a:endParaRPr lang="en-US" sz="2627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457200">
              <a:lnSpc>
                <a:spcPts val="3677"/>
              </a:lnSpc>
              <a:spcBef>
                <a:spcPct val="0"/>
              </a:spcBef>
              <a:buFontTx/>
              <a:buChar char="-"/>
            </a:pPr>
            <a:r>
              <a:rPr lang="en-US" sz="2627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Hagelag</a:t>
            </a:r>
            <a:endParaRPr lang="en-US" sz="2627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457200">
              <a:lnSpc>
                <a:spcPts val="3677"/>
              </a:lnSpc>
              <a:spcBef>
                <a:spcPct val="0"/>
              </a:spcBef>
              <a:buFontTx/>
              <a:buChar char="-"/>
            </a:pPr>
            <a:r>
              <a:rPr lang="en-US" sz="2627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Lokale</a:t>
            </a:r>
            <a:r>
              <a:rPr lang="en-US" sz="2627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banker (</a:t>
            </a:r>
            <a:r>
              <a:rPr lang="en-US" sz="2627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gir</a:t>
            </a:r>
            <a:r>
              <a:rPr lang="en-US" sz="2627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7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gjerne</a:t>
            </a:r>
            <a:r>
              <a:rPr lang="en-US" sz="2627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gratis </a:t>
            </a:r>
            <a:r>
              <a:rPr lang="en-US" sz="2627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foredrag</a:t>
            </a:r>
            <a:r>
              <a:rPr lang="en-US" sz="2627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om </a:t>
            </a:r>
            <a:r>
              <a:rPr lang="en-US" sz="2627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personlig</a:t>
            </a:r>
            <a:r>
              <a:rPr lang="en-US" sz="2627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7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økonomi</a:t>
            </a:r>
            <a:r>
              <a:rPr lang="en-US" sz="2627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</a:p>
          <a:p>
            <a:pPr marL="457200" indent="-457200" algn="l">
              <a:lnSpc>
                <a:spcPts val="3677"/>
              </a:lnSpc>
              <a:spcBef>
                <a:spcPct val="0"/>
              </a:spcBef>
              <a:buFontTx/>
              <a:buChar char="-"/>
            </a:pPr>
            <a:endParaRPr lang="en-US" sz="2627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411001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0"/>
            <a:ext cx="3060181" cy="2835422"/>
          </a:xfrm>
          <a:prstGeom prst="rect">
            <a:avLst/>
          </a:prstGeom>
        </p:spPr>
      </p:pic>
      <p:sp>
        <p:nvSpPr>
          <p:cNvPr id="3" name="Rektangel 2"/>
          <p:cNvSpPr/>
          <p:nvPr/>
        </p:nvSpPr>
        <p:spPr>
          <a:xfrm>
            <a:off x="5181600" y="723900"/>
            <a:ext cx="8045871" cy="1208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9799"/>
              </a:lnSpc>
            </a:pPr>
            <a:r>
              <a:rPr lang="en-US" sz="5400" b="1" dirty="0">
                <a:latin typeface="Roboto Bold"/>
                <a:ea typeface="Roboto Bold"/>
                <a:cs typeface="Roboto Bold"/>
                <a:sym typeface="Roboto Bold"/>
              </a:rPr>
              <a:t>HVA GJØR DERE I DAG?</a:t>
            </a:r>
          </a:p>
        </p:txBody>
      </p:sp>
      <p:sp>
        <p:nvSpPr>
          <p:cNvPr id="5" name="TekstSylinder 4"/>
          <p:cNvSpPr txBox="1"/>
          <p:nvPr/>
        </p:nvSpPr>
        <p:spPr>
          <a:xfrm>
            <a:off x="3429000" y="3390900"/>
            <a:ext cx="12420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Kartlegg nåsituasjonen</a:t>
            </a:r>
          </a:p>
          <a:p>
            <a:endParaRPr lang="nb-NO" sz="2800" dirty="0"/>
          </a:p>
          <a:p>
            <a:r>
              <a:rPr lang="nb-NO" sz="2800" dirty="0" smtClean="0"/>
              <a:t>Del dere i mindre grupper og diskuter følgende</a:t>
            </a:r>
          </a:p>
          <a:p>
            <a:endParaRPr lang="nb-NO" sz="2800" dirty="0"/>
          </a:p>
          <a:p>
            <a:pPr marL="342900" indent="-342900">
              <a:buAutoNum type="arabicPeriod"/>
            </a:pPr>
            <a:r>
              <a:rPr lang="nb-NO" sz="2800" dirty="0" smtClean="0"/>
              <a:t>Hvilke tjenester har dere i dag som handler om økonomisk bærekraft, sosial bærekraft og klima og miljømessig bærekraft?</a:t>
            </a:r>
          </a:p>
          <a:p>
            <a:pPr marL="342900" indent="-342900">
              <a:buAutoNum type="arabicPeriod"/>
            </a:pPr>
            <a:r>
              <a:rPr lang="nb-NO" sz="2800" dirty="0" smtClean="0"/>
              <a:t>Hva er deres svakheter? </a:t>
            </a:r>
          </a:p>
          <a:p>
            <a:pPr marL="800100" lvl="1" indent="-342900">
              <a:buAutoNum type="arabicPeriod"/>
            </a:pPr>
            <a:r>
              <a:rPr lang="nb-NO" sz="2800" dirty="0" smtClean="0"/>
              <a:t>Hva mangler dere i dag? </a:t>
            </a:r>
          </a:p>
          <a:p>
            <a:pPr marL="800100" lvl="1" indent="-342900">
              <a:buAutoNum type="arabicPeriod"/>
            </a:pPr>
            <a:r>
              <a:rPr lang="nb-NO" sz="2800" dirty="0" smtClean="0"/>
              <a:t>Hvor ligger potensialet?</a:t>
            </a:r>
          </a:p>
          <a:p>
            <a:pPr marL="800100" lvl="1" indent="-342900">
              <a:buAutoNum type="arabicPeriod"/>
            </a:pPr>
            <a:endParaRPr lang="nb-NO" sz="2800" dirty="0"/>
          </a:p>
          <a:p>
            <a:pPr marL="800100" lvl="1" indent="-342900">
              <a:buAutoNum type="arabicPeriod"/>
            </a:pPr>
            <a:endParaRPr lang="nb-NO" sz="2800" dirty="0" smtClean="0"/>
          </a:p>
          <a:p>
            <a:pPr lvl="1"/>
            <a:r>
              <a:rPr lang="nb-NO" sz="2800" dirty="0" smtClean="0"/>
              <a:t>Bruk 10 min på diskusjon i gruppene, del deretter svarene i plenum og noter dem ned. 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291127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6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78856" y="0"/>
            <a:ext cx="6709144" cy="10287000"/>
            <a:chOff x="0" y="0"/>
            <a:chExt cx="8945526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8750" r="8750"/>
            <a:stretch>
              <a:fillRect/>
            </a:stretch>
          </p:blipFill>
          <p:spPr>
            <a:xfrm>
              <a:off x="0" y="0"/>
              <a:ext cx="8945526" cy="1371600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404297" y="755650"/>
            <a:ext cx="10388796" cy="4918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799"/>
              </a:lnSpc>
            </a:pPr>
            <a:r>
              <a:rPr lang="en-US" sz="69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HVORFOR</a:t>
            </a:r>
          </a:p>
          <a:p>
            <a:pPr algn="just">
              <a:lnSpc>
                <a:spcPts val="9799"/>
              </a:lnSpc>
            </a:pPr>
            <a:r>
              <a:rPr lang="en-US" sz="69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ER </a:t>
            </a:r>
          </a:p>
          <a:p>
            <a:pPr algn="just">
              <a:lnSpc>
                <a:spcPts val="9799"/>
              </a:lnSpc>
            </a:pPr>
            <a:r>
              <a:rPr lang="en-US" sz="69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BÆREKRAFT VANSKELIG?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6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796158" y="2027199"/>
            <a:ext cx="6930967" cy="6930939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4671" r="-4671"/>
              </a:stretch>
            </a:blipFill>
          </p:spPr>
        </p:sp>
      </p:grpSp>
      <p:sp>
        <p:nvSpPr>
          <p:cNvPr id="4" name="TextBox 4"/>
          <p:cNvSpPr txBox="1"/>
          <p:nvPr/>
        </p:nvSpPr>
        <p:spPr>
          <a:xfrm>
            <a:off x="7953569" y="734974"/>
            <a:ext cx="10793093" cy="24415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BALANSE MELLOM DIMENSJONENE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429215" y="3399002"/>
            <a:ext cx="8977220" cy="4114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087"/>
              </a:lnSpc>
            </a:pPr>
            <a:r>
              <a:rPr lang="en-US" sz="2919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 bærekraftig tilnærming krever en balansert innsats for å beskytte miljøet, oppfylle samfunnsbehov og sikre økonomisk stabilitet. Målet er å oppnå en harmoni mellom disse dimensjonene slik at menneskers velvære kan bli ivaretatt uten å gå på bekostning av fremtidige generasjoner eller økosystemene som støtter alt liv på jorden.</a:t>
            </a:r>
          </a:p>
          <a:p>
            <a:pPr algn="just">
              <a:lnSpc>
                <a:spcPts val="4087"/>
              </a:lnSpc>
            </a:pPr>
            <a:endParaRPr lang="en-US" sz="2919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6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1722877"/>
            <a:ext cx="18288000" cy="7364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Gå sammen i mindre grupper og diskuter</a:t>
            </a:r>
          </a:p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(15 min)</a:t>
            </a:r>
          </a:p>
          <a:p>
            <a:pPr algn="ctr">
              <a:lnSpc>
                <a:spcPts val="7279"/>
              </a:lnSpc>
            </a:pPr>
            <a:endParaRPr lang="en-US" sz="5199" b="1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Hvorfor er det så vanskelig å finne en harmoni mellom dimensjonene? </a:t>
            </a:r>
          </a:p>
          <a:p>
            <a:pPr algn="ctr">
              <a:lnSpc>
                <a:spcPts val="7279"/>
              </a:lnSpc>
            </a:pPr>
            <a:endParaRPr lang="en-US" sz="5199" b="1">
              <a:solidFill>
                <a:srgbClr val="FFFFFF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Hvilken påvirkning har biblioteket på de tre dimensjonene?</a:t>
            </a:r>
          </a:p>
          <a:p>
            <a:pPr algn="ctr">
              <a:lnSpc>
                <a:spcPts val="7279"/>
              </a:lnSpc>
            </a:pPr>
            <a:r>
              <a:rPr lang="en-US" sz="51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Står deler av vår drift i motsetning til hverandre?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6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37870" y="6172200"/>
            <a:ext cx="4167845" cy="4114800"/>
          </a:xfrm>
          <a:custGeom>
            <a:avLst/>
            <a:gdLst/>
            <a:ahLst/>
            <a:cxnLst/>
            <a:rect l="l" t="t" r="r" b="b"/>
            <a:pathLst>
              <a:path w="4167845" h="4114800">
                <a:moveTo>
                  <a:pt x="0" y="0"/>
                </a:moveTo>
                <a:lnTo>
                  <a:pt x="4167846" y="0"/>
                </a:lnTo>
                <a:lnTo>
                  <a:pt x="416784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821793" y="1495520"/>
            <a:ext cx="3015026" cy="4114800"/>
          </a:xfrm>
          <a:custGeom>
            <a:avLst/>
            <a:gdLst/>
            <a:ahLst/>
            <a:cxnLst/>
            <a:rect l="l" t="t" r="r" b="b"/>
            <a:pathLst>
              <a:path w="3015026" h="4114800">
                <a:moveTo>
                  <a:pt x="0" y="0"/>
                </a:moveTo>
                <a:lnTo>
                  <a:pt x="3015026" y="0"/>
                </a:lnTo>
                <a:lnTo>
                  <a:pt x="301502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4147127" y="6640023"/>
            <a:ext cx="2461180" cy="2618277"/>
          </a:xfrm>
          <a:custGeom>
            <a:avLst/>
            <a:gdLst/>
            <a:ahLst/>
            <a:cxnLst/>
            <a:rect l="l" t="t" r="r" b="b"/>
            <a:pathLst>
              <a:path w="2461180" h="2618277">
                <a:moveTo>
                  <a:pt x="0" y="0"/>
                </a:moveTo>
                <a:lnTo>
                  <a:pt x="2461180" y="0"/>
                </a:lnTo>
                <a:lnTo>
                  <a:pt x="2461180" y="2618277"/>
                </a:lnTo>
                <a:lnTo>
                  <a:pt x="0" y="26182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3905716" y="6172200"/>
            <a:ext cx="5479758" cy="4114800"/>
          </a:xfrm>
          <a:custGeom>
            <a:avLst/>
            <a:gdLst/>
            <a:ahLst/>
            <a:cxnLst/>
            <a:rect l="l" t="t" r="r" b="b"/>
            <a:pathLst>
              <a:path w="5479758" h="4114800">
                <a:moveTo>
                  <a:pt x="0" y="0"/>
                </a:moveTo>
                <a:lnTo>
                  <a:pt x="5479758" y="0"/>
                </a:lnTo>
                <a:lnTo>
                  <a:pt x="54797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845190">
            <a:off x="463464" y="6172200"/>
            <a:ext cx="3683663" cy="1855227"/>
          </a:xfrm>
          <a:custGeom>
            <a:avLst/>
            <a:gdLst/>
            <a:ahLst/>
            <a:cxnLst/>
            <a:rect l="l" t="t" r="r" b="b"/>
            <a:pathLst>
              <a:path w="3683663" h="1855227">
                <a:moveTo>
                  <a:pt x="0" y="0"/>
                </a:moveTo>
                <a:lnTo>
                  <a:pt x="3683663" y="0"/>
                </a:lnTo>
                <a:lnTo>
                  <a:pt x="3683663" y="1855227"/>
                </a:lnTo>
                <a:lnTo>
                  <a:pt x="0" y="185522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1028700" y="822420"/>
            <a:ext cx="10793093" cy="1203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FNS BÆREKRAFTSMÅL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028700" y="2809860"/>
            <a:ext cx="6236854" cy="2473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Den såkalte 2030 agendaen med FNs bærekraftsmål er verdens handlingsplan for bærekraftig utvikling.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6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442766" y="3152792"/>
            <a:ext cx="10863494" cy="3721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45"/>
              </a:lnSpc>
            </a:pPr>
            <a:r>
              <a:rPr lang="en-US" sz="353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Bærekraftsmålene består av 17 mål og 169 delmål, og</a:t>
            </a:r>
          </a:p>
          <a:p>
            <a:pPr algn="just">
              <a:lnSpc>
                <a:spcPts val="4945"/>
              </a:lnSpc>
            </a:pPr>
            <a:endParaRPr lang="en-US" sz="3532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4945"/>
              </a:lnSpc>
            </a:pPr>
            <a:r>
              <a:rPr lang="en-US" sz="353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«</a:t>
            </a:r>
            <a:r>
              <a:rPr lang="en-US" sz="3532" i="1">
                <a:solidFill>
                  <a:srgbClr val="FFFFFF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er verdens felles arbeidsplan for å utrydde fattigdom, bekjempe ulikhet og stoppe klimaendringene innen 2030. […] Målene skal fungere som en felles global retning for land, næringsliv og sivilsamfunn»</a:t>
            </a:r>
            <a:r>
              <a:rPr lang="en-US" sz="3532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66842" y="630065"/>
            <a:ext cx="11845975" cy="8628235"/>
          </a:xfrm>
          <a:custGeom>
            <a:avLst/>
            <a:gdLst/>
            <a:ahLst/>
            <a:cxnLst/>
            <a:rect l="l" t="t" r="r" b="b"/>
            <a:pathLst>
              <a:path w="11845975" h="8628235">
                <a:moveTo>
                  <a:pt x="0" y="0"/>
                </a:moveTo>
                <a:lnTo>
                  <a:pt x="11845975" y="0"/>
                </a:lnTo>
                <a:lnTo>
                  <a:pt x="11845975" y="8628235"/>
                </a:lnTo>
                <a:lnTo>
                  <a:pt x="0" y="86282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86" t="-2279" b="-2279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209154" y="-516602"/>
            <a:ext cx="6185713" cy="12811698"/>
            <a:chOff x="0" y="0"/>
            <a:chExt cx="1629159" cy="33742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29159" cy="3374275"/>
            </a:xfrm>
            <a:custGeom>
              <a:avLst/>
              <a:gdLst/>
              <a:ahLst/>
              <a:cxnLst/>
              <a:rect l="l" t="t" r="r" b="b"/>
              <a:pathLst>
                <a:path w="1629159" h="3374275">
                  <a:moveTo>
                    <a:pt x="63831" y="0"/>
                  </a:moveTo>
                  <a:lnTo>
                    <a:pt x="1565328" y="0"/>
                  </a:lnTo>
                  <a:cubicBezTo>
                    <a:pt x="1582257" y="0"/>
                    <a:pt x="1598493" y="6725"/>
                    <a:pt x="1610464" y="18696"/>
                  </a:cubicBezTo>
                  <a:cubicBezTo>
                    <a:pt x="1622434" y="30666"/>
                    <a:pt x="1629159" y="46902"/>
                    <a:pt x="1629159" y="63831"/>
                  </a:cubicBezTo>
                  <a:lnTo>
                    <a:pt x="1629159" y="3310444"/>
                  </a:lnTo>
                  <a:cubicBezTo>
                    <a:pt x="1629159" y="3327373"/>
                    <a:pt x="1622434" y="3343609"/>
                    <a:pt x="1610464" y="3355579"/>
                  </a:cubicBezTo>
                  <a:cubicBezTo>
                    <a:pt x="1598493" y="3367549"/>
                    <a:pt x="1582257" y="3374275"/>
                    <a:pt x="1565328" y="3374275"/>
                  </a:cubicBezTo>
                  <a:lnTo>
                    <a:pt x="63831" y="3374275"/>
                  </a:lnTo>
                  <a:cubicBezTo>
                    <a:pt x="46902" y="3374275"/>
                    <a:pt x="30666" y="3367549"/>
                    <a:pt x="18696" y="3355579"/>
                  </a:cubicBezTo>
                  <a:cubicBezTo>
                    <a:pt x="6725" y="3343609"/>
                    <a:pt x="0" y="3327373"/>
                    <a:pt x="0" y="3310444"/>
                  </a:cubicBezTo>
                  <a:lnTo>
                    <a:pt x="0" y="63831"/>
                  </a:lnTo>
                  <a:cubicBezTo>
                    <a:pt x="0" y="46902"/>
                    <a:pt x="6725" y="30666"/>
                    <a:pt x="18696" y="18696"/>
                  </a:cubicBezTo>
                  <a:cubicBezTo>
                    <a:pt x="30666" y="6725"/>
                    <a:pt x="46902" y="0"/>
                    <a:pt x="63831" y="0"/>
                  </a:cubicBezTo>
                  <a:close/>
                </a:path>
              </a:pathLst>
            </a:custGeom>
            <a:solidFill>
              <a:srgbClr val="03667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629159" cy="3412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21462" y="2791082"/>
            <a:ext cx="5261395" cy="30981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De tre dimensjonene med alle bærekreftsmålene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-228600" y="-571500"/>
            <a:ext cx="6185713" cy="12811698"/>
            <a:chOff x="0" y="0"/>
            <a:chExt cx="1629159" cy="337427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29159" cy="3374275"/>
            </a:xfrm>
            <a:custGeom>
              <a:avLst/>
              <a:gdLst/>
              <a:ahLst/>
              <a:cxnLst/>
              <a:rect l="l" t="t" r="r" b="b"/>
              <a:pathLst>
                <a:path w="1629159" h="3374275">
                  <a:moveTo>
                    <a:pt x="63831" y="0"/>
                  </a:moveTo>
                  <a:lnTo>
                    <a:pt x="1565328" y="0"/>
                  </a:lnTo>
                  <a:cubicBezTo>
                    <a:pt x="1582257" y="0"/>
                    <a:pt x="1598493" y="6725"/>
                    <a:pt x="1610464" y="18696"/>
                  </a:cubicBezTo>
                  <a:cubicBezTo>
                    <a:pt x="1622434" y="30666"/>
                    <a:pt x="1629159" y="46902"/>
                    <a:pt x="1629159" y="63831"/>
                  </a:cubicBezTo>
                  <a:lnTo>
                    <a:pt x="1629159" y="3310444"/>
                  </a:lnTo>
                  <a:cubicBezTo>
                    <a:pt x="1629159" y="3327373"/>
                    <a:pt x="1622434" y="3343609"/>
                    <a:pt x="1610464" y="3355579"/>
                  </a:cubicBezTo>
                  <a:cubicBezTo>
                    <a:pt x="1598493" y="3367549"/>
                    <a:pt x="1582257" y="3374275"/>
                    <a:pt x="1565328" y="3374275"/>
                  </a:cubicBezTo>
                  <a:lnTo>
                    <a:pt x="63831" y="3374275"/>
                  </a:lnTo>
                  <a:cubicBezTo>
                    <a:pt x="46902" y="3374275"/>
                    <a:pt x="30666" y="3367549"/>
                    <a:pt x="18696" y="3355579"/>
                  </a:cubicBezTo>
                  <a:cubicBezTo>
                    <a:pt x="6725" y="3343609"/>
                    <a:pt x="0" y="3327373"/>
                    <a:pt x="0" y="3310444"/>
                  </a:cubicBezTo>
                  <a:lnTo>
                    <a:pt x="0" y="63831"/>
                  </a:lnTo>
                  <a:cubicBezTo>
                    <a:pt x="0" y="46902"/>
                    <a:pt x="6725" y="30666"/>
                    <a:pt x="18696" y="18696"/>
                  </a:cubicBezTo>
                  <a:cubicBezTo>
                    <a:pt x="30666" y="6725"/>
                    <a:pt x="46902" y="0"/>
                    <a:pt x="63831" y="0"/>
                  </a:cubicBezTo>
                  <a:close/>
                </a:path>
              </a:pathLst>
            </a:custGeom>
            <a:solidFill>
              <a:srgbClr val="03667C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629159" cy="3412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233558" y="4000500"/>
            <a:ext cx="5261395" cy="741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 b="1" dirty="0" err="1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Neste</a:t>
            </a:r>
            <a:r>
              <a:rPr lang="en-US" sz="4400" b="1" dirty="0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r>
              <a:rPr lang="en-US" sz="4400" b="1" dirty="0" err="1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leksjon</a:t>
            </a:r>
            <a:r>
              <a:rPr lang="en-US" sz="4400" b="1" dirty="0" smtClean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 </a:t>
            </a:r>
            <a:endParaRPr lang="en-US" sz="4400" b="1" dirty="0">
              <a:solidFill>
                <a:srgbClr val="FFFFFF"/>
              </a:solidFill>
              <a:latin typeface="Open Sans Bold"/>
              <a:ea typeface="Open Sans Bold"/>
              <a:cs typeface="Open Sans Bold"/>
              <a:sym typeface="Open Sans Bold"/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7162800" y="3508043"/>
            <a:ext cx="9372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4400" dirty="0" smtClean="0"/>
              <a:t>5. Kartlegg påvirkninger, risikoer og muligheter</a:t>
            </a:r>
          </a:p>
          <a:p>
            <a:r>
              <a:rPr lang="nb-NO" sz="4400" dirty="0" smtClean="0"/>
              <a:t>6. Involver og samarbeid </a:t>
            </a:r>
            <a:endParaRPr lang="nb-NO" sz="4400" dirty="0"/>
          </a:p>
        </p:txBody>
      </p:sp>
    </p:spTree>
    <p:extLst>
      <p:ext uri="{BB962C8B-B14F-4D97-AF65-F5344CB8AC3E}">
        <p14:creationId xmlns:p14="http://schemas.microsoft.com/office/powerpoint/2010/main" val="752759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6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78856" y="0"/>
            <a:ext cx="6709144" cy="10287000"/>
            <a:chOff x="0" y="0"/>
            <a:chExt cx="8945526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3"/>
            <a:srcRect l="28260" r="28260"/>
            <a:stretch>
              <a:fillRect/>
            </a:stretch>
          </p:blipFill>
          <p:spPr>
            <a:xfrm>
              <a:off x="0" y="0"/>
              <a:ext cx="8945526" cy="1371600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404297" y="755650"/>
            <a:ext cx="10388796" cy="61427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9799"/>
              </a:lnSpc>
            </a:pPr>
            <a:r>
              <a:rPr lang="en-US" sz="5400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EVNEN TIL Å OPPFYLLE DAGENS BEHOV UTEN Å KOMPROMITERE FREMTIDIGE GENERASJONERS EVNE TIL Å MØTE SINE EGNE BEHOV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6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578856" y="-227271"/>
            <a:ext cx="6709144" cy="10514271"/>
            <a:chOff x="0" y="0"/>
            <a:chExt cx="8945526" cy="14019028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8730" r="28730"/>
            <a:stretch>
              <a:fillRect/>
            </a:stretch>
          </p:blipFill>
          <p:spPr>
            <a:xfrm>
              <a:off x="0" y="0"/>
              <a:ext cx="8945526" cy="14019028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1028700" y="952500"/>
            <a:ext cx="10793093" cy="2143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40"/>
              </a:lnSpc>
            </a:pPr>
            <a:r>
              <a:rPr lang="en-US" sz="41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BÆREKRAFT ER ET BEGREP SOM KAN DEFINERES OG TOLKES PÅ FLERE ULIKE MÅTER AVHENGIG AV KONTEKSTEN.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411388"/>
            <a:ext cx="6236854" cy="4949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just">
              <a:lnSpc>
                <a:spcPts val="4900"/>
              </a:lnSpc>
              <a:buAutoNum type="arabicPeriod"/>
            </a:pPr>
            <a:r>
              <a:rPr lang="en-US" sz="3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Den klassiske definisjonen</a:t>
            </a:r>
          </a:p>
          <a:p>
            <a:pPr marL="755651" lvl="1" indent="-377825" algn="just">
              <a:lnSpc>
                <a:spcPts val="4900"/>
              </a:lnSpc>
              <a:buAutoNum type="arabicPeriod"/>
            </a:pPr>
            <a:r>
              <a:rPr lang="en-US" sz="3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 tre dimensjonene i bærekraft</a:t>
            </a:r>
          </a:p>
          <a:p>
            <a:pPr marL="755651" lvl="1" indent="-377825" algn="just">
              <a:lnSpc>
                <a:spcPts val="4900"/>
              </a:lnSpc>
              <a:buAutoNum type="arabicPeriod"/>
            </a:pPr>
            <a:r>
              <a:rPr lang="en-US" sz="3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FNs bærekraftsmål</a:t>
            </a:r>
          </a:p>
          <a:p>
            <a:pPr algn="just">
              <a:lnSpc>
                <a:spcPts val="4900"/>
              </a:lnSpc>
            </a:pPr>
            <a:endParaRPr lang="en-US" sz="3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4900"/>
              </a:lnSpc>
            </a:pPr>
            <a:endParaRPr lang="en-US" sz="35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Hvordan vil dere definere bærekraft? (Diskuter i plenum)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6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95693" y="-322964"/>
            <a:ext cx="6709144" cy="11016659"/>
            <a:chOff x="0" y="0"/>
            <a:chExt cx="8945526" cy="14688879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9693" r="29693"/>
            <a:stretch>
              <a:fillRect/>
            </a:stretch>
          </p:blipFill>
          <p:spPr>
            <a:xfrm>
              <a:off x="0" y="0"/>
              <a:ext cx="8945526" cy="14688879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7110523" y="584348"/>
            <a:ext cx="10793093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400"/>
              </a:lnSpc>
            </a:pPr>
            <a:r>
              <a:rPr lang="en-US" sz="60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HVORFOR SKAL VI BRY OSS?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110523" y="2638230"/>
            <a:ext cx="9785686" cy="4372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19"/>
              </a:lnSpc>
            </a:pPr>
            <a:r>
              <a:rPr lang="en-US" sz="37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Del </a:t>
            </a:r>
            <a:r>
              <a:rPr lang="en-US" sz="37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dere</a:t>
            </a:r>
            <a:r>
              <a:rPr lang="en-US" sz="37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7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opp</a:t>
            </a:r>
            <a:r>
              <a:rPr lang="en-US" sz="37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7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 sz="37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7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mindre</a:t>
            </a:r>
            <a:r>
              <a:rPr lang="en-US" sz="37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799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grupper</a:t>
            </a:r>
            <a:r>
              <a:rPr lang="en-US" sz="3799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  <a:p>
            <a:pPr algn="just">
              <a:lnSpc>
                <a:spcPts val="4760"/>
              </a:lnSpc>
            </a:pPr>
            <a:r>
              <a:rPr lang="en-US" sz="340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(2-6 </a:t>
            </a:r>
            <a:r>
              <a:rPr lang="en-US" sz="34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stk</a:t>
            </a:r>
            <a:r>
              <a:rPr lang="en-US" sz="3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 sz="3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hver</a:t>
            </a:r>
            <a:r>
              <a:rPr lang="en-US" sz="3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gruppe</a:t>
            </a:r>
            <a:r>
              <a:rPr lang="en-US" sz="3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er</a:t>
            </a:r>
            <a:r>
              <a:rPr lang="en-US" sz="3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perfekt</a:t>
            </a:r>
            <a:r>
              <a:rPr lang="en-US" sz="3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</a:p>
          <a:p>
            <a:pPr algn="just">
              <a:lnSpc>
                <a:spcPts val="4760"/>
              </a:lnSpc>
            </a:pPr>
            <a:endParaRPr lang="en-US" sz="34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4760"/>
              </a:lnSpc>
            </a:pPr>
            <a:r>
              <a:rPr lang="en-US" sz="34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Diskuter</a:t>
            </a:r>
            <a:r>
              <a:rPr lang="en-US" sz="3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 sz="3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10 min, del </a:t>
            </a:r>
            <a:r>
              <a:rPr lang="en-US" sz="34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deretter</a:t>
            </a:r>
            <a:r>
              <a:rPr lang="en-US" sz="3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 sz="3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plenum.</a:t>
            </a:r>
          </a:p>
          <a:p>
            <a:pPr algn="just">
              <a:lnSpc>
                <a:spcPts val="4760"/>
              </a:lnSpc>
            </a:pPr>
            <a:endParaRPr lang="en-US" sz="3400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just">
              <a:lnSpc>
                <a:spcPts val="4760"/>
              </a:lnSpc>
            </a:pPr>
            <a:r>
              <a:rPr lang="en-US" sz="34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Hva</a:t>
            </a:r>
            <a:r>
              <a:rPr lang="en-US" sz="3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betyr</a:t>
            </a:r>
            <a:r>
              <a:rPr lang="en-US" sz="3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bærekraft</a:t>
            </a:r>
            <a:r>
              <a:rPr lang="en-US" sz="3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for </a:t>
            </a:r>
            <a:r>
              <a:rPr lang="en-US" sz="34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oss</a:t>
            </a:r>
            <a:r>
              <a:rPr lang="en-US" sz="3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som</a:t>
            </a:r>
            <a:r>
              <a:rPr lang="en-US" sz="3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jobber </a:t>
            </a:r>
            <a:r>
              <a:rPr lang="en-US" sz="34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 sz="3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bibliotek, og </a:t>
            </a:r>
            <a:r>
              <a:rPr lang="en-US" sz="34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hvorfor</a:t>
            </a:r>
            <a:r>
              <a:rPr lang="en-US" sz="3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skal</a:t>
            </a:r>
            <a:r>
              <a:rPr lang="en-US" sz="3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vi </a:t>
            </a:r>
            <a:r>
              <a:rPr lang="en-US" sz="34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bry</a:t>
            </a:r>
            <a:r>
              <a:rPr lang="en-US" sz="3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4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oss</a:t>
            </a:r>
            <a:r>
              <a:rPr lang="en-US" sz="3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om </a:t>
            </a:r>
            <a:r>
              <a:rPr lang="en-US" sz="34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det</a:t>
            </a:r>
            <a:r>
              <a:rPr lang="en-US" sz="34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3667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8127874" y="7001446"/>
            <a:ext cx="3018936" cy="3018924"/>
            <a:chOff x="0" y="0"/>
            <a:chExt cx="6350000" cy="634997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40191" r="-40191"/>
              </a:stretch>
            </a:blip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9391110" y="719272"/>
            <a:ext cx="3511399" cy="3511385"/>
            <a:chOff x="0" y="0"/>
            <a:chExt cx="6350000" cy="634997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24999" r="-24999"/>
              </a:stretch>
            </a:blipFill>
          </p:spPr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1478000" y="3303433"/>
            <a:ext cx="8030240" cy="8030208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259" r="-1259"/>
              </a:stretch>
            </a:blipFill>
          </p:spPr>
        </p:sp>
      </p:grpSp>
      <p:sp>
        <p:nvSpPr>
          <p:cNvPr id="8" name="TextBox 8"/>
          <p:cNvSpPr txBox="1"/>
          <p:nvPr/>
        </p:nvSpPr>
        <p:spPr>
          <a:xfrm>
            <a:off x="1028700" y="822420"/>
            <a:ext cx="10793093" cy="12033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99"/>
              </a:lnSpc>
            </a:pPr>
            <a:r>
              <a:rPr lang="en-US" sz="6999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TRE DIMENSJONER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2809860"/>
            <a:ext cx="6236854" cy="2513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00"/>
              </a:lnSpc>
            </a:pPr>
            <a:r>
              <a:rPr lang="en-US" sz="35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 </a:t>
            </a:r>
            <a:r>
              <a:rPr lang="en-US" sz="35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emnet</a:t>
            </a:r>
            <a:r>
              <a:rPr lang="en-US" sz="35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50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“Start med </a:t>
            </a:r>
            <a:r>
              <a:rPr lang="en-US" sz="3500" dirty="0" err="1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hva</a:t>
            </a:r>
            <a:r>
              <a:rPr lang="en-US" sz="350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bærekraft</a:t>
            </a:r>
            <a:r>
              <a:rPr lang="en-US" sz="350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500" dirty="0" err="1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er</a:t>
            </a:r>
            <a:r>
              <a:rPr lang="en-US" sz="3500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” </a:t>
            </a:r>
            <a:r>
              <a:rPr lang="en-US" sz="35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ble</a:t>
            </a:r>
            <a:r>
              <a:rPr lang="en-US" sz="35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vi </a:t>
            </a:r>
            <a:r>
              <a:rPr lang="en-US" sz="35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kjent</a:t>
            </a:r>
            <a:r>
              <a:rPr lang="en-US" sz="35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med de </a:t>
            </a:r>
            <a:r>
              <a:rPr lang="en-US" sz="35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tre</a:t>
            </a:r>
            <a:r>
              <a:rPr lang="en-US" sz="35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dimensjonene</a:t>
            </a:r>
            <a:r>
              <a:rPr lang="en-US" sz="35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som</a:t>
            </a:r>
            <a:r>
              <a:rPr lang="en-US" sz="35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til</a:t>
            </a:r>
            <a:r>
              <a:rPr lang="en-US" sz="35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sammen</a:t>
            </a:r>
            <a:r>
              <a:rPr lang="en-US" sz="35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utgjør</a:t>
            </a:r>
            <a:r>
              <a:rPr lang="en-US" sz="35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500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bærekraft</a:t>
            </a:r>
            <a:r>
              <a:rPr lang="en-US" sz="35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30310" y="-134827"/>
            <a:ext cx="6469145" cy="11073385"/>
          </a:xfrm>
          <a:custGeom>
            <a:avLst/>
            <a:gdLst/>
            <a:ahLst/>
            <a:cxnLst/>
            <a:rect l="l" t="t" r="r" b="b"/>
            <a:pathLst>
              <a:path w="6469145" h="11073385">
                <a:moveTo>
                  <a:pt x="0" y="0"/>
                </a:moveTo>
                <a:lnTo>
                  <a:pt x="6469144" y="0"/>
                </a:lnTo>
                <a:lnTo>
                  <a:pt x="6469144" y="11073385"/>
                </a:lnTo>
                <a:lnTo>
                  <a:pt x="0" y="110733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7743" r="-3774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435941" y="3302159"/>
            <a:ext cx="10171991" cy="5956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23"/>
              </a:lnSpc>
              <a:spcBef>
                <a:spcPct val="0"/>
              </a:spcBef>
            </a:pPr>
            <a:r>
              <a:rPr lang="en-US" sz="3231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Klima- og miljømessig bærekraft:</a:t>
            </a:r>
          </a:p>
          <a:p>
            <a:pPr algn="l">
              <a:lnSpc>
                <a:spcPts val="3543"/>
              </a:lnSpc>
              <a:spcBef>
                <a:spcPct val="0"/>
              </a:spcBef>
            </a:pPr>
            <a:r>
              <a:rPr lang="en-US" sz="253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Miljømessig bærekraft fokuserer på å opprettholde </a:t>
            </a:r>
          </a:p>
          <a:p>
            <a:pPr algn="l">
              <a:lnSpc>
                <a:spcPts val="3543"/>
              </a:lnSpc>
              <a:spcBef>
                <a:spcPct val="0"/>
              </a:spcBef>
            </a:pPr>
            <a:r>
              <a:rPr lang="en-US" sz="253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helsen og integriteten til jordens økosystemer og </a:t>
            </a:r>
          </a:p>
          <a:p>
            <a:pPr algn="l">
              <a:lnSpc>
                <a:spcPts val="3543"/>
              </a:lnSpc>
              <a:spcBef>
                <a:spcPct val="0"/>
              </a:spcBef>
            </a:pPr>
            <a:r>
              <a:rPr lang="en-US" sz="253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bevare naturressurser for fremtidige generasjoner. </a:t>
            </a:r>
          </a:p>
          <a:p>
            <a:pPr algn="l">
              <a:lnSpc>
                <a:spcPts val="3543"/>
              </a:lnSpc>
              <a:spcBef>
                <a:spcPct val="0"/>
              </a:spcBef>
            </a:pPr>
            <a:endParaRPr lang="en-US" sz="253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543"/>
              </a:lnSpc>
              <a:spcBef>
                <a:spcPct val="0"/>
              </a:spcBef>
            </a:pPr>
            <a:r>
              <a:rPr lang="en-US" sz="253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Dette innebærer å redusere miljøbelastningen, forhindre forurensning, bevare biologisk mangfold, forvalte naturlige ressurser på en bærekraftig måte og redusere klimaendringer ved å begrense utslipp av klimagasser.</a:t>
            </a:r>
          </a:p>
          <a:p>
            <a:pPr algn="l">
              <a:lnSpc>
                <a:spcPts val="3543"/>
              </a:lnSpc>
              <a:spcBef>
                <a:spcPct val="0"/>
              </a:spcBef>
            </a:pPr>
            <a:endParaRPr lang="en-US" sz="253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543"/>
              </a:lnSpc>
              <a:spcBef>
                <a:spcPct val="0"/>
              </a:spcBef>
            </a:pPr>
            <a:r>
              <a:rPr lang="en-US" sz="253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Miljømessig bærekraft handler om å sikre at menneskelig aktivitet ikke skader planeten og dens økosystemer på en måte som gjør det umulig for kommende generasjoner å opprettholde sine livsgrunnlag.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13177656" y="0"/>
            <a:ext cx="4795501" cy="4866422"/>
            <a:chOff x="0" y="0"/>
            <a:chExt cx="1945818" cy="19745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45818" cy="1974595"/>
            </a:xfrm>
            <a:custGeom>
              <a:avLst/>
              <a:gdLst/>
              <a:ahLst/>
              <a:cxnLst/>
              <a:rect l="l" t="t" r="r" b="b"/>
              <a:pathLst>
                <a:path w="1945818" h="1974595">
                  <a:moveTo>
                    <a:pt x="972909" y="0"/>
                  </a:moveTo>
                  <a:cubicBezTo>
                    <a:pt x="435586" y="0"/>
                    <a:pt x="0" y="442028"/>
                    <a:pt x="0" y="987297"/>
                  </a:cubicBezTo>
                  <a:cubicBezTo>
                    <a:pt x="0" y="1532567"/>
                    <a:pt x="435586" y="1974595"/>
                    <a:pt x="972909" y="1974595"/>
                  </a:cubicBezTo>
                  <a:cubicBezTo>
                    <a:pt x="1510232" y="1974595"/>
                    <a:pt x="1945818" y="1532567"/>
                    <a:pt x="1945818" y="987297"/>
                  </a:cubicBezTo>
                  <a:cubicBezTo>
                    <a:pt x="1945818" y="442028"/>
                    <a:pt x="1510232" y="0"/>
                    <a:pt x="972909" y="0"/>
                  </a:cubicBezTo>
                  <a:close/>
                </a:path>
              </a:pathLst>
            </a:custGeom>
            <a:solidFill>
              <a:srgbClr val="FFE15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182420" y="127968"/>
              <a:ext cx="1580977" cy="1661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43"/>
                </a:lnSpc>
              </a:pPr>
              <a:r>
                <a:rPr lang="en-US" sz="253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Finn 1 eller flere måter dere arbeider med klima- og miljømessig bærekraft i dag.</a:t>
              </a:r>
            </a:p>
            <a:p>
              <a:pPr algn="ctr">
                <a:lnSpc>
                  <a:spcPts val="3543"/>
                </a:lnSpc>
              </a:pPr>
              <a:endParaRPr lang="en-US" sz="253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lnSpc>
                  <a:spcPts val="3543"/>
                </a:lnSpc>
              </a:pPr>
              <a:r>
                <a:rPr lang="en-US" sz="253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Hva kan vi gjøre for å styrke dette arbeidet? </a:t>
              </a:r>
            </a:p>
            <a:p>
              <a:pPr algn="ctr">
                <a:lnSpc>
                  <a:spcPts val="3543"/>
                </a:lnSpc>
              </a:pPr>
              <a:endParaRPr lang="en-US" sz="253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30310" y="-134827"/>
            <a:ext cx="6469145" cy="11073385"/>
          </a:xfrm>
          <a:custGeom>
            <a:avLst/>
            <a:gdLst/>
            <a:ahLst/>
            <a:cxnLst/>
            <a:rect l="l" t="t" r="r" b="b"/>
            <a:pathLst>
              <a:path w="6469145" h="11073385">
                <a:moveTo>
                  <a:pt x="0" y="0"/>
                </a:moveTo>
                <a:lnTo>
                  <a:pt x="6469144" y="0"/>
                </a:lnTo>
                <a:lnTo>
                  <a:pt x="6469144" y="11073385"/>
                </a:lnTo>
                <a:lnTo>
                  <a:pt x="0" y="110733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7743" r="-37743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6553200" y="342900"/>
            <a:ext cx="10171991" cy="11798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23"/>
              </a:lnSpc>
              <a:spcBef>
                <a:spcPct val="0"/>
              </a:spcBef>
            </a:pPr>
            <a:r>
              <a:rPr lang="en-US" sz="3231" b="1" dirty="0" err="1" smtClean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Hva</a:t>
            </a:r>
            <a:r>
              <a:rPr lang="en-US" sz="3231" b="1" dirty="0" smtClean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231" b="1" dirty="0" err="1" smtClean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gjør</a:t>
            </a:r>
            <a:r>
              <a:rPr lang="en-US" sz="3231" b="1" dirty="0" smtClean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andre?</a:t>
            </a:r>
            <a:endParaRPr lang="en-US" sz="3231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457200" indent="-457200" algn="l">
              <a:lnSpc>
                <a:spcPts val="3543"/>
              </a:lnSpc>
              <a:spcBef>
                <a:spcPct val="0"/>
              </a:spcBef>
              <a:buFontTx/>
              <a:buChar char="-"/>
            </a:pP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Trondheim: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Fiksefester</a:t>
            </a:r>
            <a:endParaRPr lang="en-US" sz="2531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457200" algn="l">
              <a:lnSpc>
                <a:spcPts val="3543"/>
              </a:lnSpc>
              <a:spcBef>
                <a:spcPct val="0"/>
              </a:spcBef>
              <a:buFontTx/>
              <a:buChar char="-"/>
            </a:pP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Stavanger: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låner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ut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5"/>
              </a:rPr>
              <a:t>servise</a:t>
            </a:r>
            <a:endParaRPr lang="en-US" sz="2531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457200" algn="l">
              <a:lnSpc>
                <a:spcPts val="3543"/>
              </a:lnSpc>
              <a:spcBef>
                <a:spcPct val="0"/>
              </a:spcBef>
              <a:buFontTx/>
              <a:buChar char="-"/>
            </a:pP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Haugesund: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Arrangerer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Grønn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6"/>
              </a:rPr>
              <a:t> dag</a:t>
            </a:r>
            <a:endParaRPr lang="en-US" sz="2531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457200" algn="l">
              <a:lnSpc>
                <a:spcPts val="3543"/>
              </a:lnSpc>
              <a:spcBef>
                <a:spcPct val="0"/>
              </a:spcBef>
              <a:buFontTx/>
              <a:buChar char="-"/>
            </a:pP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Bergen: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7"/>
              </a:rPr>
              <a:t>Bærekraftlabben</a:t>
            </a:r>
            <a:endParaRPr lang="en-US" sz="2531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543"/>
              </a:lnSpc>
              <a:spcBef>
                <a:spcPct val="0"/>
              </a:spcBef>
            </a:pPr>
            <a:endParaRPr lang="en-US" sz="253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457200" algn="l">
              <a:lnSpc>
                <a:spcPts val="3543"/>
              </a:lnSpc>
              <a:spcBef>
                <a:spcPct val="0"/>
              </a:spcBef>
              <a:buFontTx/>
              <a:buChar char="-"/>
            </a:pP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Mange bibliotek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har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opprettet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frøbibliotek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der de tar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imot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og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deler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frø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gratis.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Eks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Frøbiblioteket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8"/>
              </a:rPr>
              <a:t> I Haugesund </a:t>
            </a:r>
            <a:endParaRPr lang="en-US" sz="2531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457200" algn="l">
              <a:lnSpc>
                <a:spcPts val="3543"/>
              </a:lnSpc>
              <a:spcBef>
                <a:spcPct val="0"/>
              </a:spcBef>
              <a:buFontTx/>
              <a:buChar char="-"/>
            </a:pP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Bærekraftbiblioteket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fra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FN</a:t>
            </a:r>
          </a:p>
          <a:p>
            <a:pPr marL="914400" lvl="1" indent="-457200">
              <a:lnSpc>
                <a:spcPts val="3543"/>
              </a:lnSpc>
              <a:spcBef>
                <a:spcPct val="0"/>
              </a:spcBef>
              <a:buFontTx/>
              <a:buChar char="-"/>
            </a:pP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Kan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brukes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til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å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lage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lesesirkler</a:t>
            </a:r>
            <a:endParaRPr lang="en-US" sz="2531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457200">
              <a:lnSpc>
                <a:spcPts val="3543"/>
              </a:lnSpc>
              <a:spcBef>
                <a:spcPct val="0"/>
              </a:spcBef>
              <a:buFontTx/>
              <a:buChar char="-"/>
            </a:pP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Formidling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til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klasser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og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barnehager</a:t>
            </a:r>
            <a:endParaRPr lang="en-US" sz="2531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457200">
              <a:lnSpc>
                <a:spcPts val="3543"/>
              </a:lnSpc>
              <a:spcBef>
                <a:spcPct val="0"/>
              </a:spcBef>
              <a:buFontTx/>
              <a:buChar char="-"/>
            </a:pP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9"/>
              </a:rPr>
              <a:t>Lær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9"/>
              </a:rPr>
              <a:t>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9"/>
              </a:rPr>
              <a:t>deg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9"/>
              </a:rPr>
              <a:t> å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9"/>
              </a:rPr>
              <a:t>bruke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9"/>
              </a:rPr>
              <a:t>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9"/>
              </a:rPr>
              <a:t>bærekraftbiblioteket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9"/>
              </a:rPr>
              <a:t> 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(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Digitalt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påfyll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lang="en-US" sz="2531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457200" algn="l">
              <a:lnSpc>
                <a:spcPts val="3543"/>
              </a:lnSpc>
              <a:spcBef>
                <a:spcPct val="0"/>
              </a:spcBef>
              <a:buFontTx/>
              <a:buChar char="-"/>
            </a:pP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Kunnskapsformidling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samlingen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– lag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utstillinger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knyttet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til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bærekraftsmål</a:t>
            </a:r>
            <a:endParaRPr lang="en-US" sz="2531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457200" algn="l">
              <a:lnSpc>
                <a:spcPts val="3543"/>
              </a:lnSpc>
              <a:spcBef>
                <a:spcPct val="0"/>
              </a:spcBef>
              <a:buFontTx/>
              <a:buChar char="-"/>
            </a:pPr>
            <a:endParaRPr lang="en-US" sz="253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457200" algn="l">
              <a:lnSpc>
                <a:spcPts val="3543"/>
              </a:lnSpc>
              <a:spcBef>
                <a:spcPct val="0"/>
              </a:spcBef>
              <a:buFontTx/>
              <a:buChar char="-"/>
            </a:pP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Aktuelle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samarbeidspartnere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914400" lvl="1" indent="-457200">
              <a:lnSpc>
                <a:spcPts val="3543"/>
              </a:lnSpc>
              <a:spcBef>
                <a:spcPct val="0"/>
              </a:spcBef>
              <a:buFontTx/>
              <a:buChar char="-"/>
            </a:pP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Hagelag</a:t>
            </a:r>
            <a:endParaRPr lang="en-US" sz="2531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457200">
              <a:lnSpc>
                <a:spcPts val="3543"/>
              </a:lnSpc>
              <a:spcBef>
                <a:spcPct val="0"/>
              </a:spcBef>
              <a:buFontTx/>
              <a:buChar char="-"/>
            </a:pP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Husflidlag</a:t>
            </a:r>
            <a:endParaRPr lang="en-US" sz="2531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457200">
              <a:lnSpc>
                <a:spcPts val="3543"/>
              </a:lnSpc>
              <a:spcBef>
                <a:spcPct val="0"/>
              </a:spcBef>
              <a:buFontTx/>
              <a:buChar char="-"/>
            </a:pP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Andre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virksomhetsområder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I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kommunen</a:t>
            </a:r>
            <a:endParaRPr lang="en-US" sz="2531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457200">
              <a:lnSpc>
                <a:spcPts val="3543"/>
              </a:lnSpc>
              <a:spcBef>
                <a:spcPct val="0"/>
              </a:spcBef>
              <a:buFontTx/>
              <a:buChar char="-"/>
            </a:pP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Videregående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skoler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(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har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dere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design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linje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?)</a:t>
            </a:r>
          </a:p>
          <a:p>
            <a:pPr marL="914400" lvl="1" indent="-457200">
              <a:lnSpc>
                <a:spcPts val="3543"/>
              </a:lnSpc>
              <a:spcBef>
                <a:spcPct val="0"/>
              </a:spcBef>
              <a:buFontTx/>
              <a:buChar char="-"/>
            </a:pP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Renovasjonsselskap</a:t>
            </a:r>
            <a:endParaRPr lang="en-US" sz="2531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457200">
              <a:lnSpc>
                <a:spcPts val="3543"/>
              </a:lnSpc>
              <a:spcBef>
                <a:spcPct val="0"/>
              </a:spcBef>
              <a:buFontTx/>
              <a:buChar char="-"/>
            </a:pP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Bedrifter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som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arbeider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med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tilrettelagt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virksomhet</a:t>
            </a:r>
            <a:endParaRPr lang="en-US" sz="2531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457200">
              <a:lnSpc>
                <a:spcPts val="3543"/>
              </a:lnSpc>
              <a:spcBef>
                <a:spcPct val="0"/>
              </a:spcBef>
              <a:buFontTx/>
              <a:buChar char="-"/>
            </a:pPr>
            <a:endParaRPr lang="en-US" sz="2531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457200">
              <a:lnSpc>
                <a:spcPts val="3543"/>
              </a:lnSpc>
              <a:spcBef>
                <a:spcPct val="0"/>
              </a:spcBef>
              <a:buFontTx/>
              <a:buChar char="-"/>
            </a:pPr>
            <a:endParaRPr lang="en-US" sz="2531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lvl="1" indent="-457200">
              <a:lnSpc>
                <a:spcPts val="3543"/>
              </a:lnSpc>
              <a:spcBef>
                <a:spcPct val="0"/>
              </a:spcBef>
              <a:buFontTx/>
              <a:buChar char="-"/>
            </a:pPr>
            <a:endParaRPr lang="en-US" sz="2531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457200" algn="l">
              <a:lnSpc>
                <a:spcPts val="3543"/>
              </a:lnSpc>
              <a:spcBef>
                <a:spcPct val="0"/>
              </a:spcBef>
              <a:buFontTx/>
              <a:buChar char="-"/>
            </a:pPr>
            <a:endParaRPr lang="en-US" sz="253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-228601" y="-571499"/>
            <a:ext cx="3429001" cy="3352799"/>
            <a:chOff x="-5439710" y="-231891"/>
            <a:chExt cx="1945818" cy="1974595"/>
          </a:xfrm>
        </p:grpSpPr>
        <p:sp>
          <p:nvSpPr>
            <p:cNvPr id="5" name="Freeform 5"/>
            <p:cNvSpPr/>
            <p:nvPr/>
          </p:nvSpPr>
          <p:spPr>
            <a:xfrm>
              <a:off x="-5439710" y="-231891"/>
              <a:ext cx="1945818" cy="1974595"/>
            </a:xfrm>
            <a:custGeom>
              <a:avLst/>
              <a:gdLst/>
              <a:ahLst/>
              <a:cxnLst/>
              <a:rect l="l" t="t" r="r" b="b"/>
              <a:pathLst>
                <a:path w="1945818" h="1974595">
                  <a:moveTo>
                    <a:pt x="972909" y="0"/>
                  </a:moveTo>
                  <a:cubicBezTo>
                    <a:pt x="435586" y="0"/>
                    <a:pt x="0" y="442028"/>
                    <a:pt x="0" y="987297"/>
                  </a:cubicBezTo>
                  <a:cubicBezTo>
                    <a:pt x="0" y="1532567"/>
                    <a:pt x="435586" y="1974595"/>
                    <a:pt x="972909" y="1974595"/>
                  </a:cubicBezTo>
                  <a:cubicBezTo>
                    <a:pt x="1510232" y="1974595"/>
                    <a:pt x="1945818" y="1532567"/>
                    <a:pt x="1945818" y="987297"/>
                  </a:cubicBezTo>
                  <a:cubicBezTo>
                    <a:pt x="1945818" y="442028"/>
                    <a:pt x="1510232" y="0"/>
                    <a:pt x="972909" y="0"/>
                  </a:cubicBezTo>
                  <a:close/>
                </a:path>
              </a:pathLst>
            </a:custGeom>
            <a:solidFill>
              <a:srgbClr val="FFE15F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-5346953" y="-75348"/>
              <a:ext cx="1580977" cy="16615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43"/>
                </a:lnSpc>
              </a:pPr>
              <a:r>
                <a:rPr lang="en-US" sz="2531" dirty="0" err="1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Bli</a:t>
              </a:r>
              <a:r>
                <a:rPr lang="en-US" sz="2531" dirty="0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531" dirty="0" err="1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inspirert</a:t>
              </a:r>
              <a:r>
                <a:rPr lang="en-US" sz="2531" dirty="0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!</a:t>
              </a:r>
            </a:p>
            <a:p>
              <a:pPr algn="ctr">
                <a:lnSpc>
                  <a:spcPts val="3543"/>
                </a:lnSpc>
              </a:pPr>
              <a:r>
                <a:rPr lang="en-US" sz="2531" dirty="0" err="1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Kan</a:t>
              </a:r>
              <a:r>
                <a:rPr lang="en-US" sz="2531" dirty="0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531" dirty="0" err="1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dere</a:t>
              </a:r>
              <a:r>
                <a:rPr lang="en-US" sz="2531" dirty="0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531" dirty="0" err="1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gjøre</a:t>
              </a:r>
              <a:r>
                <a:rPr lang="en-US" sz="2531" dirty="0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531" dirty="0" err="1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noe</a:t>
              </a:r>
              <a:r>
                <a:rPr lang="en-US" sz="2531" dirty="0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531" dirty="0" err="1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lignende</a:t>
              </a:r>
              <a:r>
                <a:rPr lang="en-US" sz="2531" dirty="0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? </a:t>
              </a:r>
              <a:endParaRPr lang="en-US" sz="253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4772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30500" y="0"/>
            <a:ext cx="7172796" cy="10287000"/>
          </a:xfrm>
          <a:custGeom>
            <a:avLst/>
            <a:gdLst/>
            <a:ahLst/>
            <a:cxnLst/>
            <a:rect l="l" t="t" r="r" b="b"/>
            <a:pathLst>
              <a:path w="7172796" h="10287000">
                <a:moveTo>
                  <a:pt x="0" y="0"/>
                </a:moveTo>
                <a:lnTo>
                  <a:pt x="7172796" y="0"/>
                </a:lnTo>
                <a:lnTo>
                  <a:pt x="7172796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7562" r="-5756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0493389" y="5729336"/>
            <a:ext cx="4546063" cy="4617969"/>
            <a:chOff x="0" y="0"/>
            <a:chExt cx="1197317" cy="12162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97317" cy="1216255"/>
            </a:xfrm>
            <a:custGeom>
              <a:avLst/>
              <a:gdLst/>
              <a:ahLst/>
              <a:cxnLst/>
              <a:rect l="l" t="t" r="r" b="b"/>
              <a:pathLst>
                <a:path w="1197317" h="1216255">
                  <a:moveTo>
                    <a:pt x="598658" y="0"/>
                  </a:moveTo>
                  <a:cubicBezTo>
                    <a:pt x="268029" y="0"/>
                    <a:pt x="0" y="272268"/>
                    <a:pt x="0" y="608128"/>
                  </a:cubicBezTo>
                  <a:cubicBezTo>
                    <a:pt x="0" y="943987"/>
                    <a:pt x="268029" y="1216255"/>
                    <a:pt x="598658" y="1216255"/>
                  </a:cubicBezTo>
                  <a:cubicBezTo>
                    <a:pt x="929288" y="1216255"/>
                    <a:pt x="1197317" y="943987"/>
                    <a:pt x="1197317" y="608128"/>
                  </a:cubicBezTo>
                  <a:cubicBezTo>
                    <a:pt x="1197317" y="272268"/>
                    <a:pt x="929288" y="0"/>
                    <a:pt x="598658" y="0"/>
                  </a:cubicBezTo>
                  <a:close/>
                </a:path>
              </a:pathLst>
            </a:custGeom>
            <a:solidFill>
              <a:srgbClr val="F8C4C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12248" y="56874"/>
              <a:ext cx="972820" cy="1045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43"/>
                </a:lnSpc>
              </a:pPr>
              <a:r>
                <a:rPr lang="en-US" sz="253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Finn 1 eller flere måter dere arbeider med sosial bærekraft i dag. </a:t>
              </a:r>
            </a:p>
            <a:p>
              <a:pPr algn="ctr">
                <a:lnSpc>
                  <a:spcPts val="3543"/>
                </a:lnSpc>
              </a:pPr>
              <a:endParaRPr lang="en-US" sz="253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algn="ctr">
                <a:lnSpc>
                  <a:spcPts val="3543"/>
                </a:lnSpc>
              </a:pPr>
              <a:r>
                <a:rPr lang="en-US" sz="2531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Hva kan vi gjøre for å styrke dette arbeidet? </a:t>
              </a:r>
            </a:p>
            <a:p>
              <a:pPr algn="ctr">
                <a:lnSpc>
                  <a:spcPts val="3543"/>
                </a:lnSpc>
              </a:pPr>
              <a:endParaRPr lang="en-US" sz="253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364558" y="705375"/>
            <a:ext cx="10370802" cy="50239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83"/>
              </a:lnSpc>
              <a:spcBef>
                <a:spcPct val="0"/>
              </a:spcBef>
            </a:pPr>
            <a:r>
              <a:rPr lang="en-US" sz="3131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Sosial bærekraft:</a:t>
            </a:r>
          </a:p>
          <a:p>
            <a:pPr algn="l">
              <a:lnSpc>
                <a:spcPts val="3543"/>
              </a:lnSpc>
              <a:spcBef>
                <a:spcPct val="0"/>
              </a:spcBef>
            </a:pPr>
            <a:r>
              <a:rPr lang="en-US" sz="253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Sosial bærekraft fokuserer på menneskers livskvalitet, likestilling, inkludering og samfunnets evne til å møte grunnleggende behov for alle sine medlemmer. </a:t>
            </a:r>
          </a:p>
          <a:p>
            <a:pPr algn="l">
              <a:lnSpc>
                <a:spcPts val="3543"/>
              </a:lnSpc>
              <a:spcBef>
                <a:spcPct val="0"/>
              </a:spcBef>
            </a:pPr>
            <a:endParaRPr lang="en-US" sz="253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543"/>
              </a:lnSpc>
              <a:spcBef>
                <a:spcPct val="0"/>
              </a:spcBef>
            </a:pPr>
            <a:r>
              <a:rPr lang="en-US" sz="253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Dette inkluderer spørsmål som helse, utdanning, arbeid, bolig, likestilling mellom kjønnene, rettferdighet og sosial inkludering.</a:t>
            </a:r>
          </a:p>
          <a:p>
            <a:pPr algn="l">
              <a:lnSpc>
                <a:spcPts val="3543"/>
              </a:lnSpc>
              <a:spcBef>
                <a:spcPct val="0"/>
              </a:spcBef>
            </a:pPr>
            <a:endParaRPr lang="en-US" sz="2531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543"/>
              </a:lnSpc>
              <a:spcBef>
                <a:spcPct val="0"/>
              </a:spcBef>
            </a:pPr>
            <a:r>
              <a:rPr lang="en-US" sz="253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Sosial bærekraft handler om å sikre at samfunnet er rettferdig og inkluderende, og at alle mennesker har lik tilgang til muligheter og ressurser.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" y="266701"/>
            <a:ext cx="1752600" cy="1371600"/>
            <a:chOff x="0" y="0"/>
            <a:chExt cx="1197317" cy="121625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97317" cy="1216255"/>
            </a:xfrm>
            <a:custGeom>
              <a:avLst/>
              <a:gdLst/>
              <a:ahLst/>
              <a:cxnLst/>
              <a:rect l="l" t="t" r="r" b="b"/>
              <a:pathLst>
                <a:path w="1197317" h="1216255">
                  <a:moveTo>
                    <a:pt x="598658" y="0"/>
                  </a:moveTo>
                  <a:cubicBezTo>
                    <a:pt x="268029" y="0"/>
                    <a:pt x="0" y="272268"/>
                    <a:pt x="0" y="608128"/>
                  </a:cubicBezTo>
                  <a:cubicBezTo>
                    <a:pt x="0" y="943987"/>
                    <a:pt x="268029" y="1216255"/>
                    <a:pt x="598658" y="1216255"/>
                  </a:cubicBezTo>
                  <a:cubicBezTo>
                    <a:pt x="929288" y="1216255"/>
                    <a:pt x="1197317" y="943987"/>
                    <a:pt x="1197317" y="608128"/>
                  </a:cubicBezTo>
                  <a:cubicBezTo>
                    <a:pt x="1197317" y="272268"/>
                    <a:pt x="929288" y="0"/>
                    <a:pt x="598658" y="0"/>
                  </a:cubicBezTo>
                  <a:close/>
                </a:path>
              </a:pathLst>
            </a:custGeom>
            <a:solidFill>
              <a:srgbClr val="F8C4C4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112248" y="56874"/>
              <a:ext cx="972820" cy="104535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543"/>
                </a:lnSpc>
              </a:pPr>
              <a:r>
                <a:rPr lang="en-US" sz="2531" dirty="0" err="1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Bli</a:t>
              </a:r>
              <a:r>
                <a:rPr lang="en-US" sz="2531" dirty="0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2531" dirty="0" err="1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inspirert</a:t>
              </a:r>
              <a:r>
                <a:rPr lang="en-US" sz="2531" dirty="0" smtClean="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!</a:t>
              </a:r>
              <a:endParaRPr lang="en-US" sz="253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7423370" y="705375"/>
            <a:ext cx="10311990" cy="95410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383"/>
              </a:lnSpc>
              <a:spcBef>
                <a:spcPct val="0"/>
              </a:spcBef>
            </a:pPr>
            <a:r>
              <a:rPr lang="en-US" sz="3131" b="1" dirty="0" err="1" smtClean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Hva</a:t>
            </a:r>
            <a:r>
              <a:rPr lang="en-US" sz="3131" b="1" dirty="0" smtClean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3131" b="1" dirty="0" err="1" smtClean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gjør</a:t>
            </a:r>
            <a:r>
              <a:rPr lang="en-US" sz="3131" b="1" dirty="0" smtClean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andre?</a:t>
            </a:r>
            <a:endParaRPr lang="en-US" sz="3131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457200" indent="-457200" algn="l">
              <a:lnSpc>
                <a:spcPts val="3543"/>
              </a:lnSpc>
              <a:spcBef>
                <a:spcPct val="0"/>
              </a:spcBef>
              <a:buFontTx/>
              <a:buChar char="-"/>
            </a:pP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Språkkafe</a:t>
            </a:r>
            <a:endParaRPr lang="en-US" sz="2531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457200" algn="l">
              <a:lnSpc>
                <a:spcPts val="3543"/>
              </a:lnSpc>
              <a:spcBef>
                <a:spcPct val="0"/>
              </a:spcBef>
              <a:buFontTx/>
              <a:buChar char="-"/>
            </a:pP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Bergen: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samarbeid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med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Røde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kors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om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Leksehjelp</a:t>
            </a:r>
            <a:endParaRPr lang="en-US" sz="2531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457200" algn="l">
              <a:lnSpc>
                <a:spcPts val="3543"/>
              </a:lnSpc>
              <a:spcBef>
                <a:spcPct val="0"/>
              </a:spcBef>
              <a:buFontTx/>
              <a:buChar char="-"/>
            </a:pP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2"/>
              </a:rPr>
              <a:t>Digital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2"/>
              </a:rPr>
              <a:t>veiledning</a:t>
            </a:r>
            <a:endParaRPr lang="en-US" sz="2531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457200" algn="l">
              <a:lnSpc>
                <a:spcPts val="3543"/>
              </a:lnSpc>
              <a:spcBef>
                <a:spcPct val="0"/>
              </a:spcBef>
              <a:buFontTx/>
              <a:buChar char="-"/>
            </a:pP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Arrangementer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og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debatter</a:t>
            </a:r>
            <a:endParaRPr lang="en-US" sz="2531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457200" algn="l">
              <a:lnSpc>
                <a:spcPts val="3543"/>
              </a:lnSpc>
              <a:spcBef>
                <a:spcPct val="0"/>
              </a:spcBef>
              <a:buFontTx/>
              <a:buChar char="-"/>
            </a:pP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Nedre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Folle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Drammensbibliotekene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og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Lillestrømbibliotekene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UpScale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 –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3"/>
              </a:rPr>
              <a:t>Delingsøkonomi</a:t>
            </a:r>
            <a:endParaRPr lang="en-US" sz="2531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457200" algn="l">
              <a:lnSpc>
                <a:spcPts val="3543"/>
              </a:lnSpc>
              <a:spcBef>
                <a:spcPct val="0"/>
              </a:spcBef>
              <a:buFontTx/>
              <a:buChar char="-"/>
            </a:pP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4"/>
              </a:rPr>
              <a:t>Shared reading</a:t>
            </a:r>
            <a:endParaRPr lang="en-US" sz="2531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457200" algn="l">
              <a:lnSpc>
                <a:spcPts val="3543"/>
              </a:lnSpc>
              <a:spcBef>
                <a:spcPct val="0"/>
              </a:spcBef>
              <a:buFontTx/>
              <a:buChar char="-"/>
            </a:pP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Lesesirkler</a:t>
            </a:r>
            <a:endParaRPr lang="en-US" sz="2531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457200" algn="l">
              <a:lnSpc>
                <a:spcPts val="3543"/>
              </a:lnSpc>
              <a:spcBef>
                <a:spcPct val="0"/>
              </a:spcBef>
              <a:buFontTx/>
              <a:buChar char="-"/>
            </a:pPr>
            <a:endParaRPr lang="en-US" sz="2531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457200" algn="l">
              <a:lnSpc>
                <a:spcPts val="3543"/>
              </a:lnSpc>
              <a:spcBef>
                <a:spcPct val="0"/>
              </a:spcBef>
              <a:buFontTx/>
              <a:buChar char="-"/>
            </a:pPr>
            <a:endParaRPr lang="en-US" sz="253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543"/>
              </a:lnSpc>
              <a:spcBef>
                <a:spcPct val="0"/>
              </a:spcBef>
            </a:pP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Aktuelle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samarbeidspartnere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</a:p>
          <a:p>
            <a:pPr marL="457200" indent="-457200" algn="l">
              <a:lnSpc>
                <a:spcPts val="3543"/>
              </a:lnSpc>
              <a:spcBef>
                <a:spcPct val="0"/>
              </a:spcBef>
              <a:buFontTx/>
              <a:buChar char="-"/>
            </a:pP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Røde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kors</a:t>
            </a:r>
            <a:endParaRPr lang="en-US" sz="2531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457200" algn="l">
              <a:lnSpc>
                <a:spcPts val="3543"/>
              </a:lnSpc>
              <a:spcBef>
                <a:spcPct val="0"/>
              </a:spcBef>
              <a:buFontTx/>
              <a:buChar char="-"/>
            </a:pP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Senioruniversitetet</a:t>
            </a:r>
            <a:endParaRPr lang="en-US" sz="2531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457200" algn="l">
              <a:lnSpc>
                <a:spcPts val="3543"/>
              </a:lnSpc>
              <a:spcBef>
                <a:spcPct val="0"/>
              </a:spcBef>
              <a:buFontTx/>
              <a:buChar char="-"/>
            </a:pP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Seniornett</a:t>
            </a:r>
            <a:endParaRPr lang="en-US" sz="2531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457200" algn="l">
              <a:lnSpc>
                <a:spcPts val="3543"/>
              </a:lnSpc>
              <a:spcBef>
                <a:spcPct val="0"/>
              </a:spcBef>
              <a:buFontTx/>
              <a:buChar char="-"/>
            </a:pP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Renovasjonsselskap</a:t>
            </a:r>
            <a:endParaRPr lang="en-US" sz="2531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457200" algn="l">
              <a:lnSpc>
                <a:spcPts val="3543"/>
              </a:lnSpc>
              <a:spcBef>
                <a:spcPct val="0"/>
              </a:spcBef>
              <a:buFontTx/>
              <a:buChar char="-"/>
            </a:pP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Frivillighetssentralen</a:t>
            </a:r>
            <a:endParaRPr lang="en-US" sz="2531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457200" algn="l">
              <a:lnSpc>
                <a:spcPts val="3543"/>
              </a:lnSpc>
              <a:spcBef>
                <a:spcPct val="0"/>
              </a:spcBef>
              <a:buFontTx/>
              <a:buChar char="-"/>
            </a:pPr>
            <a:endParaRPr lang="en-US" sz="253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457200" algn="l">
              <a:lnSpc>
                <a:spcPts val="3543"/>
              </a:lnSpc>
              <a:spcBef>
                <a:spcPct val="0"/>
              </a:spcBef>
              <a:buFontTx/>
              <a:buChar char="-"/>
            </a:pPr>
            <a:endParaRPr lang="en-US" sz="2531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543"/>
              </a:lnSpc>
              <a:spcBef>
                <a:spcPct val="0"/>
              </a:spcBef>
            </a:pP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Finn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flere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ressurser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31" dirty="0" err="1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på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  <a:hlinkClick r:id="rId2"/>
              </a:rPr>
              <a:t>Bibliotekutvikling.no</a:t>
            </a:r>
            <a:r>
              <a:rPr lang="en-US" sz="2531" dirty="0" smtClean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lang="en-US" sz="2531" dirty="0" smtClean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indent="-457200" algn="l">
              <a:lnSpc>
                <a:spcPts val="3543"/>
              </a:lnSpc>
              <a:spcBef>
                <a:spcPct val="0"/>
              </a:spcBef>
              <a:buFontTx/>
              <a:buChar char="-"/>
            </a:pPr>
            <a:endParaRPr lang="en-US" sz="2531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307" y="2019300"/>
            <a:ext cx="7259063" cy="8030696"/>
          </a:xfrm>
          <a:prstGeom prst="rect">
            <a:avLst/>
          </a:prstGeom>
        </p:spPr>
      </p:pic>
      <p:sp>
        <p:nvSpPr>
          <p:cNvPr id="8" name="TekstSylinder 7"/>
          <p:cNvSpPr txBox="1"/>
          <p:nvPr/>
        </p:nvSpPr>
        <p:spPr>
          <a:xfrm>
            <a:off x="1752601" y="1649968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Fra Best </a:t>
            </a:r>
            <a:r>
              <a:rPr lang="nb-NO" dirty="0" err="1" smtClean="0"/>
              <a:t>Practice</a:t>
            </a:r>
            <a:r>
              <a:rPr lang="nb-NO" dirty="0" smtClean="0"/>
              <a:t> Kit Bærekraftlabben:</a:t>
            </a:r>
            <a:endParaRPr lang="nb-NO" dirty="0"/>
          </a:p>
        </p:txBody>
      </p:sp>
      <p:pic>
        <p:nvPicPr>
          <p:cNvPr id="9" name="Bild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0" y="4914900"/>
            <a:ext cx="6035584" cy="428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375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394</TotalTime>
  <Words>900</Words>
  <Application>Microsoft Office PowerPoint</Application>
  <PresentationFormat>Egendefinert</PresentationFormat>
  <Paragraphs>147</Paragraphs>
  <Slides>19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6" baseType="lpstr">
      <vt:lpstr>Roboto Italics</vt:lpstr>
      <vt:lpstr>Roboto Bold</vt:lpstr>
      <vt:lpstr>Open Sans Bold</vt:lpstr>
      <vt:lpstr>Roboto</vt:lpstr>
      <vt:lpstr>Calibri</vt:lpstr>
      <vt:lpstr>Arial</vt:lpstr>
      <vt:lpstr>Office Theme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Presentasjon til leksjon 1 Kurs i bærekraft for bibliotek</dc:title>
  <dc:creator>Vikse, Siri O.</dc:creator>
  <cp:lastModifiedBy>Vikse, Siri O.</cp:lastModifiedBy>
  <cp:revision>12</cp:revision>
  <dcterms:created xsi:type="dcterms:W3CDTF">2006-08-16T00:00:00Z</dcterms:created>
  <dcterms:modified xsi:type="dcterms:W3CDTF">2025-01-14T11:10:26Z</dcterms:modified>
  <dc:identifier>DAGRM4pJNho</dc:identifier>
</cp:coreProperties>
</file>