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E8D59D-34CA-47F0-88FE-5C772F4047E0}" type="datetimeFigureOut">
              <a:rPr lang="nb-NO" smtClean="0"/>
              <a:t>15.06.2020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D1A51-DFB7-42E6-8107-0F71EBD349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37439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Vi valgte</a:t>
            </a:r>
            <a:r>
              <a:rPr lang="nb-NO" baseline="0" dirty="0"/>
              <a:t> å ta i bruk </a:t>
            </a:r>
            <a:r>
              <a:rPr lang="nb-NO" baseline="0" dirty="0" err="1"/>
              <a:t>Radford</a:t>
            </a:r>
            <a:r>
              <a:rPr lang="nb-NO" baseline="0" dirty="0"/>
              <a:t> &amp; Connaway sitt skjema. Dei kategoriserte </a:t>
            </a:r>
            <a:r>
              <a:rPr lang="nb-NO" baseline="0" dirty="0" err="1"/>
              <a:t>chat-samtalar</a:t>
            </a:r>
            <a:r>
              <a:rPr lang="nb-NO" baseline="0" dirty="0"/>
              <a:t>, både for å avdekka kva </a:t>
            </a:r>
            <a:r>
              <a:rPr lang="nb-NO" baseline="0" dirty="0" err="1"/>
              <a:t>typar</a:t>
            </a:r>
            <a:r>
              <a:rPr lang="nb-NO" baseline="0" dirty="0"/>
              <a:t> spørsmål som vart sendt til biblioteket og i kva grad </a:t>
            </a:r>
            <a:r>
              <a:rPr lang="nb-NO" baseline="0" dirty="0" err="1"/>
              <a:t>bibliotekarane</a:t>
            </a:r>
            <a:r>
              <a:rPr lang="nb-NO" baseline="0" dirty="0"/>
              <a:t> svarte rett på henvendelsene</a:t>
            </a:r>
          </a:p>
          <a:p>
            <a:pPr marL="0" marR="0" lvl="0" indent="0" algn="l" defTabSz="13006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="1" baseline="0" dirty="0" err="1"/>
              <a:t>Ready</a:t>
            </a:r>
            <a:r>
              <a:rPr lang="nb-NO" b="1" baseline="0" dirty="0"/>
              <a:t> </a:t>
            </a:r>
            <a:r>
              <a:rPr lang="nb-NO" b="1" baseline="0" dirty="0" err="1"/>
              <a:t>reference</a:t>
            </a:r>
            <a:r>
              <a:rPr lang="nb-NO" b="1" baseline="0" dirty="0"/>
              <a:t>: </a:t>
            </a:r>
            <a:r>
              <a:rPr lang="nb-NO" baseline="0" dirty="0"/>
              <a:t>Kva slags programmeringsspråk bruker </a:t>
            </a:r>
            <a:r>
              <a:rPr lang="nb-NO" baseline="0" dirty="0" err="1"/>
              <a:t>dei</a:t>
            </a:r>
            <a:r>
              <a:rPr lang="nb-NO" baseline="0" dirty="0"/>
              <a:t> i studiet?</a:t>
            </a:r>
          </a:p>
          <a:p>
            <a:r>
              <a:rPr lang="nb-NO" dirty="0"/>
              <a:t>Ulempa blei at vi</a:t>
            </a:r>
            <a:r>
              <a:rPr lang="nb-NO" baseline="0" dirty="0"/>
              <a:t> </a:t>
            </a:r>
            <a:r>
              <a:rPr lang="nb-NO" baseline="0" dirty="0" err="1"/>
              <a:t>såg</a:t>
            </a:r>
            <a:r>
              <a:rPr lang="nb-NO" baseline="0" dirty="0"/>
              <a:t> at det var </a:t>
            </a:r>
            <a:r>
              <a:rPr lang="nb-NO" baseline="0" dirty="0" err="1"/>
              <a:t>kategoriar</a:t>
            </a:r>
            <a:r>
              <a:rPr lang="nb-NO" baseline="0" dirty="0"/>
              <a:t> som </a:t>
            </a:r>
            <a:r>
              <a:rPr lang="nb-NO" baseline="0" dirty="0" err="1"/>
              <a:t>ikkje</a:t>
            </a:r>
            <a:r>
              <a:rPr lang="nb-NO" baseline="0" dirty="0"/>
              <a:t> var like relevante for ad hoc – ansikt-til-ansikt </a:t>
            </a:r>
            <a:r>
              <a:rPr lang="nb-NO" baseline="0" dirty="0" err="1"/>
              <a:t>henvendelsar</a:t>
            </a:r>
            <a:r>
              <a:rPr lang="nb-NO" baseline="0" dirty="0"/>
              <a:t>. </a:t>
            </a:r>
            <a:r>
              <a:rPr lang="nb-NO" baseline="0" dirty="0" err="1"/>
              <a:t>Noko</a:t>
            </a:r>
            <a:r>
              <a:rPr lang="nb-NO" baseline="0" dirty="0"/>
              <a:t> modifisert. Så viser det seg at alle biblioteka </a:t>
            </a:r>
            <a:r>
              <a:rPr lang="nb-NO" baseline="0" dirty="0" err="1"/>
              <a:t>eg</a:t>
            </a:r>
            <a:r>
              <a:rPr lang="nb-NO" baseline="0" dirty="0"/>
              <a:t> har formidla skjemaet til har modifisert sine – dermed er det </a:t>
            </a:r>
            <a:r>
              <a:rPr lang="nb-NO" baseline="0" dirty="0" err="1"/>
              <a:t>ikkje</a:t>
            </a:r>
            <a:r>
              <a:rPr lang="nb-NO" baseline="0" dirty="0"/>
              <a:t> </a:t>
            </a:r>
            <a:r>
              <a:rPr lang="nb-NO" baseline="0" dirty="0" err="1"/>
              <a:t>mogleg</a:t>
            </a:r>
            <a:r>
              <a:rPr lang="nb-NO" baseline="0" dirty="0"/>
              <a:t> å </a:t>
            </a:r>
            <a:r>
              <a:rPr lang="nb-NO" baseline="0" dirty="0" err="1"/>
              <a:t>samanlikne</a:t>
            </a:r>
            <a:r>
              <a:rPr lang="nb-NO" baseline="0" dirty="0"/>
              <a:t>.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6333F-E368-4746-A020-FE91A90E005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928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2A58-C86C-4BAD-BBD3-6813B939C345}" type="datetimeFigureOut">
              <a:rPr lang="nb-NO" smtClean="0"/>
              <a:t>15.06.2020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9A2A-6FEA-4BEA-9781-9ABD4B706E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0530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2A58-C86C-4BAD-BBD3-6813B939C345}" type="datetimeFigureOut">
              <a:rPr lang="nb-NO" smtClean="0"/>
              <a:t>15.06.2020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9A2A-6FEA-4BEA-9781-9ABD4B706E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3384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2A58-C86C-4BAD-BBD3-6813B939C345}" type="datetimeFigureOut">
              <a:rPr lang="nb-NO" smtClean="0"/>
              <a:t>15.06.2020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9A2A-6FEA-4BEA-9781-9ABD4B706E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0236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2A58-C86C-4BAD-BBD3-6813B939C345}" type="datetimeFigureOut">
              <a:rPr lang="nb-NO" smtClean="0"/>
              <a:t>15.06.2020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9A2A-6FEA-4BEA-9781-9ABD4B706E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2991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2A58-C86C-4BAD-BBD3-6813B939C345}" type="datetimeFigureOut">
              <a:rPr lang="nb-NO" smtClean="0"/>
              <a:t>15.06.2020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9A2A-6FEA-4BEA-9781-9ABD4B706E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5982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2A58-C86C-4BAD-BBD3-6813B939C345}" type="datetimeFigureOut">
              <a:rPr lang="nb-NO" smtClean="0"/>
              <a:t>15.06.2020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9A2A-6FEA-4BEA-9781-9ABD4B706E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2047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2A58-C86C-4BAD-BBD3-6813B939C345}" type="datetimeFigureOut">
              <a:rPr lang="nb-NO" smtClean="0"/>
              <a:t>15.06.2020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9A2A-6FEA-4BEA-9781-9ABD4B706E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9689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2A58-C86C-4BAD-BBD3-6813B939C345}" type="datetimeFigureOut">
              <a:rPr lang="nb-NO" smtClean="0"/>
              <a:t>15.06.2020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9A2A-6FEA-4BEA-9781-9ABD4B706E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2343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2A58-C86C-4BAD-BBD3-6813B939C345}" type="datetimeFigureOut">
              <a:rPr lang="nb-NO" smtClean="0"/>
              <a:t>15.06.2020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9A2A-6FEA-4BEA-9781-9ABD4B706E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8676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2A58-C86C-4BAD-BBD3-6813B939C345}" type="datetimeFigureOut">
              <a:rPr lang="nb-NO" smtClean="0"/>
              <a:t>15.06.2020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9A2A-6FEA-4BEA-9781-9ABD4B706E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7678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2A58-C86C-4BAD-BBD3-6813B939C345}" type="datetimeFigureOut">
              <a:rPr lang="nb-NO" smtClean="0"/>
              <a:t>15.06.2020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9A2A-6FEA-4BEA-9781-9ABD4B706E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5663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92A58-C86C-4BAD-BBD3-6813B939C345}" type="datetimeFigureOut">
              <a:rPr lang="nb-NO" smtClean="0"/>
              <a:t>15.06.2020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69A2A-6FEA-4BEA-9781-9ABD4B706E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4617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Plassholder for innhol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526347"/>
              </p:ext>
            </p:extLst>
          </p:nvPr>
        </p:nvGraphicFramePr>
        <p:xfrm>
          <a:off x="2685453" y="137955"/>
          <a:ext cx="8914903" cy="618281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95428">
                  <a:extLst>
                    <a:ext uri="{9D8B030D-6E8A-4147-A177-3AD203B41FA5}">
                      <a16:colId xmlns:a16="http://schemas.microsoft.com/office/drawing/2014/main" val="649788587"/>
                    </a:ext>
                  </a:extLst>
                </a:gridCol>
                <a:gridCol w="2629021">
                  <a:extLst>
                    <a:ext uri="{9D8B030D-6E8A-4147-A177-3AD203B41FA5}">
                      <a16:colId xmlns:a16="http://schemas.microsoft.com/office/drawing/2014/main" val="2608772617"/>
                    </a:ext>
                  </a:extLst>
                </a:gridCol>
                <a:gridCol w="5790454">
                  <a:extLst>
                    <a:ext uri="{9D8B030D-6E8A-4147-A177-3AD203B41FA5}">
                      <a16:colId xmlns:a16="http://schemas.microsoft.com/office/drawing/2014/main" val="645687713"/>
                    </a:ext>
                  </a:extLst>
                </a:gridCol>
              </a:tblGrid>
              <a:tr h="4985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 dirty="0">
                          <a:effectLst/>
                        </a:rPr>
                        <a:t> </a:t>
                      </a:r>
                      <a:endParaRPr lang="nn-NO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 err="1">
                          <a:effectLst/>
                        </a:rPr>
                        <a:t>Kategorisering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av</a:t>
                      </a:r>
                      <a:r>
                        <a:rPr lang="en-GB" sz="1100" dirty="0">
                          <a:effectLst/>
                        </a:rPr>
                        <a:t>  </a:t>
                      </a:r>
                      <a:r>
                        <a:rPr lang="en-GB" sz="1100" dirty="0" err="1">
                          <a:effectLst/>
                        </a:rPr>
                        <a:t>henvendelser</a:t>
                      </a:r>
                      <a:endParaRPr lang="nn-NO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00" marR="31200" marT="15600" marB="156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nn-NO" sz="800" dirty="0">
                        <a:effectLst/>
                        <a:latin typeface="+mn-lt"/>
                      </a:endParaRPr>
                    </a:p>
                  </a:txBody>
                  <a:tcPr marL="31200" marR="31200" marT="15600" marB="15600"/>
                </a:tc>
                <a:extLst>
                  <a:ext uri="{0D108BD9-81ED-4DB2-BD59-A6C34878D82A}">
                    <a16:rowId xmlns:a16="http://schemas.microsoft.com/office/drawing/2014/main" val="4282626894"/>
                  </a:ext>
                </a:extLst>
              </a:tr>
              <a:tr h="5852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</a:t>
                      </a:r>
                      <a:endParaRPr lang="nn-NO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Emnesøk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endParaRPr lang="nn-NO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00" marR="31200" marT="15600" marB="156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 err="1">
                          <a:effectLst/>
                        </a:rPr>
                        <a:t>Emnesøk</a:t>
                      </a:r>
                      <a:r>
                        <a:rPr lang="nb-NO" sz="1200" dirty="0">
                          <a:effectLst/>
                        </a:rPr>
                        <a:t>. «Har de </a:t>
                      </a:r>
                      <a:r>
                        <a:rPr lang="nb-NO" sz="1200" dirty="0" err="1">
                          <a:effectLst/>
                        </a:rPr>
                        <a:t>noko</a:t>
                      </a:r>
                      <a:r>
                        <a:rPr lang="nb-NO" sz="1200" dirty="0">
                          <a:effectLst/>
                        </a:rPr>
                        <a:t> om…», «Kor finn </a:t>
                      </a:r>
                      <a:r>
                        <a:rPr lang="nb-NO" sz="1200" dirty="0" err="1">
                          <a:effectLst/>
                        </a:rPr>
                        <a:t>eg</a:t>
                      </a:r>
                      <a:r>
                        <a:rPr lang="nb-NO" sz="1200" dirty="0">
                          <a:effectLst/>
                        </a:rPr>
                        <a:t> </a:t>
                      </a:r>
                      <a:r>
                        <a:rPr lang="nb-NO" sz="1200" dirty="0" err="1">
                          <a:effectLst/>
                        </a:rPr>
                        <a:t>noko</a:t>
                      </a:r>
                      <a:r>
                        <a:rPr lang="nb-NO" sz="1200" dirty="0">
                          <a:effectLst/>
                        </a:rPr>
                        <a:t> om det?» - </a:t>
                      </a:r>
                      <a:r>
                        <a:rPr lang="en-US" sz="1200" dirty="0" err="1">
                          <a:effectLst/>
                        </a:rPr>
                        <a:t>Ikkje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enkelt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svar</a:t>
                      </a:r>
                      <a:r>
                        <a:rPr lang="en-US" sz="1200" dirty="0">
                          <a:effectLst/>
                        </a:rPr>
                        <a:t>. </a:t>
                      </a:r>
                      <a:r>
                        <a:rPr lang="en-US" sz="1200" dirty="0" err="1">
                          <a:effectLst/>
                        </a:rPr>
                        <a:t>Resultat</a:t>
                      </a:r>
                      <a:r>
                        <a:rPr lang="en-US" sz="1200" dirty="0">
                          <a:effectLst/>
                        </a:rPr>
                        <a:t>:</a:t>
                      </a:r>
                      <a:r>
                        <a:rPr lang="en-US" sz="1200" baseline="0" dirty="0">
                          <a:effectLst/>
                        </a:rPr>
                        <a:t> </a:t>
                      </a:r>
                      <a:r>
                        <a:rPr lang="en-US" sz="1200" baseline="0" dirty="0" err="1">
                          <a:effectLst/>
                        </a:rPr>
                        <a:t>Lenke</a:t>
                      </a:r>
                      <a:r>
                        <a:rPr lang="en-US" sz="1200" baseline="0" dirty="0">
                          <a:effectLst/>
                        </a:rPr>
                        <a:t> med </a:t>
                      </a:r>
                      <a:r>
                        <a:rPr lang="en-US" sz="1200" baseline="0" dirty="0" err="1">
                          <a:effectLst/>
                        </a:rPr>
                        <a:t>referansar</a:t>
                      </a:r>
                      <a:r>
                        <a:rPr lang="en-US" sz="1200" baseline="0" dirty="0">
                          <a:effectLst/>
                        </a:rPr>
                        <a:t>/</a:t>
                      </a:r>
                      <a:r>
                        <a:rPr lang="en-US" sz="1200" baseline="0" dirty="0" err="1">
                          <a:effectLst/>
                        </a:rPr>
                        <a:t>dokument</a:t>
                      </a:r>
                      <a:endParaRPr lang="nn-NO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00" marR="31200" marT="15600" marB="15600"/>
                </a:tc>
                <a:extLst>
                  <a:ext uri="{0D108BD9-81ED-4DB2-BD59-A6C34878D82A}">
                    <a16:rowId xmlns:a16="http://schemas.microsoft.com/office/drawing/2014/main" val="3232736083"/>
                  </a:ext>
                </a:extLst>
              </a:tr>
              <a:tr h="5852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>
                          <a:effectLst/>
                        </a:rPr>
                        <a:t>2</a:t>
                      </a:r>
                      <a:endParaRPr lang="nn-NO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 err="1">
                          <a:effectLst/>
                        </a:rPr>
                        <a:t>Enkel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referanse</a:t>
                      </a:r>
                      <a:endParaRPr lang="nn-NO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00" marR="31200" marT="15600" marB="156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Fakta. “Kor mange prosent </a:t>
                      </a:r>
                      <a:r>
                        <a:rPr lang="nb-NO" sz="1200" dirty="0" err="1">
                          <a:effectLst/>
                        </a:rPr>
                        <a:t>utgjer</a:t>
                      </a:r>
                      <a:r>
                        <a:rPr lang="nb-NO" sz="1200" dirty="0">
                          <a:effectLst/>
                        </a:rPr>
                        <a:t>…”</a:t>
                      </a:r>
                      <a:endParaRPr lang="nn-NO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Enkelt spørsmål. Ukomplisert, rett fram</a:t>
                      </a:r>
                      <a:r>
                        <a:rPr lang="nb-NO" sz="1200" baseline="0" dirty="0">
                          <a:effectLst/>
                        </a:rPr>
                        <a:t> (type leksikalske spørsmål)</a:t>
                      </a:r>
                      <a:endParaRPr lang="nn-NO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00" marR="31200" marT="15600" marB="15600"/>
                </a:tc>
                <a:extLst>
                  <a:ext uri="{0D108BD9-81ED-4DB2-BD59-A6C34878D82A}">
                    <a16:rowId xmlns:a16="http://schemas.microsoft.com/office/drawing/2014/main" val="3233217538"/>
                  </a:ext>
                </a:extLst>
              </a:tr>
              <a:tr h="9596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>
                          <a:effectLst/>
                        </a:rPr>
                        <a:t>3</a:t>
                      </a:r>
                      <a:endParaRPr lang="nn-NO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1200" dirty="0">
                          <a:effectLst/>
                        </a:rPr>
                        <a:t>Prosedyre</a:t>
                      </a:r>
                      <a:endParaRPr lang="nn-NO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3a) </a:t>
                      </a:r>
                      <a:r>
                        <a:rPr lang="en-US" sz="1200" dirty="0" err="1">
                          <a:effectLst/>
                        </a:rPr>
                        <a:t>Bibliotekets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prosedyrar</a:t>
                      </a:r>
                      <a:endParaRPr lang="nn-NO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3b) </a:t>
                      </a:r>
                      <a:r>
                        <a:rPr lang="en-US" sz="1200" dirty="0" err="1">
                          <a:effectLst/>
                        </a:rPr>
                        <a:t>Henvendelse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til</a:t>
                      </a:r>
                      <a:r>
                        <a:rPr lang="en-US" sz="1200" dirty="0">
                          <a:effectLst/>
                        </a:rPr>
                        <a:t> IT</a:t>
                      </a:r>
                      <a:endParaRPr lang="nn-NO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00" marR="31200" marT="15600" marB="1560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800"/>
                        </a:spcAft>
                        <a:buAutoNum type="alphaLcParenR"/>
                      </a:pPr>
                      <a:r>
                        <a:rPr lang="en-US" sz="1200" dirty="0" err="1">
                          <a:effectLst/>
                        </a:rPr>
                        <a:t>Utskrift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utlån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lånekort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spm</a:t>
                      </a:r>
                      <a:r>
                        <a:rPr lang="en-US" sz="1200" dirty="0">
                          <a:effectLst/>
                        </a:rPr>
                        <a:t> om </a:t>
                      </a:r>
                      <a:r>
                        <a:rPr lang="en-US" sz="1200" dirty="0" err="1">
                          <a:effectLst/>
                        </a:rPr>
                        <a:t>fjernlån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utlånstid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tilgang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osv</a:t>
                      </a:r>
                      <a:r>
                        <a:rPr lang="en-US" sz="1200" dirty="0">
                          <a:effectLst/>
                        </a:rPr>
                        <a:t> (“</a:t>
                      </a:r>
                      <a:r>
                        <a:rPr lang="en-US" sz="1200" dirty="0" err="1">
                          <a:effectLst/>
                        </a:rPr>
                        <a:t>Korleis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gjer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eg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det</a:t>
                      </a:r>
                      <a:r>
                        <a:rPr lang="en-US" sz="1200" dirty="0">
                          <a:effectLst/>
                        </a:rPr>
                        <a:t> for å”…). </a:t>
                      </a:r>
                      <a:r>
                        <a:rPr lang="en-US" sz="1200" dirty="0" err="1">
                          <a:effectLst/>
                        </a:rPr>
                        <a:t>Fornying</a:t>
                      </a:r>
                      <a:endParaRPr lang="en-US" sz="1200" dirty="0">
                        <a:effectLst/>
                      </a:endParaRPr>
                    </a:p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800"/>
                        </a:spcAft>
                        <a:buAutoNum type="alphaLcParenR"/>
                      </a:pPr>
                      <a:r>
                        <a:rPr lang="en-US" sz="12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Korleis</a:t>
                      </a: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</a:t>
                      </a: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eg</a:t>
                      </a: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skrive</a:t>
                      </a: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</a:t>
                      </a: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byte </a:t>
                      </a:r>
                      <a:r>
                        <a:rPr lang="en-US" sz="12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til</a:t>
                      </a: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fargeskrivar</a:t>
                      </a:r>
                      <a:endParaRPr lang="nn-NO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00" marR="31200" marT="15600" marB="15600"/>
                </a:tc>
                <a:extLst>
                  <a:ext uri="{0D108BD9-81ED-4DB2-BD59-A6C34878D82A}">
                    <a16:rowId xmlns:a16="http://schemas.microsoft.com/office/drawing/2014/main" val="2395148127"/>
                  </a:ext>
                </a:extLst>
              </a:tr>
              <a:tr h="5852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>
                          <a:effectLst/>
                        </a:rPr>
                        <a:t>4</a:t>
                      </a:r>
                      <a:endParaRPr lang="nn-NO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Ingen </a:t>
                      </a:r>
                      <a:r>
                        <a:rPr lang="en-US" sz="1200" dirty="0" err="1">
                          <a:effectLst/>
                        </a:rPr>
                        <a:t>spørsmål</a:t>
                      </a:r>
                      <a:r>
                        <a:rPr lang="en-US" sz="1200" dirty="0">
                          <a:effectLst/>
                        </a:rPr>
                        <a:t>/</a:t>
                      </a:r>
                      <a:r>
                        <a:rPr lang="en-US" sz="1200" dirty="0" err="1">
                          <a:effectLst/>
                        </a:rPr>
                        <a:t>konversasjon</a:t>
                      </a:r>
                      <a:endParaRPr lang="nn-NO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00" marR="31200" marT="15600" marB="156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Påstandar</a:t>
                      </a:r>
                      <a:r>
                        <a:rPr lang="en-US" sz="1200" dirty="0">
                          <a:effectLst/>
                        </a:rPr>
                        <a:t>: «</a:t>
                      </a:r>
                      <a:r>
                        <a:rPr lang="en-US" sz="1200" dirty="0" err="1">
                          <a:effectLst/>
                        </a:rPr>
                        <a:t>Fint</a:t>
                      </a:r>
                      <a:r>
                        <a:rPr lang="en-US" sz="1200" dirty="0">
                          <a:effectLst/>
                        </a:rPr>
                        <a:t> arrangement </a:t>
                      </a:r>
                      <a:r>
                        <a:rPr lang="en-US" sz="1200" dirty="0" err="1">
                          <a:effectLst/>
                        </a:rPr>
                        <a:t>i</a:t>
                      </a:r>
                      <a:r>
                        <a:rPr lang="en-US" sz="1200" dirty="0">
                          <a:effectLst/>
                        </a:rPr>
                        <a:t> dag…», </a:t>
                      </a:r>
                      <a:r>
                        <a:rPr lang="en-US" sz="1200" dirty="0" err="1">
                          <a:effectLst/>
                        </a:rPr>
                        <a:t>småprat</a:t>
                      </a:r>
                      <a:r>
                        <a:rPr lang="en-US" sz="1200" dirty="0">
                          <a:effectLst/>
                        </a:rPr>
                        <a:t>,</a:t>
                      </a:r>
                      <a:r>
                        <a:rPr lang="en-US" sz="1200" baseline="0" dirty="0">
                          <a:effectLst/>
                        </a:rPr>
                        <a:t> </a:t>
                      </a:r>
                      <a:r>
                        <a:rPr lang="en-US" sz="1200" baseline="0" dirty="0" err="1">
                          <a:effectLst/>
                        </a:rPr>
                        <a:t>l</a:t>
                      </a:r>
                      <a:r>
                        <a:rPr lang="en-US" sz="1200" dirty="0" err="1">
                          <a:effectLst/>
                        </a:rPr>
                        <a:t>evere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hittegods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o.l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nn-NO" sz="1200" dirty="0">
                        <a:effectLst/>
                        <a:latin typeface="+mn-lt"/>
                      </a:endParaRPr>
                    </a:p>
                  </a:txBody>
                  <a:tcPr marL="31200" marR="31200" marT="15600" marB="15600"/>
                </a:tc>
                <a:extLst>
                  <a:ext uri="{0D108BD9-81ED-4DB2-BD59-A6C34878D82A}">
                    <a16:rowId xmlns:a16="http://schemas.microsoft.com/office/drawing/2014/main" val="1707075282"/>
                  </a:ext>
                </a:extLst>
              </a:tr>
              <a:tr h="8443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n-NO" sz="1500">
                          <a:effectLst/>
                        </a:rPr>
                        <a:t>5</a:t>
                      </a:r>
                      <a:endParaRPr lang="nn-NO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Samling</a:t>
                      </a:r>
                      <a:endParaRPr lang="nn-NO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5a) Har de…</a:t>
                      </a:r>
                      <a:endParaRPr lang="nn-NO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1200" dirty="0">
                          <a:effectLst/>
                        </a:rPr>
                        <a:t>5b) Ekspedering inn/ut</a:t>
                      </a:r>
                      <a:endParaRPr lang="nn-NO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00" marR="31200" marT="15600" marB="15600"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AutoNum type="alphaLcParenR"/>
                      </a:pPr>
                      <a:r>
                        <a:rPr lang="nn-NO" sz="1200" dirty="0">
                          <a:effectLst/>
                        </a:rPr>
                        <a:t>Har de boka/tidsskriftet/artikkelen…?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AutoNum type="alphaLcParenR"/>
                      </a:pPr>
                      <a:r>
                        <a:rPr lang="nb-NO" sz="1200" dirty="0">
                          <a:effectLst/>
                        </a:rPr>
                        <a:t>Levere bok, hente artikkel osb. Ekspedering</a:t>
                      </a:r>
                      <a:endParaRPr lang="nn-NO" sz="1200" dirty="0">
                        <a:effectLst/>
                        <a:latin typeface="+mn-lt"/>
                      </a:endParaRPr>
                    </a:p>
                  </a:txBody>
                  <a:tcPr marL="31200" marR="31200" marT="15600" marB="15600"/>
                </a:tc>
                <a:extLst>
                  <a:ext uri="{0D108BD9-81ED-4DB2-BD59-A6C34878D82A}">
                    <a16:rowId xmlns:a16="http://schemas.microsoft.com/office/drawing/2014/main" val="1049266526"/>
                  </a:ext>
                </a:extLst>
              </a:tr>
              <a:tr h="4214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n-NO" sz="1500">
                          <a:effectLst/>
                        </a:rPr>
                        <a:t>6</a:t>
                      </a:r>
                      <a:endParaRPr lang="nn-NO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n-NO" sz="1200" dirty="0">
                          <a:effectLst/>
                        </a:rPr>
                        <a:t>Forsking</a:t>
                      </a:r>
                      <a:endParaRPr lang="nn-NO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00" marR="31200" marT="15600" marB="156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n-NO" sz="1200" dirty="0">
                          <a:effectLst/>
                        </a:rPr>
                        <a:t>Har de </a:t>
                      </a:r>
                      <a:r>
                        <a:rPr lang="nn-NO" sz="1200" dirty="0" err="1">
                          <a:effectLst/>
                        </a:rPr>
                        <a:t>forskningsresultat</a:t>
                      </a:r>
                      <a:r>
                        <a:rPr lang="nn-NO" sz="1200" dirty="0">
                          <a:effectLst/>
                        </a:rPr>
                        <a:t> som viser at  …</a:t>
                      </a:r>
                    </a:p>
                  </a:txBody>
                  <a:tcPr marL="31200" marR="31200" marT="15600" marB="15600"/>
                </a:tc>
                <a:extLst>
                  <a:ext uri="{0D108BD9-81ED-4DB2-BD59-A6C34878D82A}">
                    <a16:rowId xmlns:a16="http://schemas.microsoft.com/office/drawing/2014/main" val="3941858661"/>
                  </a:ext>
                </a:extLst>
              </a:tr>
              <a:tr h="3262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>
                          <a:effectLst/>
                        </a:rPr>
                        <a:t>7</a:t>
                      </a:r>
                      <a:endParaRPr lang="nn-NO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 err="1">
                          <a:effectLst/>
                        </a:rPr>
                        <a:t>Upassande</a:t>
                      </a:r>
                      <a:endParaRPr lang="nn-NO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00" marR="31200" marT="15600" marB="156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n-NO" sz="1200" dirty="0">
                          <a:effectLst/>
                        </a:rPr>
                        <a:t>«</a:t>
                      </a:r>
                      <a:r>
                        <a:rPr lang="nn-NO" sz="1200" dirty="0" err="1">
                          <a:effectLst/>
                        </a:rPr>
                        <a:t>Ubehøvla</a:t>
                      </a:r>
                      <a:r>
                        <a:rPr lang="nn-NO" sz="1200" dirty="0">
                          <a:effectLst/>
                        </a:rPr>
                        <a:t>» </a:t>
                      </a:r>
                      <a:r>
                        <a:rPr lang="nn-NO" sz="1200" dirty="0" err="1">
                          <a:effectLst/>
                        </a:rPr>
                        <a:t>henvendelse</a:t>
                      </a:r>
                      <a:endParaRPr lang="nn-NO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00" marR="31200" marT="15600" marB="15600"/>
                </a:tc>
                <a:extLst>
                  <a:ext uri="{0D108BD9-81ED-4DB2-BD59-A6C34878D82A}">
                    <a16:rowId xmlns:a16="http://schemas.microsoft.com/office/drawing/2014/main" val="2319522337"/>
                  </a:ext>
                </a:extLst>
              </a:tr>
              <a:tr h="529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>
                          <a:effectLst/>
                        </a:rPr>
                        <a:t>8</a:t>
                      </a:r>
                      <a:endParaRPr lang="nn-NO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 err="1">
                          <a:effectLst/>
                        </a:rPr>
                        <a:t>Navigasjon</a:t>
                      </a:r>
                      <a:endParaRPr lang="nn-NO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00" marR="31200" marT="15600" marB="156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Kor finn </a:t>
                      </a:r>
                      <a:r>
                        <a:rPr lang="nb-NO" sz="1200" dirty="0" err="1">
                          <a:effectLst/>
                        </a:rPr>
                        <a:t>eg</a:t>
                      </a:r>
                      <a:r>
                        <a:rPr lang="nb-NO" sz="1200" dirty="0">
                          <a:effectLst/>
                        </a:rPr>
                        <a:t> grupperommet, </a:t>
                      </a:r>
                      <a:r>
                        <a:rPr lang="nb-NO" sz="1200" dirty="0" err="1">
                          <a:effectLst/>
                        </a:rPr>
                        <a:t>skrivaren</a:t>
                      </a:r>
                      <a:r>
                        <a:rPr lang="nb-NO" sz="1200">
                          <a:effectLst/>
                        </a:rPr>
                        <a:t>, databasen…? </a:t>
                      </a:r>
                      <a:r>
                        <a:rPr lang="nb-NO" sz="1200" dirty="0">
                          <a:effectLst/>
                        </a:rPr>
                        <a:t>(Finn fram i det fysiske lokalet, på nettet)</a:t>
                      </a:r>
                      <a:endParaRPr lang="nn-NO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00" marR="31200" marT="15600" marB="15600"/>
                </a:tc>
                <a:extLst>
                  <a:ext uri="{0D108BD9-81ED-4DB2-BD59-A6C34878D82A}">
                    <a16:rowId xmlns:a16="http://schemas.microsoft.com/office/drawing/2014/main" val="2411674732"/>
                  </a:ext>
                </a:extLst>
              </a:tr>
              <a:tr h="4238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>
                          <a:effectLst/>
                        </a:rPr>
                        <a:t>9</a:t>
                      </a:r>
                      <a:endParaRPr lang="nn-NO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 err="1">
                          <a:effectLst/>
                        </a:rPr>
                        <a:t>Lesetips</a:t>
                      </a:r>
                      <a:endParaRPr lang="nn-NO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00" marR="31200" marT="15600" marB="156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n-NO" sz="1200" dirty="0">
                          <a:effectLst/>
                        </a:rPr>
                        <a:t>Kan du anbefale ei god bok….metodebok/matte?</a:t>
                      </a:r>
                      <a:endParaRPr lang="nn-NO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00" marR="31200" marT="15600" marB="15600"/>
                </a:tc>
                <a:extLst>
                  <a:ext uri="{0D108BD9-81ED-4DB2-BD59-A6C34878D82A}">
                    <a16:rowId xmlns:a16="http://schemas.microsoft.com/office/drawing/2014/main" val="3762069120"/>
                  </a:ext>
                </a:extLst>
              </a:tr>
              <a:tr h="4238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</a:rPr>
                        <a:t>10</a:t>
                      </a:r>
                      <a:endParaRPr lang="nn-NO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 err="1">
                          <a:effectLst/>
                        </a:rPr>
                        <a:t>Utlån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av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rekvisita</a:t>
                      </a:r>
                      <a:endParaRPr lang="nn-NO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00" marR="31200" marT="15600" marB="156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n-NO" sz="1200" dirty="0">
                          <a:effectLst/>
                        </a:rPr>
                        <a:t>Utlån</a:t>
                      </a:r>
                      <a:r>
                        <a:rPr lang="nn-NO" sz="1200" baseline="0" dirty="0">
                          <a:effectLst/>
                        </a:rPr>
                        <a:t> av k</a:t>
                      </a:r>
                      <a:r>
                        <a:rPr lang="nn-NO" sz="1200" dirty="0">
                          <a:effectLst/>
                        </a:rPr>
                        <a:t>ablar, pennar, kalkulatorar…</a:t>
                      </a:r>
                      <a:endParaRPr lang="nn-NO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00" marR="31200" marT="15600" marB="15600"/>
                </a:tc>
                <a:extLst>
                  <a:ext uri="{0D108BD9-81ED-4DB2-BD59-A6C34878D82A}">
                    <a16:rowId xmlns:a16="http://schemas.microsoft.com/office/drawing/2014/main" val="4264390107"/>
                  </a:ext>
                </a:extLst>
              </a:tr>
            </a:tbl>
          </a:graphicData>
        </a:graphic>
      </p:graphicFrame>
      <p:pic>
        <p:nvPicPr>
          <p:cNvPr id="15" name="Bild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5399" y="6362579"/>
            <a:ext cx="2333601" cy="259788"/>
          </a:xfrm>
          <a:prstGeom prst="rect">
            <a:avLst/>
          </a:prstGeom>
        </p:spPr>
      </p:pic>
      <p:sp>
        <p:nvSpPr>
          <p:cNvPr id="6" name="Plassholder for dato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12" name="Plassholder for lysbilde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1</a:t>
            </a:fld>
            <a:endParaRPr lang="nb-NO" dirty="0"/>
          </a:p>
        </p:txBody>
      </p:sp>
      <p:sp>
        <p:nvSpPr>
          <p:cNvPr id="5" name="TekstSylinder 4"/>
          <p:cNvSpPr txBox="1"/>
          <p:nvPr/>
        </p:nvSpPr>
        <p:spPr>
          <a:xfrm>
            <a:off x="8815399" y="6622367"/>
            <a:ext cx="2178421" cy="222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44" dirty="0" err="1"/>
              <a:t>Oversetjing</a:t>
            </a:r>
            <a:r>
              <a:rPr lang="nb-NO" sz="844" dirty="0"/>
              <a:t>: </a:t>
            </a:r>
            <a:r>
              <a:rPr lang="nb-NO" sz="825" dirty="0"/>
              <a:t>Bøyum 2, Byström og Pharo 2016</a:t>
            </a:r>
          </a:p>
        </p:txBody>
      </p:sp>
      <p:sp>
        <p:nvSpPr>
          <p:cNvPr id="2" name="TekstSylinder 1"/>
          <p:cNvSpPr txBox="1"/>
          <p:nvPr/>
        </p:nvSpPr>
        <p:spPr>
          <a:xfrm>
            <a:off x="461818" y="480291"/>
            <a:ext cx="15055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Døme på skjema for kategorisering av </a:t>
            </a:r>
            <a:r>
              <a:rPr lang="nb-NO" dirty="0" err="1"/>
              <a:t>henvendelsar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15006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674C79E44E4C64991713C93736B634D" ma:contentTypeVersion="15" ma:contentTypeDescription="Opprett et nytt dokument." ma:contentTypeScope="" ma:versionID="15caa5a85e57a43c09ba98604515aec9">
  <xsd:schema xmlns:xsd="http://www.w3.org/2001/XMLSchema" xmlns:xs="http://www.w3.org/2001/XMLSchema" xmlns:p="http://schemas.microsoft.com/office/2006/metadata/properties" xmlns:ns1="http://schemas.microsoft.com/sharepoint/v3" xmlns:ns3="f1b76afa-16ce-4759-ac13-0572e5c93e53" xmlns:ns4="4d5e750a-238c-4a0a-9ac7-22df6737d0d5" targetNamespace="http://schemas.microsoft.com/office/2006/metadata/properties" ma:root="true" ma:fieldsID="3cde4931bdfa4a0403e4babbd8a52bfb" ns1:_="" ns3:_="" ns4:_="">
    <xsd:import namespace="http://schemas.microsoft.com/sharepoint/v3"/>
    <xsd:import namespace="f1b76afa-16ce-4759-ac13-0572e5c93e53"/>
    <xsd:import namespace="4d5e750a-238c-4a0a-9ac7-22df6737d0d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7" nillable="true" ma:displayName="Egenskaper for samordnet samsvarspolicy" ma:hidden="true" ma:internalName="_ip_UnifiedCompliancePolicyProperties">
      <xsd:simpleType>
        <xsd:restriction base="dms:Note"/>
      </xsd:simpleType>
    </xsd:element>
    <xsd:element name="_ip_UnifiedCompliancePolicyUIAction" ma:index="18" nillable="true" ma:displayName="UI-handling for samordnet samsvarspolicy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b76afa-16ce-4759-ac13-0572e5c93e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5e750a-238c-4a0a-9ac7-22df6737d0d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for deling av tip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5FB5A91-60F7-4A3F-972C-A94681859B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3907CF-88C1-4C36-8CB8-6420DADD73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1b76afa-16ce-4759-ac13-0572e5c93e53"/>
    <ds:schemaRef ds:uri="4d5e750a-238c-4a0a-9ac7-22df6737d0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0110E22-5980-4B39-8897-FE30FB5A5147}">
  <ds:schemaRefs>
    <ds:schemaRef ds:uri="http://purl.org/dc/elements/1.1/"/>
    <ds:schemaRef ds:uri="http://purl.org/dc/dcmitype/"/>
    <ds:schemaRef ds:uri="http://www.w3.org/XML/1998/namespace"/>
    <ds:schemaRef ds:uri="4d5e750a-238c-4a0a-9ac7-22df6737d0d5"/>
    <ds:schemaRef ds:uri="http://schemas.microsoft.com/sharepoint/v3"/>
    <ds:schemaRef ds:uri="http://schemas.microsoft.com/office/2006/metadata/properties"/>
    <ds:schemaRef ds:uri="f1b76afa-16ce-4759-ac13-0572e5c93e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326</Words>
  <Application>Microsoft Office PowerPoint</Application>
  <PresentationFormat>Widescreen</PresentationFormat>
  <Paragraphs>46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Høgskolen i Oslo og Akershus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Idunn Bøyum</dc:creator>
  <cp:lastModifiedBy>Idunn Bøyum</cp:lastModifiedBy>
  <cp:revision>9</cp:revision>
  <dcterms:created xsi:type="dcterms:W3CDTF">2020-03-02T08:33:51Z</dcterms:created>
  <dcterms:modified xsi:type="dcterms:W3CDTF">2020-06-15T11:32:11Z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0x010100D674C79E44E4C64991713C93736B634D</vt:lpwstr>
  </property>
</Properties>
</file>