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1" r:id="rId7"/>
    <p:sldId id="262" r:id="rId8"/>
    <p:sldId id="263" r:id="rId9"/>
    <p:sldId id="264" r:id="rId10"/>
    <p:sldId id="258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7" d="100"/>
          <a:sy n="27" d="100"/>
        </p:scale>
        <p:origin x="4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rafikk">
            <a:extLst>
              <a:ext uri="{FF2B5EF4-FFF2-40B4-BE49-F238E27FC236}">
                <a16:creationId xmlns:a16="http://schemas.microsoft.com/office/drawing/2014/main" id="{36A72C8F-C33A-45AB-91BF-D23C7D50EEE5}"/>
              </a:ext>
            </a:extLst>
          </p:cNvPr>
          <p:cNvSpPr/>
          <p:nvPr userDrawn="1"/>
        </p:nvSpPr>
        <p:spPr>
          <a:xfrm>
            <a:off x="1" y="1548194"/>
            <a:ext cx="12193524" cy="53098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35896"/>
            <a:ext cx="10363200" cy="1121846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rgbClr val="00000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95998"/>
            <a:ext cx="10363200" cy="98488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tittelside" hidden="1">
            <a:extLst>
              <a:ext uri="{FF2B5EF4-FFF2-40B4-BE49-F238E27FC236}">
                <a16:creationId xmlns:a16="http://schemas.microsoft.com/office/drawing/2014/main" id="{42594168-4B05-4509-8809-6558E9660824}"/>
              </a:ext>
            </a:extLst>
          </p:cNvPr>
          <p:cNvSpPr/>
          <p:nvPr userDrawn="1"/>
        </p:nvSpPr>
        <p:spPr>
          <a:xfrm>
            <a:off x="449705" y="97436"/>
            <a:ext cx="779488" cy="232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000000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3C00A96-9228-4E6E-AE76-CA1B57587F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9" y="471764"/>
            <a:ext cx="2431899" cy="5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67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39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6497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A63DFC49-49A2-44B8-B23A-B4A841426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95" y="2102571"/>
            <a:ext cx="2442410" cy="2422259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0547DE91-F021-4E3A-9BBE-7FC68723FEC6}"/>
              </a:ext>
            </a:extLst>
          </p:cNvPr>
          <p:cNvSpPr txBox="1"/>
          <p:nvPr userDrawn="1"/>
        </p:nvSpPr>
        <p:spPr>
          <a:xfrm>
            <a:off x="2316480" y="5035631"/>
            <a:ext cx="75590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00"/>
              <a:t>trondelagfylke.no | fb.com/</a:t>
            </a:r>
            <a:r>
              <a:rPr lang="nb-NO" sz="1300" err="1"/>
              <a:t>trondelagfylke</a:t>
            </a:r>
            <a:endParaRPr lang="nb-NO" sz="1300"/>
          </a:p>
        </p:txBody>
      </p:sp>
    </p:spTree>
    <p:extLst>
      <p:ext uri="{BB962C8B-B14F-4D97-AF65-F5344CB8AC3E}">
        <p14:creationId xmlns:p14="http://schemas.microsoft.com/office/powerpoint/2010/main" val="360613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6E293DF4-167E-4F98-9D9A-566E0E9752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734592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977980"/>
            <a:ext cx="10515600" cy="775597"/>
          </a:xfrm>
        </p:spPr>
        <p:txBody>
          <a:bodyPr anchor="ctr" anchorCtr="0">
            <a:normAutofit/>
          </a:bodyPr>
          <a:lstStyle>
            <a:lvl1pPr algn="ctr">
              <a:defRPr sz="2800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800962"/>
            <a:ext cx="10515600" cy="5539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3713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k">
            <a:extLst>
              <a:ext uri="{FF2B5EF4-FFF2-40B4-BE49-F238E27FC236}">
                <a16:creationId xmlns:a16="http://schemas.microsoft.com/office/drawing/2014/main" id="{442E5E1F-5E54-4B09-9810-9D1AFB1B9578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ECCF3988-3131-4965-BFAC-2EF8935A2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none" baseline="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86880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fikk">
            <a:extLst>
              <a:ext uri="{FF2B5EF4-FFF2-40B4-BE49-F238E27FC236}">
                <a16:creationId xmlns:a16="http://schemas.microsoft.com/office/drawing/2014/main" id="{D8C7FABD-B60D-4278-8B7A-4CE212162DD1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68D46C-2C47-41CD-86BA-93183D686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4893" y="2115183"/>
            <a:ext cx="5184648" cy="39531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39B1D9-21EF-47DC-9EB0-171837799A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53693" y="2115183"/>
            <a:ext cx="5184648" cy="39531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1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rafikk">
            <a:extLst>
              <a:ext uri="{FF2B5EF4-FFF2-40B4-BE49-F238E27FC236}">
                <a16:creationId xmlns:a16="http://schemas.microsoft.com/office/drawing/2014/main" id="{40C17E66-2E97-4F81-8F6E-EF36FBE47B27}"/>
              </a:ext>
            </a:extLst>
          </p:cNvPr>
          <p:cNvSpPr/>
          <p:nvPr userDrawn="1"/>
        </p:nvSpPr>
        <p:spPr>
          <a:xfrm>
            <a:off x="1" y="1620203"/>
            <a:ext cx="12193524" cy="28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290DF0D-5186-43A8-9F17-7965A23969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4893" y="2583181"/>
            <a:ext cx="5184648" cy="348511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24674BD-61C0-4B57-8F0A-E639D160D1D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53693" y="2583181"/>
            <a:ext cx="5184648" cy="348511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693" y="2115183"/>
            <a:ext cx="5184648" cy="36933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4892" y="2115183"/>
            <a:ext cx="5184648" cy="36933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82FA1FD-E97A-4C0F-AA26-530A2E50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none" baseline="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8062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5ACCAEB8-6144-42EB-BBDC-F55020068F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3139" y="0"/>
            <a:ext cx="6888861" cy="6858000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logo_gul">
            <a:extLst>
              <a:ext uri="{FF2B5EF4-FFF2-40B4-BE49-F238E27FC236}">
                <a16:creationId xmlns:a16="http://schemas.microsoft.com/office/drawing/2014/main" id="{FC393D3E-C050-40F9-816F-B6EA7FC3F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pic>
        <p:nvPicPr>
          <p:cNvPr id="9" name="logo_beige" descr="Et bilde som inneholder verktøy, skrunøkkel&#10;&#10;Beskrivelse som er generert med høy visshet" hidden="1">
            <a:extLst>
              <a:ext uri="{FF2B5EF4-FFF2-40B4-BE49-F238E27FC236}">
                <a16:creationId xmlns:a16="http://schemas.microsoft.com/office/drawing/2014/main" id="{ABE5CBE6-E2D6-4553-A491-4D45E48597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pic>
        <p:nvPicPr>
          <p:cNvPr id="10" name="logo_bla" descr="Et bilde som inneholder objekt&#10;&#10;Beskrivelse som er generert med høy visshet" hidden="1">
            <a:extLst>
              <a:ext uri="{FF2B5EF4-FFF2-40B4-BE49-F238E27FC236}">
                <a16:creationId xmlns:a16="http://schemas.microsoft.com/office/drawing/2014/main" id="{810A30F1-52BB-4D05-9919-9D60AECB773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69" y="457257"/>
            <a:ext cx="548640" cy="612362"/>
          </a:xfrm>
          <a:prstGeom prst="rect">
            <a:avLst/>
          </a:prstGeom>
        </p:spPr>
      </p:pic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110E2EE2-CC4E-47F3-AABC-347A7D985C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2460" y="1480991"/>
            <a:ext cx="4155149" cy="46959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054E4EC-00C2-4E18-90E6-EF2CA947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59" y="288398"/>
            <a:ext cx="3326055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5ACCAEB8-6144-42EB-BBDC-F55020068F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5280660" cy="6858000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110E2EE2-CC4E-47F3-AABC-347A7D985C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4768" y="1480991"/>
            <a:ext cx="5294773" cy="46959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1F5788C-2F9F-421F-A3B1-5E4BD0F8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4768" y="288398"/>
            <a:ext cx="4334653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bilde 9">
            <a:extLst>
              <a:ext uri="{FF2B5EF4-FFF2-40B4-BE49-F238E27FC236}">
                <a16:creationId xmlns:a16="http://schemas.microsoft.com/office/drawing/2014/main" id="{E4C9F498-6F44-4CA2-AF18-37B16BED12C0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720082" y="1847023"/>
            <a:ext cx="6248810" cy="3514958"/>
          </a:xfrm>
          <a:solidFill>
            <a:schemeClr val="bg1">
              <a:lumMod val="50000"/>
            </a:schemeClr>
          </a:solidFill>
        </p:spPr>
        <p:txBody>
          <a:bodyPr tIns="36000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tekst 14">
            <a:extLst>
              <a:ext uri="{FF2B5EF4-FFF2-40B4-BE49-F238E27FC236}">
                <a16:creationId xmlns:a16="http://schemas.microsoft.com/office/drawing/2014/main" id="{0F42FF05-9A5C-42EA-96C3-47171AE49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36943" y="1847032"/>
            <a:ext cx="3902599" cy="432993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DD6478-91A1-4964-ACA2-E26D9F4B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943" y="681038"/>
            <a:ext cx="3902598" cy="830997"/>
          </a:xfrm>
        </p:spPr>
        <p:txBody>
          <a:bodyPr anchor="b" anchorCtr="0">
            <a:normAutofit/>
          </a:bodyPr>
          <a:lstStyle>
            <a:lvl1pPr>
              <a:spcAft>
                <a:spcPts val="0"/>
              </a:spcAft>
              <a:defRPr sz="2000" cap="none" baseline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ekst 7">
            <a:extLst>
              <a:ext uri="{FF2B5EF4-FFF2-40B4-BE49-F238E27FC236}">
                <a16:creationId xmlns:a16="http://schemas.microsoft.com/office/drawing/2014/main" id="{E63E4E42-00DC-4CD8-8D2A-A2ED1C35DD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79550" y="2438271"/>
            <a:ext cx="8999871" cy="373869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0E74-B8A8-4360-A367-9FF538085BF2}" type="datetimeFigureOut">
              <a:rPr lang="nb-NO" smtClean="0"/>
              <a:t>24.01.2024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7444-737A-4256-A71F-2C8225BFF095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4FBCB943-AE00-4825-843E-FE156C6BDC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9550" y="1212534"/>
            <a:ext cx="8999871" cy="98488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F609443-9AE4-46E7-8FE7-2CE88496B0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" y="471764"/>
            <a:ext cx="2179324" cy="52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7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3693" y="326129"/>
            <a:ext cx="9601200" cy="110799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693" y="2115183"/>
            <a:ext cx="10685848" cy="39531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459" y="6446580"/>
            <a:ext cx="192024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6A1A0E74-B8A8-4360-A367-9FF538085BF2}" type="datetimeFigureOut">
              <a:rPr lang="nb-NO" smtClean="0"/>
              <a:pPr/>
              <a:t>24.01.2024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5640" y="6446580"/>
            <a:ext cx="5760720" cy="1846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79421" y="6446580"/>
            <a:ext cx="960120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36457444-737A-4256-A71F-2C8225BFF09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logo_gul">
            <a:extLst>
              <a:ext uri="{FF2B5EF4-FFF2-40B4-BE49-F238E27FC236}">
                <a16:creationId xmlns:a16="http://schemas.microsoft.com/office/drawing/2014/main" id="{568E141C-BC32-4EA7-B2A0-38340A669A3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  <p:pic>
        <p:nvPicPr>
          <p:cNvPr id="11" name="logo_beige" descr="Et bilde som inneholder verktøy, skrunøkkel&#10;&#10;Beskrivelse som er generert med høy visshet" hidden="1">
            <a:extLst>
              <a:ext uri="{FF2B5EF4-FFF2-40B4-BE49-F238E27FC236}">
                <a16:creationId xmlns:a16="http://schemas.microsoft.com/office/drawing/2014/main" id="{413738F4-4345-4546-B6AE-0A137D4FB7E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  <p:pic>
        <p:nvPicPr>
          <p:cNvPr id="9" name="logo_bla" descr="Et bilde som inneholder objekt&#10;&#10;Beskrivelse som er generert med høy visshet" hidden="1">
            <a:extLst>
              <a:ext uri="{FF2B5EF4-FFF2-40B4-BE49-F238E27FC236}">
                <a16:creationId xmlns:a16="http://schemas.microsoft.com/office/drawing/2014/main" id="{F439C0E1-1A3C-408E-87BE-8917EC33988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270" y="396050"/>
            <a:ext cx="548640" cy="6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4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72" r:id="rId6"/>
    <p:sldLayoutId id="2147483673" r:id="rId7"/>
    <p:sldLayoutId id="2147483674" r:id="rId8"/>
    <p:sldLayoutId id="2147483676" r:id="rId9"/>
    <p:sldLayoutId id="2147483666" r:id="rId10"/>
    <p:sldLayoutId id="2147483667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6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2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324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5CAFB2-6E0D-49A8-99F0-04FF78C5A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Høring forskrift ny opplæringslov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66E8297-8E85-4F43-B346-0DEF68D0D9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890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D2DD958-9E33-4E98-94A5-8F4B0B2F6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n-NO" b="1" dirty="0" err="1"/>
              <a:t>Nåværende</a:t>
            </a:r>
            <a:r>
              <a:rPr lang="nn-NO" b="1" dirty="0"/>
              <a:t> ordlyd om bibliotek: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§ 21-1.Tilgang til skolebibliotek</a:t>
            </a:r>
          </a:p>
          <a:p>
            <a:pPr marL="0" indent="0">
              <a:buNone/>
            </a:pPr>
            <a:r>
              <a:rPr lang="nn-NO" dirty="0"/>
              <a:t>Skolen skal ha skolebibliotek med mindre tilgangen til skolebibliotek er sikra gjennom samarbeid med andre bibliotek. Bibliotek som ikkje ligg i skolen sine lokale, skal vere tilgjengeleg for elevane i skoletida, slik at biblioteket kan brukast aktivt i opplæringa på skolen. Biblioteket skal vere særskilt tilrettelagt for skolen.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b="1" dirty="0"/>
              <a:t>Forslag til ny ordlyd om bibliotek: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§ 11-2 Tilgang til skolebibliotek </a:t>
            </a:r>
          </a:p>
          <a:p>
            <a:pPr marL="0" indent="0">
              <a:buNone/>
            </a:pPr>
            <a:r>
              <a:rPr lang="nn-NO" dirty="0"/>
              <a:t>Kommunen og fylkeskommunen skal sørgje for at elevane har tilgang til eit skolebibliotek eller eit anna bibliotek som er særskilt tilrettelagt for skolen. Biblioteket skal vere tilgjengeleg for elevane i skoletida. 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2893986-BF14-45EA-A0C3-1041423D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Gjeldende tekst og nytt forslag</a:t>
            </a:r>
          </a:p>
        </p:txBody>
      </p:sp>
    </p:spTree>
    <p:extLst>
      <p:ext uri="{BB962C8B-B14F-4D97-AF65-F5344CB8AC3E}">
        <p14:creationId xmlns:p14="http://schemas.microsoft.com/office/powerpoint/2010/main" val="194769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D2DD958-9E33-4E98-94A5-8F4B0B2F6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n-NO" dirty="0"/>
              <a:t>Forslag til endring i ny ordlyd – inn med formål som tillegg: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§ 11-2 Tilgang til skolebibliotek </a:t>
            </a:r>
          </a:p>
          <a:p>
            <a:pPr marL="0" indent="0">
              <a:buNone/>
            </a:pPr>
            <a:r>
              <a:rPr lang="nn-NO" dirty="0"/>
              <a:t>Kommunen og fylkeskommunen skal sørgje for at elevane har tilgang til eit skolebibliotek eller eit anna bibliotek som er særskilt tilrettelagt for skolen. Biblioteket skal vere tilgjengeleg for elevane i skoletida.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solidFill>
                  <a:srgbClr val="00B050"/>
                </a:solidFill>
              </a:rPr>
              <a:t>Skolebiblioteket skal brukast aktivt i opplæringa, og bidra til å utvikle informasjons-, språk- og lesekompetanse hos elevane.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2893986-BF14-45EA-A0C3-1041423D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fra Trøndelag - § </a:t>
            </a:r>
            <a:r>
              <a:rPr lang="nb-NO" dirty="0" err="1"/>
              <a:t>skolebib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092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D2DD958-9E33-4E98-94A5-8F4B0B2F6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nn-NO" sz="2200" dirty="0"/>
              <a:t>3.4.1. Statistikk om skolebibliotek i </a:t>
            </a:r>
            <a:r>
              <a:rPr lang="nn-NO" sz="2200" dirty="0" err="1"/>
              <a:t>videregående</a:t>
            </a:r>
            <a:endParaRPr lang="nn-NO" sz="2200" dirty="0"/>
          </a:p>
          <a:p>
            <a:pPr marL="0" indent="0">
              <a:lnSpc>
                <a:spcPct val="170000"/>
              </a:lnSpc>
              <a:buNone/>
            </a:pPr>
            <a:r>
              <a:rPr lang="nn-NO" sz="2200" dirty="0"/>
              <a:t>Etter </a:t>
            </a:r>
            <a:r>
              <a:rPr lang="nn-NO" sz="2200" dirty="0" err="1"/>
              <a:t>endringen</a:t>
            </a:r>
            <a:r>
              <a:rPr lang="nn-NO" sz="2200" dirty="0"/>
              <a:t> av forskrift om bibliotekstatistikk, som </a:t>
            </a:r>
            <a:r>
              <a:rPr lang="nn-NO" sz="2200" dirty="0" err="1"/>
              <a:t>trådte</a:t>
            </a:r>
            <a:r>
              <a:rPr lang="nn-NO" sz="2200" dirty="0"/>
              <a:t> i kraft 1. januar 2023, har </a:t>
            </a:r>
            <a:r>
              <a:rPr lang="nn-NO" sz="2200" dirty="0" err="1"/>
              <a:t>ikke</a:t>
            </a:r>
            <a:r>
              <a:rPr lang="nn-NO" sz="2200" dirty="0"/>
              <a:t> Nasjonalbiblioteket lenger </a:t>
            </a:r>
            <a:r>
              <a:rPr lang="nn-NO" sz="2200" dirty="0" err="1"/>
              <a:t>hjemmel</a:t>
            </a:r>
            <a:r>
              <a:rPr lang="nn-NO" sz="2200" dirty="0"/>
              <a:t> til å samle inn statistikk for </a:t>
            </a:r>
            <a:r>
              <a:rPr lang="nn-NO" sz="2200" dirty="0" err="1"/>
              <a:t>skolebibliotekene</a:t>
            </a:r>
            <a:r>
              <a:rPr lang="nn-NO" sz="2200" dirty="0"/>
              <a:t> i grunnskole og </a:t>
            </a:r>
            <a:r>
              <a:rPr lang="nn-NO" sz="2200" dirty="0" err="1"/>
              <a:t>videregående</a:t>
            </a:r>
            <a:r>
              <a:rPr lang="nn-NO" sz="2200" dirty="0"/>
              <a:t> skole. Etter det vi kjenner til, </a:t>
            </a:r>
            <a:r>
              <a:rPr lang="nn-NO" sz="2200" dirty="0" err="1"/>
              <a:t>sluttet</a:t>
            </a:r>
            <a:r>
              <a:rPr lang="nn-NO" sz="2200" dirty="0"/>
              <a:t> Nasjonalbiblioteket med statistikkinnhenting </a:t>
            </a:r>
            <a:r>
              <a:rPr lang="nn-NO" sz="2200" dirty="0" err="1"/>
              <a:t>allerede</a:t>
            </a:r>
            <a:r>
              <a:rPr lang="nn-NO" sz="2200" dirty="0"/>
              <a:t> </a:t>
            </a:r>
            <a:r>
              <a:rPr lang="nn-NO" sz="2200" dirty="0" err="1"/>
              <a:t>noen</a:t>
            </a:r>
            <a:r>
              <a:rPr lang="nn-NO" sz="2200" dirty="0"/>
              <a:t> år før </a:t>
            </a:r>
            <a:r>
              <a:rPr lang="nn-NO" sz="2200" dirty="0" err="1"/>
              <a:t>forskriftsendringen</a:t>
            </a:r>
            <a:r>
              <a:rPr lang="nn-NO" sz="2200" dirty="0"/>
              <a:t> </a:t>
            </a:r>
            <a:r>
              <a:rPr lang="nn-NO" sz="2200" dirty="0" err="1"/>
              <a:t>trådte</a:t>
            </a:r>
            <a:r>
              <a:rPr lang="nn-NO" sz="2200" dirty="0"/>
              <a:t> i kraft. Forslaget til § 19 1, som </a:t>
            </a:r>
            <a:r>
              <a:rPr lang="nn-NO" sz="2200" dirty="0" err="1"/>
              <a:t>tilsvarer</a:t>
            </a:r>
            <a:r>
              <a:rPr lang="nn-NO" sz="2200" dirty="0"/>
              <a:t> dagens forskrift § 2 1 første ledd bokstav c om «ressursar», gir </a:t>
            </a:r>
            <a:r>
              <a:rPr lang="nn-NO" sz="2200" dirty="0" err="1"/>
              <a:t>kommunene</a:t>
            </a:r>
            <a:r>
              <a:rPr lang="nn-NO" sz="2200" dirty="0"/>
              <a:t> </a:t>
            </a:r>
            <a:r>
              <a:rPr lang="nn-NO" sz="2200" dirty="0" err="1"/>
              <a:t>hjemmel</a:t>
            </a:r>
            <a:r>
              <a:rPr lang="nn-NO" sz="2200" dirty="0"/>
              <a:t> til å rapportere statistikk om skolebibliotek i grunnskolen til Utdanningsdirektoratet. Dette er i dag en del av GSI-statistikken. </a:t>
            </a:r>
            <a:r>
              <a:rPr lang="nn-NO" sz="2200" b="1" dirty="0"/>
              <a:t>Vi har </a:t>
            </a:r>
            <a:r>
              <a:rPr lang="nn-NO" sz="2200" b="1" dirty="0" err="1"/>
              <a:t>imidlertid</a:t>
            </a:r>
            <a:r>
              <a:rPr lang="nn-NO" sz="2200" b="1" dirty="0"/>
              <a:t> </a:t>
            </a:r>
            <a:r>
              <a:rPr lang="nn-NO" sz="2200" b="1" dirty="0" err="1"/>
              <a:t>ikke</a:t>
            </a:r>
            <a:r>
              <a:rPr lang="nn-NO" sz="2200" b="1" dirty="0"/>
              <a:t> foreslått å gi fylkeskommunen </a:t>
            </a:r>
            <a:r>
              <a:rPr lang="nn-NO" sz="2200" b="1" dirty="0" err="1"/>
              <a:t>tilsvarende</a:t>
            </a:r>
            <a:r>
              <a:rPr lang="nn-NO" sz="2200" b="1" dirty="0"/>
              <a:t> </a:t>
            </a:r>
            <a:r>
              <a:rPr lang="nn-NO" sz="2200" b="1" dirty="0" err="1"/>
              <a:t>hjemmel</a:t>
            </a:r>
            <a:r>
              <a:rPr lang="nn-NO" sz="2200" b="1" dirty="0"/>
              <a:t> til å rapportere statistikk om </a:t>
            </a:r>
            <a:r>
              <a:rPr lang="nn-NO" sz="2200" b="1" dirty="0" err="1"/>
              <a:t>skolebibliotekene</a:t>
            </a:r>
            <a:r>
              <a:rPr lang="nn-NO" sz="2200" b="1" dirty="0"/>
              <a:t> på </a:t>
            </a:r>
            <a:r>
              <a:rPr lang="nn-NO" sz="2200" b="1" dirty="0" err="1"/>
              <a:t>videregående</a:t>
            </a:r>
            <a:r>
              <a:rPr lang="nn-NO" sz="2200" b="1" dirty="0"/>
              <a:t> skoler. Grunnen til dette er at vi per nå </a:t>
            </a:r>
            <a:r>
              <a:rPr lang="nn-NO" sz="2200" b="1" dirty="0" err="1"/>
              <a:t>ikke</a:t>
            </a:r>
            <a:r>
              <a:rPr lang="nn-NO" sz="2200" b="1" dirty="0"/>
              <a:t> ser behovet for å samle inn denne statistikken, da det </a:t>
            </a:r>
            <a:r>
              <a:rPr lang="nn-NO" sz="2200" b="1" dirty="0" err="1"/>
              <a:t>ikke</a:t>
            </a:r>
            <a:r>
              <a:rPr lang="nn-NO" sz="2200" b="1" dirty="0"/>
              <a:t> er klare </a:t>
            </a:r>
            <a:r>
              <a:rPr lang="nn-NO" sz="2200" b="1" dirty="0" err="1"/>
              <a:t>bruksområder</a:t>
            </a:r>
            <a:r>
              <a:rPr lang="nn-NO" sz="2200" b="1" dirty="0"/>
              <a:t> for slik statistikk.</a:t>
            </a:r>
            <a:r>
              <a:rPr lang="nn-NO" sz="2200" dirty="0"/>
              <a:t> </a:t>
            </a:r>
            <a:r>
              <a:rPr lang="nn-NO" sz="2200" dirty="0">
                <a:solidFill>
                  <a:srgbClr val="FF0000"/>
                </a:solidFill>
              </a:rPr>
              <a:t>Vi ønsker </a:t>
            </a:r>
            <a:r>
              <a:rPr lang="nn-NO" sz="2200" dirty="0" err="1">
                <a:solidFill>
                  <a:srgbClr val="FF0000"/>
                </a:solidFill>
              </a:rPr>
              <a:t>innspill</a:t>
            </a:r>
            <a:r>
              <a:rPr lang="nn-NO" sz="2200" dirty="0">
                <a:solidFill>
                  <a:srgbClr val="FF0000"/>
                </a:solidFill>
              </a:rPr>
              <a:t> </a:t>
            </a:r>
            <a:r>
              <a:rPr lang="nn-NO" sz="2200" dirty="0" err="1">
                <a:solidFill>
                  <a:srgbClr val="FF0000"/>
                </a:solidFill>
              </a:rPr>
              <a:t>fra</a:t>
            </a:r>
            <a:r>
              <a:rPr lang="nn-NO" sz="2200" dirty="0">
                <a:solidFill>
                  <a:srgbClr val="FF0000"/>
                </a:solidFill>
              </a:rPr>
              <a:t> </a:t>
            </a:r>
            <a:r>
              <a:rPr lang="nn-NO" sz="2200" dirty="0" err="1">
                <a:solidFill>
                  <a:srgbClr val="FF0000"/>
                </a:solidFill>
              </a:rPr>
              <a:t>høringsinstansene</a:t>
            </a:r>
            <a:r>
              <a:rPr lang="nn-NO" sz="2200" dirty="0">
                <a:solidFill>
                  <a:srgbClr val="FF0000"/>
                </a:solidFill>
              </a:rPr>
              <a:t> på om, og eventuelt </a:t>
            </a:r>
            <a:r>
              <a:rPr lang="nn-NO" sz="2200" dirty="0" err="1">
                <a:solidFill>
                  <a:srgbClr val="FF0000"/>
                </a:solidFill>
              </a:rPr>
              <a:t>hvorfor</a:t>
            </a:r>
            <a:r>
              <a:rPr lang="nn-NO" sz="2200" dirty="0">
                <a:solidFill>
                  <a:srgbClr val="FF0000"/>
                </a:solidFill>
              </a:rPr>
              <a:t>, det er behov for en egen </a:t>
            </a:r>
            <a:r>
              <a:rPr lang="nn-NO" sz="2200" dirty="0" err="1">
                <a:solidFill>
                  <a:srgbClr val="FF0000"/>
                </a:solidFill>
              </a:rPr>
              <a:t>hjemmel</a:t>
            </a:r>
            <a:r>
              <a:rPr lang="nn-NO" sz="2200" dirty="0">
                <a:solidFill>
                  <a:srgbClr val="FF0000"/>
                </a:solidFill>
              </a:rPr>
              <a:t> for å kunne samle inn statistikk </a:t>
            </a:r>
            <a:r>
              <a:rPr lang="nn-NO" sz="2200" dirty="0" err="1">
                <a:solidFill>
                  <a:srgbClr val="FF0000"/>
                </a:solidFill>
              </a:rPr>
              <a:t>fra</a:t>
            </a:r>
            <a:r>
              <a:rPr lang="nn-NO" sz="2200" dirty="0">
                <a:solidFill>
                  <a:srgbClr val="FF0000"/>
                </a:solidFill>
              </a:rPr>
              <a:t> </a:t>
            </a:r>
            <a:r>
              <a:rPr lang="nn-NO" sz="2200" dirty="0" err="1">
                <a:solidFill>
                  <a:srgbClr val="FF0000"/>
                </a:solidFill>
              </a:rPr>
              <a:t>skolebiblioteker</a:t>
            </a:r>
            <a:r>
              <a:rPr lang="nn-NO" sz="2200" dirty="0">
                <a:solidFill>
                  <a:srgbClr val="FF0000"/>
                </a:solidFill>
              </a:rPr>
              <a:t> på </a:t>
            </a:r>
            <a:r>
              <a:rPr lang="nn-NO" sz="2200" dirty="0" err="1">
                <a:solidFill>
                  <a:srgbClr val="FF0000"/>
                </a:solidFill>
              </a:rPr>
              <a:t>videregående</a:t>
            </a:r>
            <a:r>
              <a:rPr lang="nn-NO" sz="2200" dirty="0">
                <a:solidFill>
                  <a:srgbClr val="FF0000"/>
                </a:solidFill>
              </a:rPr>
              <a:t> skoler.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2893986-BF14-45EA-A0C3-1041423D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 om vgs-statistikk</a:t>
            </a:r>
          </a:p>
        </p:txBody>
      </p:sp>
    </p:spTree>
    <p:extLst>
      <p:ext uri="{BB962C8B-B14F-4D97-AF65-F5344CB8AC3E}">
        <p14:creationId xmlns:p14="http://schemas.microsoft.com/office/powerpoint/2010/main" val="177136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D2DD958-9E33-4E98-94A5-8F4B0B2F6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rgbClr val="00B050"/>
                </a:solidFill>
              </a:rPr>
              <a:t>Statistikk for skolebibliotek er et viktig redskap for å måle drift og utvikling på området, og er med på å synliggjøre skolebibliotekets rolle i opplæringen. Vi ønsker hjemmel for at utvalgte indikatorer rapporteres og aggregeres på en formålstjenlig måte.</a:t>
            </a:r>
            <a:endParaRPr lang="nn-NO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nn-NO" dirty="0"/>
              <a:t> 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2893986-BF14-45EA-A0C3-1041423D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fra Trøndelag - statistikk</a:t>
            </a:r>
          </a:p>
        </p:txBody>
      </p:sp>
    </p:spTree>
    <p:extLst>
      <p:ext uri="{BB962C8B-B14F-4D97-AF65-F5344CB8AC3E}">
        <p14:creationId xmlns:p14="http://schemas.microsoft.com/office/powerpoint/2010/main" val="244643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D2DD958-9E33-4E98-94A5-8F4B0B2F6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/>
              <a:t>Forskriften tilpasses den mindre forpliktende ordlyden i ny opplæringslov, og det skal godt gjøres å få til en mer forpliktende forskrift.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Også en utfordring å få skoleeier med på dette, høringssvaret gis i samarbeid med Avdeling utdanning.</a:t>
            </a:r>
            <a:endParaRPr lang="nn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Til spørsmålet om vgs-bibliotekstatistikk: er behovet nasjonalt eller regionalt? Hvis staten ikke vil hjemle dette, kan vi få til en </a:t>
            </a:r>
            <a:r>
              <a:rPr lang="nb-NO" b="1" dirty="0"/>
              <a:t>felles løsning for rapportering</a:t>
            </a:r>
            <a:r>
              <a:rPr lang="nb-NO" dirty="0"/>
              <a:t> for fylker om ønsker/vedtar dette selv?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n-NO" dirty="0"/>
              <a:t> </a:t>
            </a: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E2893986-BF14-45EA-A0C3-1041423D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Vurderinger i prosessen</a:t>
            </a:r>
          </a:p>
        </p:txBody>
      </p:sp>
    </p:spTree>
    <p:extLst>
      <p:ext uri="{BB962C8B-B14F-4D97-AF65-F5344CB8AC3E}">
        <p14:creationId xmlns:p14="http://schemas.microsoft.com/office/powerpoint/2010/main" val="285248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639584"/>
      </p:ext>
    </p:extLst>
  </p:cSld>
  <p:clrMapOvr>
    <a:masterClrMapping/>
  </p:clrMapOvr>
</p:sld>
</file>

<file path=ppt/theme/theme1.xml><?xml version="1.0" encoding="utf-8"?>
<a:theme xmlns:a="http://schemas.openxmlformats.org/drawingml/2006/main" name="TRFK">
  <a:themeElements>
    <a:clrScheme name="TFK">
      <a:dk1>
        <a:sysClr val="windowText" lastClr="000000"/>
      </a:dk1>
      <a:lt1>
        <a:sysClr val="window" lastClr="FFFFFF"/>
      </a:lt1>
      <a:dk2>
        <a:srgbClr val="FFDD00"/>
      </a:dk2>
      <a:lt2>
        <a:srgbClr val="E7E6E6"/>
      </a:lt2>
      <a:accent1>
        <a:srgbClr val="FFDD00"/>
      </a:accent1>
      <a:accent2>
        <a:srgbClr val="018A92"/>
      </a:accent2>
      <a:accent3>
        <a:srgbClr val="CDC9AF"/>
      </a:accent3>
      <a:accent4>
        <a:srgbClr val="E35205"/>
      </a:accent4>
      <a:accent5>
        <a:srgbClr val="004052"/>
      </a:accent5>
      <a:accent6>
        <a:srgbClr val="000000"/>
      </a:accent6>
      <a:hlink>
        <a:srgbClr val="0563C1"/>
      </a:hlink>
      <a:folHlink>
        <a:srgbClr val="954F72"/>
      </a:folHlink>
    </a:clrScheme>
    <a:fontScheme name="Egendefinert 1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fk_ppt_hovedlogo (1).pptx" id="{BC19AE05-638E-49C8-8B07-F5D649000AFD}" vid="{5E7EE038-3048-41D5-AC0F-0B78C8D66D8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9185796287AE4DB654730582FEF2A9" ma:contentTypeVersion="14" ma:contentTypeDescription="Opprett et nytt dokument." ma:contentTypeScope="" ma:versionID="dd6081e239ba1d823a46ee4361a503aa">
  <xsd:schema xmlns:xsd="http://www.w3.org/2001/XMLSchema" xmlns:xs="http://www.w3.org/2001/XMLSchema" xmlns:p="http://schemas.microsoft.com/office/2006/metadata/properties" xmlns:ns2="2209f25c-8c04-4461-b230-68ff6c704cff" xmlns:ns3="e54642b5-54f2-4453-9d98-98a5a7a57812" targetNamespace="http://schemas.microsoft.com/office/2006/metadata/properties" ma:root="true" ma:fieldsID="31689c137d4f2a10652608629861e2b6" ns2:_="" ns3:_="">
    <xsd:import namespace="2209f25c-8c04-4461-b230-68ff6c704cff"/>
    <xsd:import namespace="e54642b5-54f2-4453-9d98-98a5a7a578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9f25c-8c04-4461-b230-68ff6c704c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77bb5f2b-d4a0-4b54-bd97-63e1ab2bf3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4642b5-54f2-4453-9d98-98a5a7a578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e1dfd864-cff4-4c09-a557-ce86b7ed59ac}" ma:internalName="TaxCatchAll" ma:showField="CatchAllData" ma:web="e54642b5-54f2-4453-9d98-98a5a7a578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4642b5-54f2-4453-9d98-98a5a7a57812" xsi:nil="true"/>
    <lcf76f155ced4ddcb4097134ff3c332f xmlns="2209f25c-8c04-4461-b230-68ff6c704c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B3FE34-D32E-411D-8F5B-11CD28B709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8EB778-4612-4CC3-8EC0-01A7482B9FE9}"/>
</file>

<file path=customXml/itemProps3.xml><?xml version="1.0" encoding="utf-8"?>
<ds:datastoreItem xmlns:ds="http://schemas.openxmlformats.org/officeDocument/2006/customXml" ds:itemID="{2FADEED3-D19F-409A-AC82-A9778D0D9FAA}">
  <ds:schemaRefs>
    <ds:schemaRef ds:uri="d8083ca1-a162-43c7-b747-b1fcf6f8f866"/>
    <ds:schemaRef ds:uri="http://schemas.microsoft.com/office/2006/documentManagement/types"/>
    <ds:schemaRef ds:uri="710844ae-b2a4-4214-b24f-b0b8858ca06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TRFK_ppt_hovedlogo</Template>
  <TotalTime>97</TotalTime>
  <Words>511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Verdana</vt:lpstr>
      <vt:lpstr>TRFK</vt:lpstr>
      <vt:lpstr>Høring forskrift ny opplæringslov</vt:lpstr>
      <vt:lpstr>Gjeldende tekst og nytt forslag</vt:lpstr>
      <vt:lpstr>Innspill fra Trøndelag - § skolebib</vt:lpstr>
      <vt:lpstr>Spørsmål om vgs-statistikk</vt:lpstr>
      <vt:lpstr>Innspill fra Trøndelag - statistikk</vt:lpstr>
      <vt:lpstr>Vurderinger i prosessen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Høring forskrift ny opplæringslov</dc:title>
  <dc:creator>Bjørnar Skjesol</dc:creator>
  <cp:lastModifiedBy>Hildegunn Hestnes</cp:lastModifiedBy>
  <cp:revision>3</cp:revision>
  <cp:lastPrinted>2024-01-23T10:26:18Z</cp:lastPrinted>
  <dcterms:created xsi:type="dcterms:W3CDTF">2024-01-22T11:01:10Z</dcterms:created>
  <dcterms:modified xsi:type="dcterms:W3CDTF">2024-01-24T13:52:35Z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0x0101005B9185796287AE4DB654730582FEF2A9</vt:lpwstr>
  </property>
</Properties>
</file>