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1"/>
  </p:notesMasterIdLst>
  <p:sldIdLst>
    <p:sldId id="264" r:id="rId5"/>
    <p:sldId id="266" r:id="rId6"/>
    <p:sldId id="265" r:id="rId7"/>
    <p:sldId id="267" r:id="rId8"/>
    <p:sldId id="280" r:id="rId9"/>
    <p:sldId id="281" r:id="rId10"/>
    <p:sldId id="287" r:id="rId11"/>
    <p:sldId id="276" r:id="rId12"/>
    <p:sldId id="268" r:id="rId13"/>
    <p:sldId id="277" r:id="rId14"/>
    <p:sldId id="279" r:id="rId15"/>
    <p:sldId id="290" r:id="rId16"/>
    <p:sldId id="292" r:id="rId17"/>
    <p:sldId id="273" r:id="rId18"/>
    <p:sldId id="288" r:id="rId19"/>
    <p:sldId id="274" r:id="rId20"/>
    <p:sldId id="289" r:id="rId21"/>
    <p:sldId id="282" r:id="rId22"/>
    <p:sldId id="291" r:id="rId23"/>
    <p:sldId id="275" r:id="rId24"/>
    <p:sldId id="283" r:id="rId25"/>
    <p:sldId id="284" r:id="rId26"/>
    <p:sldId id="295" r:id="rId27"/>
    <p:sldId id="293" r:id="rId28"/>
    <p:sldId id="294" r:id="rId29"/>
    <p:sldId id="286" r:id="rId3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148AC988-ED02-4BD8-8549-52851600BA13}">
          <p14:sldIdLst>
            <p14:sldId id="264"/>
            <p14:sldId id="266"/>
            <p14:sldId id="265"/>
            <p14:sldId id="267"/>
            <p14:sldId id="280"/>
            <p14:sldId id="281"/>
            <p14:sldId id="287"/>
          </p14:sldIdLst>
        </p14:section>
        <p14:section name="Inndeling for sammendrag" id="{0BF96AD1-92B8-4CD4-80B0-DED5019226E4}">
          <p14:sldIdLst>
            <p14:sldId id="276"/>
          </p14:sldIdLst>
        </p14:section>
        <p14:section name="Før du skriver søknad om prosjektmidler" id="{8E36E342-9F04-41F8-9804-E5E466414459}">
          <p14:sldIdLst>
            <p14:sldId id="268"/>
            <p14:sldId id="277"/>
            <p14:sldId id="279"/>
            <p14:sldId id="290"/>
            <p14:sldId id="292"/>
          </p14:sldIdLst>
        </p14:section>
        <p14:section name="Hvordan skrive prosjektsøknaden" id="{24CA4AE6-86A5-43D0-A701-15CE681D2ABD}">
          <p14:sldIdLst>
            <p14:sldId id="273"/>
            <p14:sldId id="288"/>
          </p14:sldIdLst>
        </p14:section>
        <p14:section name="Gjennomføringsfasen" id="{DA391719-FDC0-4C7F-81AF-A4C40C828411}">
          <p14:sldIdLst>
            <p14:sldId id="274"/>
            <p14:sldId id="289"/>
            <p14:sldId id="282"/>
            <p14:sldId id="291"/>
          </p14:sldIdLst>
        </p14:section>
        <p14:section name="Når prosjektet er avsluttet" id="{4979AE83-59D7-40BD-B98E-FD1AA642EF5C}">
          <p14:sldIdLst>
            <p14:sldId id="275"/>
            <p14:sldId id="283"/>
            <p14:sldId id="284"/>
            <p14:sldId id="295"/>
          </p14:sldIdLst>
        </p14:section>
        <p14:section name="Inndeling uten navn" id="{4E5F1290-1E31-4186-8F8F-152928E597E8}">
          <p14:sldIdLst>
            <p14:sldId id="293"/>
            <p14:sldId id="294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4F"/>
    <a:srgbClr val="009C4D"/>
    <a:srgbClr val="CFD2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6224" autoAdjust="0"/>
  </p:normalViewPr>
  <p:slideViewPr>
    <p:cSldViewPr snapToGrid="0" snapToObjects="1">
      <p:cViewPr varScale="1">
        <p:scale>
          <a:sx n="140" d="100"/>
          <a:sy n="140" d="100"/>
        </p:scale>
        <p:origin x="2117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er Stenersen" userId="f9d90916-37d7-4a2c-af35-c4457f014f51" providerId="ADAL" clId="{51E9BD3A-8C82-4404-B2DE-A1C1879574C7}"/>
    <pc:docChg chg="custSel modSld">
      <pc:chgData name="Inger Stenersen" userId="f9d90916-37d7-4a2c-af35-c4457f014f51" providerId="ADAL" clId="{51E9BD3A-8C82-4404-B2DE-A1C1879574C7}" dt="2023-11-29T10:25:44.251" v="2" actId="27636"/>
      <pc:docMkLst>
        <pc:docMk/>
      </pc:docMkLst>
      <pc:sldChg chg="modSp mod">
        <pc:chgData name="Inger Stenersen" userId="f9d90916-37d7-4a2c-af35-c4457f014f51" providerId="ADAL" clId="{51E9BD3A-8C82-4404-B2DE-A1C1879574C7}" dt="2023-11-29T10:25:44.251" v="2" actId="27636"/>
        <pc:sldMkLst>
          <pc:docMk/>
          <pc:sldMk cId="3848985226" sldId="264"/>
        </pc:sldMkLst>
        <pc:spChg chg="mod">
          <ac:chgData name="Inger Stenersen" userId="f9d90916-37d7-4a2c-af35-c4457f014f51" providerId="ADAL" clId="{51E9BD3A-8C82-4404-B2DE-A1C1879574C7}" dt="2023-11-29T10:25:44.251" v="2" actId="27636"/>
          <ac:spMkLst>
            <pc:docMk/>
            <pc:sldMk cId="3848985226" sldId="264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CD9A1-877C-124D-B698-1798FE358ABB}" type="datetimeFigureOut">
              <a:rPr lang="nb-NO" smtClean="0"/>
              <a:t>29.11.2023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27610-D7B9-AE42-B107-DA0E3EF5C8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3763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 descr="Innlandet fylkeskommune,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3" y="224653"/>
            <a:ext cx="2563669" cy="1045306"/>
          </a:xfrm>
          <a:prstGeom prst="rect">
            <a:avLst/>
          </a:prstGeom>
        </p:spPr>
      </p:pic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640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4" name="Bild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2533"/>
            <a:ext cx="5218545" cy="3015466"/>
          </a:xfrm>
          <a:prstGeom prst="rect">
            <a:avLst/>
          </a:prstGeom>
        </p:spPr>
      </p:pic>
      <p:sp>
        <p:nvSpPr>
          <p:cNvPr id="17" name="Plassholder for tekst 16"/>
          <p:cNvSpPr>
            <a:spLocks noGrp="1"/>
          </p:cNvSpPr>
          <p:nvPr>
            <p:ph type="body" sz="quarter" idx="10"/>
          </p:nvPr>
        </p:nvSpPr>
        <p:spPr>
          <a:xfrm>
            <a:off x="838200" y="3136665"/>
            <a:ext cx="10515600" cy="12509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436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838200" y="1892135"/>
            <a:ext cx="10515600" cy="356439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91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892135"/>
            <a:ext cx="3952875" cy="356439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/>
          </p:nvPr>
        </p:nvSpPr>
        <p:spPr>
          <a:xfrm>
            <a:off x="5057775" y="1892135"/>
            <a:ext cx="6296025" cy="3557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248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966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925" y="1873662"/>
            <a:ext cx="3952875" cy="356439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Plassholder for innhold 3"/>
          <p:cNvSpPr>
            <a:spLocks noGrp="1"/>
          </p:cNvSpPr>
          <p:nvPr>
            <p:ph sz="quarter" idx="15"/>
          </p:nvPr>
        </p:nvSpPr>
        <p:spPr>
          <a:xfrm>
            <a:off x="838200" y="1873662"/>
            <a:ext cx="6296025" cy="3557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601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 hasCustomPrompt="1"/>
          </p:nvPr>
        </p:nvSpPr>
        <p:spPr>
          <a:xfrm>
            <a:off x="6232850" y="1892135"/>
            <a:ext cx="5120950" cy="355758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 err="1"/>
              <a:t>redje</a:t>
            </a:r>
            <a:r>
              <a:rPr lang="nb-NO" dirty="0"/>
              <a:t>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6A173FF9-9E7D-4D6F-9FC8-7799B690E32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1892135"/>
            <a:ext cx="5120951" cy="3557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63138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9D901454-00EF-F941-9DEF-C912F468EC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931" y="764163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3209E090-8181-0247-8175-FD2288F85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1652" y="3756602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652" y="4192876"/>
            <a:ext cx="2893291" cy="112236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bilde 28">
            <a:extLst>
              <a:ext uri="{FF2B5EF4-FFF2-40B4-BE49-F238E27FC236}">
                <a16:creationId xmlns:a16="http://schemas.microsoft.com/office/drawing/2014/main" id="{20746FCF-CD86-9E40-8268-311A3B27A9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8702" y="794039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6" name="Plassholder for tekst 24">
            <a:extLst>
              <a:ext uri="{FF2B5EF4-FFF2-40B4-BE49-F238E27FC236}">
                <a16:creationId xmlns:a16="http://schemas.microsoft.com/office/drawing/2014/main" id="{B3DDC085-2F7A-1941-9FC5-0F891B697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8702" y="3756313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24768D3A-B4C6-4846-93C7-5FD37A328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8702" y="4206586"/>
            <a:ext cx="2894012" cy="112236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bilde 28">
            <a:extLst>
              <a:ext uri="{FF2B5EF4-FFF2-40B4-BE49-F238E27FC236}">
                <a16:creationId xmlns:a16="http://schemas.microsoft.com/office/drawing/2014/main" id="{0BDCBDE5-9EC4-1F42-A694-F170EEB596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26182" y="789564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7" name="Plassholder for tekst 24">
            <a:extLst>
              <a:ext uri="{FF2B5EF4-FFF2-40B4-BE49-F238E27FC236}">
                <a16:creationId xmlns:a16="http://schemas.microsoft.com/office/drawing/2014/main" id="{D12C300D-76CB-DE4E-AB53-CF4F3A56A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26182" y="3756312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C6F9580-4146-5B4D-9F2D-B0FE9E7AD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26473" y="4197350"/>
            <a:ext cx="2894013" cy="112236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3868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943599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757063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57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Innlandet fylkeskommune, logo">
            <a:extLst>
              <a:ext uri="{FF2B5EF4-FFF2-40B4-BE49-F238E27FC236}">
                <a16:creationId xmlns:a16="http://schemas.microsoft.com/office/drawing/2014/main" id="{2B608A84-4715-4F48-B249-2305DA853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5402" y="1313187"/>
            <a:ext cx="4261196" cy="3552403"/>
          </a:xfrm>
          <a:prstGeom prst="rect">
            <a:avLst/>
          </a:prstGeom>
        </p:spPr>
      </p:pic>
      <p:pic>
        <p:nvPicPr>
          <p:cNvPr id="4" name="Bild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5590"/>
            <a:ext cx="3448050" cy="19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9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2004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4CCE55-90BB-6640-8F42-8512B2E6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1700"/>
            <a:ext cx="10515600" cy="3564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5" name="Rektangel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52680"/>
            <a:ext cx="12192000" cy="914556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 descr="Innlandet fylkeskommune, logo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" y="6019199"/>
            <a:ext cx="2009775" cy="8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2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1" r:id="rId3"/>
    <p:sldLayoutId id="2147483672" r:id="rId4"/>
    <p:sldLayoutId id="2147483674" r:id="rId5"/>
    <p:sldLayoutId id="2147483670" r:id="rId6"/>
    <p:sldLayoutId id="2147483673" r:id="rId7"/>
    <p:sldLayoutId id="2147483661" r:id="rId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574F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74F"/>
        </a:buClr>
        <a:buSzPct val="13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iltor@innlandetfylke.no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jrnQ_8liqI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9.png"/><Relationship Id="rId7" Type="http://schemas.openxmlformats.org/officeDocument/2006/relationships/slide" Target="slide1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mailto:siltor@innlandetfylke.no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9.png"/><Relationship Id="rId7" Type="http://schemas.openxmlformats.org/officeDocument/2006/relationships/slide" Target="slide1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slide" Target="slide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932185"/>
            <a:ext cx="10515600" cy="1054100"/>
          </a:xfrm>
        </p:spPr>
        <p:txBody>
          <a:bodyPr/>
          <a:lstStyle/>
          <a:p>
            <a:r>
              <a:rPr lang="nb-NO" dirty="0"/>
              <a:t>Prosjektarbeid i bibliotek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>
          <a:xfrm>
            <a:off x="838200" y="3275210"/>
            <a:ext cx="10515600" cy="12509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/>
              <a:t>Silje Grøtan Torp </a:t>
            </a:r>
          </a:p>
          <a:p>
            <a:pPr marL="0" indent="0">
              <a:buNone/>
            </a:pPr>
            <a:r>
              <a:rPr lang="nb-NO" dirty="0"/>
              <a:t>Innlandet fylkesbibliotek</a:t>
            </a:r>
          </a:p>
          <a:p>
            <a:pPr marL="0" indent="0">
              <a:buNone/>
            </a:pPr>
            <a:r>
              <a:rPr lang="nb-NO" sz="1800" u="sng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siltor@innlandetfylke.no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48985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2155850D-1011-69B2-8DD0-93BD8C1E36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Media på Internett 5" descr="Linjer på tre">
            <a:hlinkClick r:id="" action="ppaction://media"/>
            <a:extLst>
              <a:ext uri="{FF2B5EF4-FFF2-40B4-BE49-F238E27FC236}">
                <a16:creationId xmlns:a16="http://schemas.microsoft.com/office/drawing/2014/main" id="{6F20293D-E8E9-3F6F-65BE-6496A79095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/>
        </p:blipFill>
        <p:spPr>
          <a:xfrm>
            <a:off x="1823616" y="681445"/>
            <a:ext cx="8544769" cy="4827794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195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89157100-05C5-C722-A8A2-991188BB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 dirty="0"/>
              <a:t>Budsjett og økonomistyring</a:t>
            </a:r>
          </a:p>
        </p:txBody>
      </p:sp>
      <p:pic>
        <p:nvPicPr>
          <p:cNvPr id="6" name="Bilde 5" descr="Et bilde som inneholder clip art, tegnefilm, kunst&#10;&#10;Automatisk generert beskrivelse">
            <a:extLst>
              <a:ext uri="{FF2B5EF4-FFF2-40B4-BE49-F238E27FC236}">
                <a16:creationId xmlns:a16="http://schemas.microsoft.com/office/drawing/2014/main" id="{4769B011-CCF3-DF93-6E32-5F1993D49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531" y="1892135"/>
            <a:ext cx="3557588" cy="3557588"/>
          </a:xfrm>
          <a:prstGeom prst="rect">
            <a:avLst/>
          </a:prstGeom>
          <a:noFill/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A1845DA-55EB-FB36-4ABF-BA36C28E93C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1892135"/>
            <a:ext cx="5120951" cy="35575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dirty="0"/>
              <a:t>Et av de mest omfattende emnene i kurset</a:t>
            </a:r>
          </a:p>
          <a:p>
            <a:pPr>
              <a:lnSpc>
                <a:spcPct val="90000"/>
              </a:lnSpc>
            </a:pPr>
            <a:r>
              <a:rPr lang="nb-NO" dirty="0"/>
              <a:t>Emnet er delt opp mellom prosjekteier og prosjektleders ansvar</a:t>
            </a:r>
          </a:p>
          <a:p>
            <a:pPr>
              <a:lnSpc>
                <a:spcPct val="90000"/>
              </a:lnSpc>
            </a:pPr>
            <a:r>
              <a:rPr lang="nb-NO" dirty="0"/>
              <a:t>Praktiske tips til skyggeregnskap og utregning av lønnsutgifter</a:t>
            </a:r>
          </a:p>
        </p:txBody>
      </p:sp>
    </p:spTree>
    <p:extLst>
      <p:ext uri="{BB962C8B-B14F-4D97-AF65-F5344CB8AC3E}">
        <p14:creationId xmlns:p14="http://schemas.microsoft.com/office/powerpoint/2010/main" val="2403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3A7A6C-46CB-7349-1252-381FC2BCF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Brukermedvirkning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C960186-29C8-63EE-91F7-F273671773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604906" y="1892135"/>
            <a:ext cx="4748893" cy="3557588"/>
          </a:xfrm>
        </p:spPr>
        <p:txBody>
          <a:bodyPr/>
          <a:lstStyle/>
          <a:p>
            <a:pPr marL="0" indent="0">
              <a:buNone/>
            </a:pPr>
            <a:r>
              <a:rPr lang="nb-NO" b="0" i="0" dirty="0">
                <a:solidFill>
                  <a:srgbClr val="1A1A1A"/>
                </a:solidFill>
                <a:effectLst/>
                <a:latin typeface="DM Sans" pitchFamily="2" charset="0"/>
              </a:rPr>
              <a:t>Fra prioriteringene i utlysning av midler til bibliotekutvikling:</a:t>
            </a:r>
          </a:p>
          <a:p>
            <a:pPr marL="0" indent="0">
              <a:buNone/>
            </a:pPr>
            <a:r>
              <a:rPr lang="nb-NO" b="0" i="0" dirty="0">
                <a:solidFill>
                  <a:srgbClr val="1A1A1A"/>
                </a:solidFill>
                <a:effectLst/>
                <a:latin typeface="DM Sans" pitchFamily="2" charset="0"/>
              </a:rPr>
              <a:t> «</a:t>
            </a:r>
            <a:r>
              <a:rPr lang="nb-NO" b="1" i="1" dirty="0">
                <a:solidFill>
                  <a:srgbClr val="1A1A1A"/>
                </a:solidFill>
                <a:effectLst/>
                <a:latin typeface="DM Sans" pitchFamily="2" charset="0"/>
              </a:rPr>
              <a:t>god bevissthet om og involvering av målgruppe for prosjektet</a:t>
            </a:r>
            <a:r>
              <a:rPr lang="nb-NO" b="0" i="0" dirty="0">
                <a:solidFill>
                  <a:srgbClr val="1A1A1A"/>
                </a:solidFill>
                <a:effectLst/>
                <a:latin typeface="DM Sans" pitchFamily="2" charset="0"/>
              </a:rPr>
              <a:t>». 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8E2F935-BC3D-645A-5442-08E2A841B76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1892135"/>
            <a:ext cx="4484915" cy="3557588"/>
          </a:xfrm>
        </p:spPr>
        <p:txBody>
          <a:bodyPr/>
          <a:lstStyle/>
          <a:p>
            <a:pPr marL="0" indent="0">
              <a:buNone/>
            </a:pPr>
            <a:r>
              <a:rPr lang="nb-NO" dirty="0">
                <a:solidFill>
                  <a:srgbClr val="1A1A1A"/>
                </a:solidFill>
                <a:latin typeface="DM Sans" pitchFamily="2" charset="0"/>
              </a:rPr>
              <a:t>E</a:t>
            </a:r>
            <a:r>
              <a:rPr lang="nb-NO" b="0" i="0" dirty="0">
                <a:solidFill>
                  <a:srgbClr val="1A1A1A"/>
                </a:solidFill>
                <a:effectLst/>
                <a:latin typeface="DM Sans" pitchFamily="2" charset="0"/>
              </a:rPr>
              <a:t>n måte for biblioteket å få kunnskap innbyggernes behov, samt å utvikle tjenester og tilbud som svarer på disse behovene.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2248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F0DBD6-8895-D357-712B-C7382C657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Ulike metoder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FD8B10-F271-2E31-2E9C-86B320761FB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nb-NO" dirty="0"/>
              <a:t>Tjenestedesign</a:t>
            </a:r>
          </a:p>
          <a:p>
            <a:r>
              <a:rPr lang="nb-NO" dirty="0" err="1"/>
              <a:t>Samskaping</a:t>
            </a:r>
            <a:endParaRPr lang="nb-NO" dirty="0"/>
          </a:p>
          <a:p>
            <a:r>
              <a:rPr lang="nb-NO" dirty="0"/>
              <a:t>Smidig prosjektmetodikk</a:t>
            </a:r>
          </a:p>
        </p:txBody>
      </p:sp>
      <p:pic>
        <p:nvPicPr>
          <p:cNvPr id="6" name="Plassholder for innhold 5" descr="Et bilde som inneholder tegnefilm, tegning, clip art, illustrasjon&#10;&#10;Automatisk generert beskrivelse">
            <a:extLst>
              <a:ext uri="{FF2B5EF4-FFF2-40B4-BE49-F238E27FC236}">
                <a16:creationId xmlns:a16="http://schemas.microsoft.com/office/drawing/2014/main" id="{FB5C6C24-74C2-E19C-46B9-7D891BD85711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1620043" y="1892300"/>
            <a:ext cx="3557588" cy="3557588"/>
          </a:xfrm>
        </p:spPr>
      </p:pic>
    </p:spTree>
    <p:extLst>
      <p:ext uri="{BB962C8B-B14F-4D97-AF65-F5344CB8AC3E}">
        <p14:creationId xmlns:p14="http://schemas.microsoft.com/office/powerpoint/2010/main" val="53624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43806B-E90C-CF15-2BE0-6B9D2ABE8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 dirty="0"/>
              <a:t>Hvordan skrive prosjektsøknaden</a:t>
            </a:r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458F8F5C-5E1E-9B52-487C-6FEC41973F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57775" y="1892135"/>
            <a:ext cx="6296025" cy="3557588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nb-NO" dirty="0"/>
              <a:t>Hvordan lese utlysningen</a:t>
            </a:r>
          </a:p>
          <a:p>
            <a:pPr>
              <a:buClrTx/>
            </a:pPr>
            <a:r>
              <a:rPr lang="nb-NO" dirty="0"/>
              <a:t>Forankring av prosjektet</a:t>
            </a:r>
          </a:p>
          <a:p>
            <a:pPr>
              <a:buClrTx/>
            </a:pPr>
            <a:r>
              <a:rPr lang="nb-NO" dirty="0"/>
              <a:t>Prosjektbeskrivelse</a:t>
            </a:r>
          </a:p>
          <a:p>
            <a:pPr>
              <a:buClrTx/>
            </a:pPr>
            <a:r>
              <a:rPr lang="nb-NO" dirty="0"/>
              <a:t>Fremdriftsplan</a:t>
            </a:r>
          </a:p>
          <a:p>
            <a:endParaRPr lang="nb-NO" dirty="0"/>
          </a:p>
        </p:txBody>
      </p:sp>
      <p:pic>
        <p:nvPicPr>
          <p:cNvPr id="6" name="Plassholder for bilde 5" descr="Et bilde som inneholder skjermbilde, grafisk design, Grafikk, design&#10;&#10;Automatisk generert beskrivelse">
            <a:extLst>
              <a:ext uri="{FF2B5EF4-FFF2-40B4-BE49-F238E27FC236}">
                <a16:creationId xmlns:a16="http://schemas.microsoft.com/office/drawing/2014/main" id="{9A5AAA45-DDF2-2C8E-D753-BD49F6A576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920" b="49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4909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0F9C41-2433-6C37-08F7-59366550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 dirty="0"/>
              <a:t>Les utlysningen! 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BF91485-19B6-9E51-37BA-DB16CB55D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342" y="1892135"/>
            <a:ext cx="3441965" cy="3557588"/>
          </a:xfrm>
          <a:prstGeom prst="rect">
            <a:avLst/>
          </a:prstGeom>
          <a:noFill/>
        </p:spPr>
      </p:pic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3A3D9D91-409B-72C7-6597-7BC1C1F8AE9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1892135"/>
            <a:ext cx="5120951" cy="3557588"/>
          </a:xfrm>
        </p:spPr>
        <p:txBody>
          <a:bodyPr/>
          <a:lstStyle/>
          <a:p>
            <a:r>
              <a:rPr lang="en-US" dirty="0" err="1"/>
              <a:t>Støtteordninger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endre</a:t>
            </a:r>
            <a:r>
              <a:rPr lang="en-US" dirty="0"/>
              <a:t> seg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år</a:t>
            </a:r>
            <a:endParaRPr lang="en-US" dirty="0"/>
          </a:p>
          <a:p>
            <a:r>
              <a:rPr lang="en-US" dirty="0"/>
              <a:t>Vis </a:t>
            </a:r>
            <a:r>
              <a:rPr lang="en-US" dirty="0" err="1"/>
              <a:t>hvordan</a:t>
            </a:r>
            <a:r>
              <a:rPr lang="en-US" dirty="0"/>
              <a:t> din </a:t>
            </a:r>
            <a:r>
              <a:rPr lang="en-US" dirty="0" err="1"/>
              <a:t>søknad</a:t>
            </a:r>
            <a:r>
              <a:rPr lang="en-US" dirty="0"/>
              <a:t> </a:t>
            </a:r>
            <a:r>
              <a:rPr lang="en-US" dirty="0" err="1"/>
              <a:t>svarer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prioriteringene</a:t>
            </a:r>
            <a:r>
              <a:rPr lang="en-US" dirty="0"/>
              <a:t> i </a:t>
            </a:r>
            <a:r>
              <a:rPr lang="en-US" dirty="0" err="1"/>
              <a:t>utlysningen</a:t>
            </a:r>
            <a:endParaRPr lang="en-US" dirty="0"/>
          </a:p>
          <a:p>
            <a:r>
              <a:rPr lang="en-US" dirty="0"/>
              <a:t>Ta </a:t>
            </a:r>
            <a:r>
              <a:rPr lang="en-US" dirty="0" err="1"/>
              <a:t>utysningen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alvor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23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43806B-E90C-CF15-2BE0-6B9D2ABE8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 dirty="0"/>
              <a:t>Gjennomføringsfasen</a:t>
            </a:r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458F8F5C-5E1E-9B52-487C-6FEC41973F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57775" y="1892135"/>
            <a:ext cx="6296025" cy="3557588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nb-NO" dirty="0"/>
              <a:t>Organisering av prosjektet</a:t>
            </a:r>
          </a:p>
          <a:p>
            <a:pPr>
              <a:buClrTx/>
            </a:pPr>
            <a:r>
              <a:rPr lang="nb-NO" dirty="0"/>
              <a:t>Gjennomføring av aktiviteter og leveransen</a:t>
            </a:r>
          </a:p>
          <a:p>
            <a:pPr>
              <a:buClrTx/>
            </a:pPr>
            <a:r>
              <a:rPr lang="nb-NO" dirty="0"/>
              <a:t>Avslutning av gjennomføringsfasen</a:t>
            </a:r>
          </a:p>
          <a:p>
            <a:pPr>
              <a:buClrTx/>
            </a:pPr>
            <a:r>
              <a:rPr lang="nb-NO" dirty="0"/>
              <a:t>Prosjektstyringsmetoder og verktøy</a:t>
            </a:r>
          </a:p>
          <a:p>
            <a:endParaRPr lang="nb-NO" dirty="0"/>
          </a:p>
        </p:txBody>
      </p:sp>
      <p:pic>
        <p:nvPicPr>
          <p:cNvPr id="7" name="Plassholder for bilde 6" descr="Et bilde som inneholder tegnefilm, clip art, illustrasjon, Grafikk&#10;&#10;Automatisk generert beskrivelse">
            <a:extLst>
              <a:ext uri="{FF2B5EF4-FFF2-40B4-BE49-F238E27FC236}">
                <a16:creationId xmlns:a16="http://schemas.microsoft.com/office/drawing/2014/main" id="{C735A97A-5392-E40C-22A8-5FD26A117C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635" r="56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9262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4F062B-31E8-0531-DD1F-64099DFEB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Organisering og gjennomføring</a:t>
            </a:r>
          </a:p>
        </p:txBody>
      </p:sp>
      <p:pic>
        <p:nvPicPr>
          <p:cNvPr id="6" name="Plassholder for bilde 5" descr="Et bilde som inneholder tegnefilm, Tegnefilm, clip art, skjermbilde&#10;&#10;Automatisk generert beskrivelse">
            <a:extLst>
              <a:ext uri="{FF2B5EF4-FFF2-40B4-BE49-F238E27FC236}">
                <a16:creationId xmlns:a16="http://schemas.microsoft.com/office/drawing/2014/main" id="{8930B001-389A-3694-C89B-65E60C9AA4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920" b="4920"/>
          <a:stretch>
            <a:fillRect/>
          </a:stretch>
        </p:blipFill>
        <p:spPr>
          <a:xfrm>
            <a:off x="838200" y="1746250"/>
            <a:ext cx="3952875" cy="3563938"/>
          </a:xfr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18E6FAC-193A-D385-CC25-838F84CF2D7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nb-NO" dirty="0"/>
              <a:t>Viktige roller i prosjektet</a:t>
            </a:r>
          </a:p>
          <a:p>
            <a:r>
              <a:rPr lang="nb-NO" dirty="0"/>
              <a:t>Oppdatert fremdriftsplan</a:t>
            </a:r>
          </a:p>
          <a:p>
            <a:r>
              <a:rPr lang="nb-NO" dirty="0"/>
              <a:t>Gode møter</a:t>
            </a:r>
          </a:p>
          <a:p>
            <a:r>
              <a:rPr lang="nb-NO" dirty="0"/>
              <a:t>Tid og oppgavestyring</a:t>
            </a:r>
          </a:p>
          <a:p>
            <a:r>
              <a:rPr lang="nb-NO" dirty="0"/>
              <a:t>Usikkerhet, endringer og avvik</a:t>
            </a:r>
          </a:p>
          <a:p>
            <a:r>
              <a:rPr lang="nb-NO" dirty="0"/>
              <a:t>Erfaringslogg</a:t>
            </a:r>
          </a:p>
        </p:txBody>
      </p:sp>
    </p:spTree>
    <p:extLst>
      <p:ext uri="{BB962C8B-B14F-4D97-AF65-F5344CB8AC3E}">
        <p14:creationId xmlns:p14="http://schemas.microsoft.com/office/powerpoint/2010/main" val="290293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F7E044-E7BC-3868-CA58-435FCA1E5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 dirty="0"/>
              <a:t>Erfaringslogg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0AC4BF-8DBF-0CB1-E661-4777703EB94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32850" y="1892135"/>
            <a:ext cx="5120950" cy="3557588"/>
          </a:xfrm>
        </p:spPr>
        <p:txBody>
          <a:bodyPr>
            <a:normAutofit/>
          </a:bodyPr>
          <a:lstStyle/>
          <a:p>
            <a:r>
              <a:rPr lang="nb-NO" b="0" i="0" dirty="0">
                <a:solidFill>
                  <a:srgbClr val="1A1A1A"/>
                </a:solidFill>
                <a:effectLst/>
                <a:latin typeface="DM Sans" pitchFamily="2" charset="0"/>
              </a:rPr>
              <a:t>En viktig del av prosjektarbeid er å lære av erfaringer.</a:t>
            </a:r>
          </a:p>
          <a:p>
            <a:r>
              <a:rPr lang="nb-NO" dirty="0">
                <a:solidFill>
                  <a:srgbClr val="1A1A1A"/>
                </a:solidFill>
                <a:latin typeface="DM Sans" pitchFamily="2" charset="0"/>
              </a:rPr>
              <a:t>Erfaringslogg kan være et godt hjelpemiddel.</a:t>
            </a:r>
            <a:endParaRPr lang="nb-NO" b="0" i="0" dirty="0">
              <a:solidFill>
                <a:srgbClr val="1A1A1A"/>
              </a:solidFill>
              <a:effectLst/>
              <a:latin typeface="DM Sans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lassholder for bilde 5" descr="Et bilde som inneholder datamaskin, tegnefilm, clip art, computer&#10;&#10;Automatisk generert beskrivelse">
            <a:extLst>
              <a:ext uri="{FF2B5EF4-FFF2-40B4-BE49-F238E27FC236}">
                <a16:creationId xmlns:a16="http://schemas.microsoft.com/office/drawing/2014/main" id="{41DA25F1-8CAC-37B6-CA1E-D500219589D5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2"/>
          <a:srcRect t="1000" r="-3" b="6369"/>
          <a:stretch/>
        </p:blipFill>
        <p:spPr>
          <a:xfrm>
            <a:off x="838199" y="1892135"/>
            <a:ext cx="5120951" cy="3557588"/>
          </a:xfrm>
          <a:noFill/>
        </p:spPr>
      </p:pic>
    </p:spTree>
    <p:extLst>
      <p:ext uri="{BB962C8B-B14F-4D97-AF65-F5344CB8AC3E}">
        <p14:creationId xmlns:p14="http://schemas.microsoft.com/office/powerpoint/2010/main" val="181826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1EB413-BB56-BC80-9CC8-A41AEBDE7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 dirty="0"/>
              <a:t>Avslutning av gjennomføringsfasen</a:t>
            </a:r>
          </a:p>
        </p:txBody>
      </p:sp>
      <p:pic>
        <p:nvPicPr>
          <p:cNvPr id="6" name="Plassholder for bilde 5" descr="Et bilde som inneholder tegnefilm, Tegnefilm, Menneskeansikt, illustrasjon&#10;&#10;Automatisk generert beskrivelse">
            <a:extLst>
              <a:ext uri="{FF2B5EF4-FFF2-40B4-BE49-F238E27FC236}">
                <a16:creationId xmlns:a16="http://schemas.microsoft.com/office/drawing/2014/main" id="{62293653-4687-CE87-3EA0-6EDD7B5EA1FB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/>
          <a:srcRect t="7372" r="-3" b="-3"/>
          <a:stretch/>
        </p:blipFill>
        <p:spPr>
          <a:xfrm>
            <a:off x="6232850" y="1892135"/>
            <a:ext cx="5120950" cy="3557588"/>
          </a:xfrm>
          <a:noFill/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AF6E127-4ED8-200E-B758-36AAB73AB80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1892135"/>
            <a:ext cx="5120951" cy="3557588"/>
          </a:xfrm>
        </p:spPr>
        <p:txBody>
          <a:bodyPr>
            <a:normAutofit/>
          </a:bodyPr>
          <a:lstStyle/>
          <a:p>
            <a:r>
              <a:rPr lang="nb-NO" dirty="0"/>
              <a:t>Overlevere det som er utviklet til drift</a:t>
            </a:r>
          </a:p>
          <a:p>
            <a:r>
              <a:rPr lang="nb-NO" dirty="0"/>
              <a:t>Opplæring og innføringsaktiviteter</a:t>
            </a:r>
          </a:p>
          <a:p>
            <a:r>
              <a:rPr lang="nb-NO" dirty="0"/>
              <a:t>Overføringsverdi til andre bibliotek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052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F83E216-3E57-5BA3-DA8F-9A3421908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399"/>
            <a:ext cx="121920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1719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43806B-E90C-CF15-2BE0-6B9D2ABE8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 dirty="0"/>
              <a:t>Når prosjektet er avsluttet</a:t>
            </a:r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458F8F5C-5E1E-9B52-487C-6FEC41973F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57775" y="1892135"/>
            <a:ext cx="6296025" cy="3557588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nb-NO" dirty="0"/>
              <a:t>Evaluering av prosjektet</a:t>
            </a:r>
          </a:p>
          <a:p>
            <a:pPr>
              <a:buClrTx/>
            </a:pPr>
            <a:r>
              <a:rPr lang="nb-NO" dirty="0"/>
              <a:t>Sluttrapport</a:t>
            </a:r>
          </a:p>
          <a:p>
            <a:pPr>
              <a:buClrTx/>
            </a:pPr>
            <a:r>
              <a:rPr lang="nb-NO" dirty="0"/>
              <a:t>Avslutning av gjennomføringsfasen</a:t>
            </a:r>
          </a:p>
          <a:p>
            <a:pPr>
              <a:buClrTx/>
            </a:pPr>
            <a:r>
              <a:rPr lang="nb-NO" dirty="0"/>
              <a:t>Realisering av prosjektet – fra prosjekt til drift</a:t>
            </a:r>
          </a:p>
          <a:p>
            <a:endParaRPr lang="nb-NO" dirty="0"/>
          </a:p>
        </p:txBody>
      </p:sp>
      <p:pic>
        <p:nvPicPr>
          <p:cNvPr id="14" name="Plassholder for bilde 13" descr="Et bilde som inneholder tegnefilm, clip art, illustrasjon, Tegnefilm&#10;&#10;Automatisk generert beskrivelse">
            <a:extLst>
              <a:ext uri="{FF2B5EF4-FFF2-40B4-BE49-F238E27FC236}">
                <a16:creationId xmlns:a16="http://schemas.microsoft.com/office/drawing/2014/main" id="{C3F42367-79B0-1B0A-03DA-24462DDC68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408" r="84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0744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D48F4B-DE80-4A28-1B17-08638F464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Realisering av prosjektet</a:t>
            </a:r>
          </a:p>
        </p:txBody>
      </p:sp>
      <p:pic>
        <p:nvPicPr>
          <p:cNvPr id="6" name="Plassholder for bilde 5" descr="Et bilde som inneholder tegnefilm, clip art, Tegnefilm, illustrasjon&#10;&#10;Automatisk generert beskrivelse">
            <a:extLst>
              <a:ext uri="{FF2B5EF4-FFF2-40B4-BE49-F238E27FC236}">
                <a16:creationId xmlns:a16="http://schemas.microsoft.com/office/drawing/2014/main" id="{4C1E78FA-07D9-06A4-D06E-90D29CF198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635" r="5635"/>
          <a:stretch>
            <a:fillRect/>
          </a:stretch>
        </p:blipFill>
        <p:spPr/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A77F9AA-4F85-8376-9516-6CC117D8D4E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0" i="0" dirty="0">
                <a:solidFill>
                  <a:srgbClr val="1A1A1A"/>
                </a:solidFill>
                <a:effectLst/>
                <a:latin typeface="DM Sans" pitchFamily="2" charset="0"/>
              </a:rPr>
              <a:t>Hvordan man klarer overgangen fra prosjekt til drift, kan være den mest utfordrende delen av et prosjekt.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55203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51D0D4-E459-E926-CBEB-2D8EAEFCA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Planlegg overgangen fra prosjekt til drift</a:t>
            </a:r>
          </a:p>
        </p:txBody>
      </p:sp>
      <p:pic>
        <p:nvPicPr>
          <p:cNvPr id="6" name="Plassholder for bilde 5" descr="Et bilde som inneholder tegnefilm, clip art, illustrasjon, Tegnefilm&#10;&#10;Automatisk generert beskrivelse">
            <a:extLst>
              <a:ext uri="{FF2B5EF4-FFF2-40B4-BE49-F238E27FC236}">
                <a16:creationId xmlns:a16="http://schemas.microsoft.com/office/drawing/2014/main" id="{190B3763-9C9E-ECA5-7A81-15DAD0C403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408" r="8408"/>
          <a:stretch>
            <a:fillRect/>
          </a:stretch>
        </p:blipFill>
        <p:spPr/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C06EF80-7095-6B84-9D1B-83A7EE95C36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nb-NO" dirty="0"/>
              <a:t>Hvem har ansvar når prosjektet går over i drift? </a:t>
            </a:r>
          </a:p>
          <a:p>
            <a:r>
              <a:rPr lang="nb-NO" dirty="0"/>
              <a:t>Inkluder linjeorganisasjonen tidlig</a:t>
            </a:r>
          </a:p>
          <a:p>
            <a:r>
              <a:rPr lang="nb-NO" dirty="0"/>
              <a:t>Husk økonomi i driftsfasen! </a:t>
            </a:r>
          </a:p>
        </p:txBody>
      </p:sp>
    </p:spTree>
    <p:extLst>
      <p:ext uri="{BB962C8B-B14F-4D97-AF65-F5344CB8AC3E}">
        <p14:creationId xmlns:p14="http://schemas.microsoft.com/office/powerpoint/2010/main" val="326092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7E9A90-C6A6-EA88-CEDE-A17CDF912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6" name="Sammendragszoom 5">
                <a:extLst>
                  <a:ext uri="{FF2B5EF4-FFF2-40B4-BE49-F238E27FC236}">
                    <a16:creationId xmlns:a16="http://schemas.microsoft.com/office/drawing/2014/main" id="{F7714931-86BA-72B0-7A50-E60496F6EB9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057775" y="1892300"/>
              <a:ext cx="6296025" cy="3557588"/>
            </p:xfrm>
            <a:graphic>
              <a:graphicData uri="http://schemas.microsoft.com/office/powerpoint/2016/summaryzoom">
                <psuz:summaryZm>
                  <psuz:summaryZmObj sectionId="{8E36E342-9F04-41F8-9804-E5E466414459}">
                    <psuz:zmPr id="{AAC87014-3484-4BD1-B1AD-4E923E908E6C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61679" y="131991"/>
                          <a:ext cx="2833211" cy="159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4CA4AE6-86A5-43D0-A701-15CE681D2ABD}">
                    <psuz:zmPr id="{F3388E97-C3BD-4F9B-B36D-C9BBB3A9DB6A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201135" y="131991"/>
                          <a:ext cx="2833211" cy="159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A391719-FDC0-4C7F-81AF-A4C40C828411}">
                    <psuz:zmPr id="{BEBE16CD-AE9C-4686-B292-9376229BA8FA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61679" y="1831916"/>
                          <a:ext cx="2833211" cy="159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4979AE83-59D7-40BD-B98E-FD1AA642EF5C}">
                    <psuz:zmPr id="{2F59291F-3205-48F8-8876-7A6A8FD54C06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201135" y="1831916"/>
                          <a:ext cx="2833211" cy="159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6" name="Sammendragszoom 5">
                <a:extLst>
                  <a:ext uri="{FF2B5EF4-FFF2-40B4-BE49-F238E27FC236}">
                    <a16:creationId xmlns:a16="http://schemas.microsoft.com/office/drawing/2014/main" id="{F7714931-86BA-72B0-7A50-E60496F6EB9A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5057775" y="1892300"/>
                <a:ext cx="6296025" cy="3557588"/>
                <a:chOff x="5057775" y="1892300"/>
                <a:chExt cx="6296025" cy="3557588"/>
              </a:xfrm>
            </p:grpSpPr>
            <p:pic>
              <p:nvPicPr>
                <p:cNvPr id="3" name="Bilde 3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19454" y="2024291"/>
                  <a:ext cx="2833211" cy="159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Bilde 4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258910" y="2024291"/>
                  <a:ext cx="2833211" cy="159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Bilde 5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19454" y="3724216"/>
                  <a:ext cx="2833211" cy="159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Bilde 7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58910" y="3724216"/>
                  <a:ext cx="2833211" cy="159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0DCB793D-2CBC-E9F4-F289-DB24BF624E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6D5CF8C-AC67-5461-6576-B3727F1AD7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" y="1787430"/>
            <a:ext cx="3955173" cy="37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68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69D87868-69C7-AAAE-99D6-46F80751B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 dirty="0"/>
              <a:t>Ikke </a:t>
            </a:r>
            <a:r>
              <a:rPr lang="nb-NO" dirty="0" err="1"/>
              <a:t>heeeelt</a:t>
            </a:r>
            <a:r>
              <a:rPr lang="nb-NO" dirty="0"/>
              <a:t> ferdig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AFAFB01F-6483-4394-E33D-32067155821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32850" y="1892135"/>
            <a:ext cx="5120950" cy="3557588"/>
          </a:xfrm>
        </p:spPr>
        <p:txBody>
          <a:bodyPr>
            <a:normAutofit lnSpcReduction="10000"/>
          </a:bodyPr>
          <a:lstStyle/>
          <a:p>
            <a:r>
              <a:rPr lang="nb-NO" dirty="0"/>
              <a:t>Det vil bli publisert arbeidsoppgaver til hver leksjon i kurset </a:t>
            </a:r>
          </a:p>
          <a:p>
            <a:r>
              <a:rPr lang="nb-NO" dirty="0"/>
              <a:t>Litt korrektur og små endringer</a:t>
            </a:r>
          </a:p>
          <a:p>
            <a:r>
              <a:rPr lang="nb-NO" dirty="0"/>
              <a:t>Vurderer eget emne om rollen som prosjekteier og styringsgruppe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10" name="Plassholder for bilde 9" descr="Et bilde som inneholder skjermbilde, tegnefilm, design&#10;&#10;Automatisk generert beskrivelse">
            <a:extLst>
              <a:ext uri="{FF2B5EF4-FFF2-40B4-BE49-F238E27FC236}">
                <a16:creationId xmlns:a16="http://schemas.microsoft.com/office/drawing/2014/main" id="{FD74846E-88B2-51F2-B121-3CE9A2B6A46C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2"/>
          <a:srcRect t="4908" r="-3" b="25619"/>
          <a:stretch/>
        </p:blipFill>
        <p:spPr>
          <a:xfrm>
            <a:off x="838199" y="1892135"/>
            <a:ext cx="5120951" cy="3557588"/>
          </a:xfrm>
          <a:noFill/>
        </p:spPr>
      </p:pic>
    </p:spTree>
    <p:extLst>
      <p:ext uri="{BB962C8B-B14F-4D97-AF65-F5344CB8AC3E}">
        <p14:creationId xmlns:p14="http://schemas.microsoft.com/office/powerpoint/2010/main" val="408434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C4B428-2175-1CCC-4EA6-DE6F0707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Ja, takk til tilbakemeldinger!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C6FC4EF-CB6A-F94C-6ABC-79C9917B545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nb-NO" dirty="0"/>
              <a:t>Send gjerne e-post til meg om kurset.</a:t>
            </a:r>
          </a:p>
          <a:p>
            <a:r>
              <a:rPr lang="nb-NO" dirty="0"/>
              <a:t>E-post: </a:t>
            </a:r>
            <a:r>
              <a:rPr lang="nb-NO" dirty="0">
                <a:hlinkClick r:id="rId2"/>
              </a:rPr>
              <a:t>siltor@innlandetfylke.no</a:t>
            </a:r>
            <a:endParaRPr lang="nb-NO" dirty="0"/>
          </a:p>
          <a:p>
            <a:endParaRPr lang="nb-NO" dirty="0"/>
          </a:p>
        </p:txBody>
      </p:sp>
      <p:pic>
        <p:nvPicPr>
          <p:cNvPr id="6" name="Plassholder for innhold 5" descr="Et bilde som inneholder penn, skrivesaker&#10;&#10;Automatisk generert beskrivelse">
            <a:extLst>
              <a:ext uri="{FF2B5EF4-FFF2-40B4-BE49-F238E27FC236}">
                <a16:creationId xmlns:a16="http://schemas.microsoft.com/office/drawing/2014/main" id="{820D8D42-8084-C3D6-3DE9-E1F394631655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1620043" y="1892300"/>
            <a:ext cx="3557588" cy="3557588"/>
          </a:xfrm>
        </p:spPr>
      </p:pic>
    </p:spTree>
    <p:extLst>
      <p:ext uri="{BB962C8B-B14F-4D97-AF65-F5344CB8AC3E}">
        <p14:creationId xmlns:p14="http://schemas.microsoft.com/office/powerpoint/2010/main" val="3349357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9344DA7-5145-8E94-00E0-186058A11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640"/>
            <a:ext cx="10515600" cy="1054100"/>
          </a:xfrm>
        </p:spPr>
        <p:txBody>
          <a:bodyPr/>
          <a:lstStyle/>
          <a:p>
            <a:r>
              <a:rPr lang="en-US" dirty="0" err="1"/>
              <a:t>Takk</a:t>
            </a:r>
            <a:r>
              <a:rPr lang="en-US" dirty="0"/>
              <a:t> for meg!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44A508E-1CA3-AD60-2EC5-393BAB2149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136665"/>
            <a:ext cx="10515600" cy="12509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Bilde 11" descr="Et bilde som inneholder tekst, Font, logo, Grafikk&#10;&#10;Automatisk generert beskrivelse">
            <a:extLst>
              <a:ext uri="{FF2B5EF4-FFF2-40B4-BE49-F238E27FC236}">
                <a16:creationId xmlns:a16="http://schemas.microsoft.com/office/drawing/2014/main" id="{11645A22-3F90-9475-A325-73B1B52FA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275" y="3158322"/>
            <a:ext cx="2197449" cy="201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66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861AD6C-BC18-BE78-3742-683908E9A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Hvem</a:t>
            </a:r>
            <a:r>
              <a:rPr lang="en-US" dirty="0"/>
              <a:t> er vi?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50E2F85-CDE8-D676-5555-630B3304F0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Silje Grøtan Torp, Innlandet fylkesbibliotek</a:t>
            </a:r>
          </a:p>
          <a:p>
            <a:r>
              <a:rPr lang="nb-NO" dirty="0"/>
              <a:t>Anne Askeland, Møre og Romsdal fylkeskommune</a:t>
            </a:r>
          </a:p>
          <a:p>
            <a:r>
              <a:rPr lang="nb-NO" dirty="0"/>
              <a:t>Sverre Helge Bolstad, Bergen Offentlige Bibliotek</a:t>
            </a:r>
          </a:p>
          <a:p>
            <a:r>
              <a:rPr lang="nb-NO" dirty="0"/>
              <a:t>Siri Vikse, Haugesund bibliotek</a:t>
            </a:r>
          </a:p>
          <a:p>
            <a:r>
              <a:rPr lang="nb-NO" dirty="0"/>
              <a:t>Øystein Stabell, Innlandet fylkesbibliotek</a:t>
            </a:r>
          </a:p>
          <a:p>
            <a:r>
              <a:rPr lang="nb-NO" dirty="0"/>
              <a:t>Marius Græsby, Innlandet fylkesbibliotek</a:t>
            </a:r>
          </a:p>
          <a:p>
            <a:r>
              <a:rPr lang="nb-NO" dirty="0"/>
              <a:t>Joep Aarts, avdeling for bibliotekutvikling, Nasjonalbiblioteket</a:t>
            </a:r>
          </a:p>
        </p:txBody>
      </p:sp>
    </p:spTree>
    <p:extLst>
      <p:ext uri="{BB962C8B-B14F-4D97-AF65-F5344CB8AC3E}">
        <p14:creationId xmlns:p14="http://schemas.microsoft.com/office/powerpoint/2010/main" val="4444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73A4C9-1199-FD11-E667-FCBC9424C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Hvorfor lage kurs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14EDF76-C52E-8DEA-BCDE-D602DFE9263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nb-NO" dirty="0"/>
              <a:t>Behov i bibliotekene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614B9AB-49FC-7624-832F-6B813665337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nb-NO" dirty="0"/>
              <a:t>Forespørsel fra NB</a:t>
            </a:r>
          </a:p>
        </p:txBody>
      </p:sp>
      <p:pic>
        <p:nvPicPr>
          <p:cNvPr id="7" name="Bilde 6" descr="Et bilde som inneholder klær, sko, tegnefilm, kunst&#10;&#10;Automatisk generert beskrivelse">
            <a:extLst>
              <a:ext uri="{FF2B5EF4-FFF2-40B4-BE49-F238E27FC236}">
                <a16:creationId xmlns:a16="http://schemas.microsoft.com/office/drawing/2014/main" id="{F95220AB-AE35-40A2-B9B5-C36C04571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849" y="2339974"/>
            <a:ext cx="5120951" cy="3414650"/>
          </a:xfrm>
          <a:prstGeom prst="rect">
            <a:avLst/>
          </a:prstGeom>
        </p:spPr>
      </p:pic>
      <p:pic>
        <p:nvPicPr>
          <p:cNvPr id="9" name="Bilde 8" descr="Et bilde som inneholder tekst, skjermbilde, datamaskin, design&#10;&#10;Automatisk generert beskrivelse">
            <a:extLst>
              <a:ext uri="{FF2B5EF4-FFF2-40B4-BE49-F238E27FC236}">
                <a16:creationId xmlns:a16="http://schemas.microsoft.com/office/drawing/2014/main" id="{6D7AA1C9-ECEB-8B0B-BE14-1FB6D75FE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245" y="2339974"/>
            <a:ext cx="3414650" cy="34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8D897D-04C0-9300-359D-031D3EA6D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Bibliotekutvikling og Prosjektveiviseren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78CE6DF-FB7D-8ADA-83F0-B2F7AEEA14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Kurset tar utgangspunkt i NBs utlysning av midler til bibliotekutvikling</a:t>
            </a:r>
          </a:p>
          <a:p>
            <a:r>
              <a:rPr lang="nb-NO" dirty="0"/>
              <a:t>Knytter også kurset opp mot statens anbefalte prosjektverktøy prosjektveiviseren.no </a:t>
            </a:r>
          </a:p>
        </p:txBody>
      </p:sp>
    </p:spTree>
    <p:extLst>
      <p:ext uri="{BB962C8B-B14F-4D97-AF65-F5344CB8AC3E}">
        <p14:creationId xmlns:p14="http://schemas.microsoft.com/office/powerpoint/2010/main" val="251976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345548-FED7-006E-E1A6-19AC1FCC0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Formålet med kurset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F7E5E67-8721-6F90-A85B-0EB19C3BFC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Formålet er at bibliotekansatte som ønsker å drive bibliotekutvikling får bedre kunnskap om å planlegge, søke om, gjennomføre og avslutte utviklingsprosjekter i bibliotek. 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Dette forsøker vi å oppnå gjennom å lage et enkelt og praksisnært nettkurs om prosjektarbeid i bibliotek, med utgangspunkt i Nasjonalbibliotekets utviklingsmidler og prosjektveiviseren.no. Målgruppa for kurset er bibliotekansatte som ønsker å drive utviklingsprosjekter. Kurset skal ikke kreve forkunnskaper i prosjektarbeid, men skal gi inspirasjon og trygghet for de som skal i gang med prosjektarbeid i bibliotek.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445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A83C21-864A-C39D-097E-BE6BE3D8C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966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 dirty="0"/>
              <a:t>Film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34A7B550-41F1-971F-C131-7AF508120D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5694" r="-1" b="4718"/>
          <a:stretch/>
        </p:blipFill>
        <p:spPr>
          <a:xfrm>
            <a:off x="7400925" y="1873662"/>
            <a:ext cx="3952875" cy="3564392"/>
          </a:xfrm>
          <a:noFill/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515950-B9E9-BA07-ECA4-940EE296FAA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1873662"/>
            <a:ext cx="6296025" cy="3557588"/>
          </a:xfrm>
        </p:spPr>
        <p:txBody>
          <a:bodyPr>
            <a:normAutofit/>
          </a:bodyPr>
          <a:lstStyle/>
          <a:p>
            <a:r>
              <a:rPr lang="nb-NO" dirty="0"/>
              <a:t>Hver leksjon i kurset innledes med en film</a:t>
            </a:r>
          </a:p>
          <a:p>
            <a:r>
              <a:rPr lang="nb-NO" dirty="0"/>
              <a:t>Egen film om budsjett og økonomistyring</a:t>
            </a:r>
          </a:p>
          <a:p>
            <a:r>
              <a:rPr lang="nb-NO" dirty="0"/>
              <a:t>5 filmer = </a:t>
            </a:r>
            <a:r>
              <a:rPr lang="nb-NO" dirty="0" err="1"/>
              <a:t>kræsjkurs</a:t>
            </a:r>
            <a:r>
              <a:rPr lang="nb-NO" dirty="0"/>
              <a:t> i prosjektarbeid</a:t>
            </a:r>
          </a:p>
          <a:p>
            <a:r>
              <a:rPr lang="nb-NO" dirty="0"/>
              <a:t>Stor takk til Siri Vikse, som er kursets ansikt utad! 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4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7E9A90-C6A6-EA88-CEDE-A17CDF912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6" name="Sammendragszoom 5">
                <a:extLst>
                  <a:ext uri="{FF2B5EF4-FFF2-40B4-BE49-F238E27FC236}">
                    <a16:creationId xmlns:a16="http://schemas.microsoft.com/office/drawing/2014/main" id="{F7714931-86BA-72B0-7A50-E60496F6EB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8359250"/>
                  </p:ext>
                </p:extLst>
              </p:nvPr>
            </p:nvGraphicFramePr>
            <p:xfrm>
              <a:off x="5057775" y="1892300"/>
              <a:ext cx="6296025" cy="3557588"/>
            </p:xfrm>
            <a:graphic>
              <a:graphicData uri="http://schemas.microsoft.com/office/powerpoint/2016/summaryzoom">
                <psuz:summaryZm>
                  <psuz:summaryZmObj sectionId="{8E36E342-9F04-41F8-9804-E5E466414459}">
                    <psuz:zmPr id="{AAC87014-3484-4BD1-B1AD-4E923E908E6C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61679" y="131991"/>
                          <a:ext cx="2833211" cy="159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4CA4AE6-86A5-43D0-A701-15CE681D2ABD}">
                    <psuz:zmPr id="{F3388E97-C3BD-4F9B-B36D-C9BBB3A9DB6A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201135" y="131991"/>
                          <a:ext cx="2833211" cy="159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A391719-FDC0-4C7F-81AF-A4C40C828411}">
                    <psuz:zmPr id="{BEBE16CD-AE9C-4686-B292-9376229BA8FA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61679" y="1831916"/>
                          <a:ext cx="2833211" cy="159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4979AE83-59D7-40BD-B98E-FD1AA642EF5C}">
                    <psuz:zmPr id="{2F59291F-3205-48F8-8876-7A6A8FD54C06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201135" y="1831916"/>
                          <a:ext cx="2833211" cy="159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6" name="Sammendragszoom 5">
                <a:extLst>
                  <a:ext uri="{FF2B5EF4-FFF2-40B4-BE49-F238E27FC236}">
                    <a16:creationId xmlns:a16="http://schemas.microsoft.com/office/drawing/2014/main" id="{F7714931-86BA-72B0-7A50-E60496F6EB9A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5057775" y="1892300"/>
                <a:ext cx="6296025" cy="3557588"/>
                <a:chOff x="5057775" y="1892300"/>
                <a:chExt cx="6296025" cy="3557588"/>
              </a:xfrm>
            </p:grpSpPr>
            <p:pic>
              <p:nvPicPr>
                <p:cNvPr id="3" name="Bilde 3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19454" y="2024291"/>
                  <a:ext cx="2833211" cy="159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Bilde 4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258910" y="2024291"/>
                  <a:ext cx="2833211" cy="159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Bilde 5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19454" y="3724216"/>
                  <a:ext cx="2833211" cy="159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Bilde 7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58910" y="3724216"/>
                  <a:ext cx="2833211" cy="159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0DCB793D-2CBC-E9F4-F289-DB24BF624E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6D5CF8C-AC67-5461-6576-B3727F1AD7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" y="1787430"/>
            <a:ext cx="3955173" cy="37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21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43806B-E90C-CF15-2BE0-6B9D2ABE8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/>
              <a:t>Før du skriver søknad om prosjektmidler</a:t>
            </a:r>
          </a:p>
        </p:txBody>
      </p:sp>
      <p:pic>
        <p:nvPicPr>
          <p:cNvPr id="15" name="Plassholder for bilde 14" descr="Et bilde som inneholder tegnefilm, clip art, Tegnefilm, illustrasjon&#10;&#10;Automatisk generert beskrivelse">
            <a:extLst>
              <a:ext uri="{FF2B5EF4-FFF2-40B4-BE49-F238E27FC236}">
                <a16:creationId xmlns:a16="http://schemas.microsoft.com/office/drawing/2014/main" id="{5146B8B7-C9E3-AD1B-1B56-8E27C3547F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635" r="5635"/>
          <a:stretch>
            <a:fillRect/>
          </a:stretch>
        </p:blipFill>
        <p:spPr>
          <a:xfrm>
            <a:off x="838200" y="1892300"/>
            <a:ext cx="3952875" cy="3563938"/>
          </a:xfrm>
        </p:spPr>
      </p:pic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458F8F5C-5E1E-9B52-487C-6FEC41973F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57775" y="1892135"/>
            <a:ext cx="6296025" cy="3557588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nb-NO" dirty="0"/>
              <a:t>Et prosjekt blir til – formål og mål</a:t>
            </a:r>
          </a:p>
          <a:p>
            <a:pPr>
              <a:buClrTx/>
            </a:pPr>
            <a:r>
              <a:rPr lang="nb-NO" dirty="0"/>
              <a:t>Budsjett og økonomistyring</a:t>
            </a:r>
          </a:p>
          <a:p>
            <a:pPr>
              <a:buClrTx/>
            </a:pPr>
            <a:r>
              <a:rPr lang="nb-NO" dirty="0"/>
              <a:t>Brukermedvirkning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7851082"/>
      </p:ext>
    </p:extLst>
  </p:cSld>
  <p:clrMapOvr>
    <a:masterClrMapping/>
  </p:clrMapOvr>
</p:sld>
</file>

<file path=ppt/theme/theme1.xml><?xml version="1.0" encoding="utf-8"?>
<a:theme xmlns:a="http://schemas.openxmlformats.org/drawingml/2006/main" name="Innlandet fylkeskommune ppt mal V4">
  <a:themeElements>
    <a:clrScheme name="Innlandet fylkeskommune">
      <a:dk1>
        <a:srgbClr val="000000"/>
      </a:dk1>
      <a:lt1>
        <a:sysClr val="window" lastClr="FFFFFF"/>
      </a:lt1>
      <a:dk2>
        <a:srgbClr val="005850"/>
      </a:dk2>
      <a:lt2>
        <a:srgbClr val="E7E6E6"/>
      </a:lt2>
      <a:accent1>
        <a:srgbClr val="009D4F"/>
      </a:accent1>
      <a:accent2>
        <a:srgbClr val="0055B8"/>
      </a:accent2>
      <a:accent3>
        <a:srgbClr val="960048"/>
      </a:accent3>
      <a:accent4>
        <a:srgbClr val="FFB600"/>
      </a:accent4>
      <a:accent5>
        <a:srgbClr val="592C82"/>
      </a:accent5>
      <a:accent6>
        <a:srgbClr val="6F7271"/>
      </a:accent6>
      <a:hlink>
        <a:srgbClr val="0070C0"/>
      </a:hlink>
      <a:folHlink>
        <a:srgbClr val="960048"/>
      </a:folHlink>
    </a:clrScheme>
    <a:fontScheme name="Innlandet fylkeskommune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01_Presentasjon_Mal_A_Ny.potx" id="{2DD69819-88EB-47D6-AC59-FC829AC98C92}" vid="{17D01A55-8CA7-475A-B964-6EB219CA42A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a81294-852b-4397-80b6-c5f03d5aa461">
      <Terms xmlns="http://schemas.microsoft.com/office/infopath/2007/PartnerControls"/>
    </lcf76f155ced4ddcb4097134ff3c332f>
    <TaxCatchAll xmlns="64af36ef-243b-4ef4-b9b7-163adabe662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C4A9FF5242E104D8D3D78D38048C80E" ma:contentTypeVersion="17" ma:contentTypeDescription="Opprett et nytt dokument." ma:contentTypeScope="" ma:versionID="c88441c575137bfa4e36e7831c5a8cc6">
  <xsd:schema xmlns:xsd="http://www.w3.org/2001/XMLSchema" xmlns:xs="http://www.w3.org/2001/XMLSchema" xmlns:p="http://schemas.microsoft.com/office/2006/metadata/properties" xmlns:ns2="cba81294-852b-4397-80b6-c5f03d5aa461" xmlns:ns3="64af36ef-243b-4ef4-b9b7-163adabe662c" targetNamespace="http://schemas.microsoft.com/office/2006/metadata/properties" ma:root="true" ma:fieldsID="ec54e25dbbf41492adc3489f4add1b41" ns2:_="" ns3:_="">
    <xsd:import namespace="cba81294-852b-4397-80b6-c5f03d5aa461"/>
    <xsd:import namespace="64af36ef-243b-4ef4-b9b7-163adabe66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1294-852b-4397-80b6-c5f03d5aa4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51fcebc8-c32b-4d40-8d21-7602f8e3c0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f36ef-243b-4ef4-b9b7-163adabe662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54c6b1f-bf46-4714-929a-79adcf9eaeef}" ma:internalName="TaxCatchAll" ma:showField="CatchAllData" ma:web="64af36ef-243b-4ef4-b9b7-163adabe66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635E7D-9AD8-4DE5-B341-5A17E83D10AE}">
  <ds:schemaRefs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09b792b6-4ab4-4a21-a193-558d2c63637e"/>
    <ds:schemaRef ds:uri="http://schemas.microsoft.com/office/2006/metadata/properties"/>
    <ds:schemaRef ds:uri="61db5646-e9ad-4f13-b271-ef7582ab6917"/>
    <ds:schemaRef ds:uri="http://purl.org/dc/elements/1.1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FE8A6FFE-78C6-4126-BF2B-600164E0B802}"/>
</file>

<file path=customXml/itemProps3.xml><?xml version="1.0" encoding="utf-8"?>
<ds:datastoreItem xmlns:ds="http://schemas.openxmlformats.org/officeDocument/2006/customXml" ds:itemID="{6E937B63-96A0-4A6D-ABFC-C552CCD7A0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P01_Presentasjon_Mal_A</Template>
  <TotalTime>4632</TotalTime>
  <Words>538</Words>
  <Application>Microsoft Office PowerPoint</Application>
  <PresentationFormat>Widescreen</PresentationFormat>
  <Paragraphs>90</Paragraphs>
  <Slides>26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31" baseType="lpstr">
      <vt:lpstr>Arial</vt:lpstr>
      <vt:lpstr>Calibri</vt:lpstr>
      <vt:lpstr>DM Sans</vt:lpstr>
      <vt:lpstr>Roboto</vt:lpstr>
      <vt:lpstr>Innlandet fylkeskommune ppt mal V4</vt:lpstr>
      <vt:lpstr>Prosjektarbeid i bibliotek</vt:lpstr>
      <vt:lpstr>PowerPoint-presentasjon</vt:lpstr>
      <vt:lpstr>Hvem er vi?</vt:lpstr>
      <vt:lpstr>Hvorfor lage kurs</vt:lpstr>
      <vt:lpstr>Bibliotekutvikling og Prosjektveiviseren</vt:lpstr>
      <vt:lpstr>Formålet med kurset</vt:lpstr>
      <vt:lpstr>Film</vt:lpstr>
      <vt:lpstr>PowerPoint-presentasjon</vt:lpstr>
      <vt:lpstr>Før du skriver søknad om prosjektmidler</vt:lpstr>
      <vt:lpstr>PowerPoint-presentasjon</vt:lpstr>
      <vt:lpstr>Budsjett og økonomistyring</vt:lpstr>
      <vt:lpstr>Brukermedvirkning</vt:lpstr>
      <vt:lpstr>Ulike metoder</vt:lpstr>
      <vt:lpstr>Hvordan skrive prosjektsøknaden</vt:lpstr>
      <vt:lpstr>Les utlysningen! </vt:lpstr>
      <vt:lpstr>Gjennomføringsfasen</vt:lpstr>
      <vt:lpstr>Organisering og gjennomføring</vt:lpstr>
      <vt:lpstr>Erfaringslogg</vt:lpstr>
      <vt:lpstr>Avslutning av gjennomføringsfasen</vt:lpstr>
      <vt:lpstr>Når prosjektet er avsluttet</vt:lpstr>
      <vt:lpstr>Realisering av prosjektet</vt:lpstr>
      <vt:lpstr>Planlegg overgangen fra prosjekt til drift</vt:lpstr>
      <vt:lpstr>PowerPoint-presentasjon</vt:lpstr>
      <vt:lpstr>Ikke heeeelt ferdig</vt:lpstr>
      <vt:lpstr>Ja, takk til tilbakemeldinger! </vt:lpstr>
      <vt:lpstr>Takk for meg!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Prosjektarbeid i bibliotek</dc:title>
  <dc:creator>Torp, Silje Grøtan</dc:creator>
  <cp:lastModifiedBy>Inger Stenersen</cp:lastModifiedBy>
  <cp:revision>2</cp:revision>
  <dcterms:created xsi:type="dcterms:W3CDTF">2023-11-22T13:42:43Z</dcterms:created>
  <dcterms:modified xsi:type="dcterms:W3CDTF">2023-11-29T10:25:48Z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0x010100A471A0443632D641A73A98CE8571C591</vt:lpwstr>
  </property>
  <property fmtid="{D5CDD505-2E9C-101B-9397-08002B2CF9AE}" pid="3" name="MediaServiceImageTags">
    <vt:lpwstr/>
  </property>
</Properties>
</file>