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4"/>
  </p:sldMasterIdLst>
  <p:notesMasterIdLst>
    <p:notesMasterId r:id="rId31"/>
  </p:notesMasterIdLst>
  <p:handoutMasterIdLst>
    <p:handoutMasterId r:id="rId32"/>
  </p:handoutMasterIdLst>
  <p:sldIdLst>
    <p:sldId id="390" r:id="rId5"/>
    <p:sldId id="392" r:id="rId6"/>
    <p:sldId id="406" r:id="rId7"/>
    <p:sldId id="2147196487" r:id="rId8"/>
    <p:sldId id="2147196485" r:id="rId9"/>
    <p:sldId id="415" r:id="rId10"/>
    <p:sldId id="412" r:id="rId11"/>
    <p:sldId id="413" r:id="rId12"/>
    <p:sldId id="2147196482" r:id="rId13"/>
    <p:sldId id="2147196480" r:id="rId14"/>
    <p:sldId id="407" r:id="rId15"/>
    <p:sldId id="2147196472" r:id="rId16"/>
    <p:sldId id="437" r:id="rId17"/>
    <p:sldId id="2147196479" r:id="rId18"/>
    <p:sldId id="408" r:id="rId19"/>
    <p:sldId id="410" r:id="rId20"/>
    <p:sldId id="409" r:id="rId21"/>
    <p:sldId id="411" r:id="rId22"/>
    <p:sldId id="2147196483" r:id="rId23"/>
    <p:sldId id="2147196484" r:id="rId24"/>
    <p:sldId id="2147196486" r:id="rId25"/>
    <p:sldId id="391" r:id="rId26"/>
    <p:sldId id="393" r:id="rId27"/>
    <p:sldId id="405" r:id="rId28"/>
    <p:sldId id="404" r:id="rId29"/>
    <p:sldId id="398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slo Sans Office" panose="020B0604020202020204" charset="0"/>
      <p:regular r:id="rId37"/>
      <p:bold r:id="rId38"/>
      <p:italic r:id="rId39"/>
      <p:boldItalic r:id="rId4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BFE82C7D-DE78-9B41-9138-E7CD198A3DC4}">
          <p14:sldIdLst>
            <p14:sldId id="390"/>
          </p14:sldIdLst>
        </p14:section>
        <p14:section name="Innhold" id="{1EAB8084-81C0-4A38-A462-8850E33819E1}">
          <p14:sldIdLst>
            <p14:sldId id="392"/>
            <p14:sldId id="406"/>
            <p14:sldId id="2147196487"/>
            <p14:sldId id="2147196485"/>
            <p14:sldId id="415"/>
            <p14:sldId id="412"/>
            <p14:sldId id="413"/>
            <p14:sldId id="2147196482"/>
            <p14:sldId id="2147196480"/>
            <p14:sldId id="407"/>
            <p14:sldId id="2147196472"/>
            <p14:sldId id="437"/>
            <p14:sldId id="2147196479"/>
            <p14:sldId id="408"/>
            <p14:sldId id="410"/>
            <p14:sldId id="409"/>
            <p14:sldId id="411"/>
            <p14:sldId id="2147196483"/>
            <p14:sldId id="2147196484"/>
            <p14:sldId id="2147196486"/>
          </p14:sldIdLst>
        </p14:section>
        <p14:section name="Avslutning" id="{3443A10D-D075-4AA6-922E-FAF148A0E6C9}">
          <p14:sldIdLst>
            <p14:sldId id="391"/>
          </p14:sldIdLst>
        </p14:section>
        <p14:section name="Lysark om Deichman" id="{A1DC040B-AB88-4B42-BD77-5A10D7B7E8A2}">
          <p14:sldIdLst>
            <p14:sldId id="393"/>
            <p14:sldId id="405"/>
            <p14:sldId id="404"/>
            <p14:sldId id="398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53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2952" y="10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r Stenersen" userId="f9d90916-37d7-4a2c-af35-c4457f014f51" providerId="ADAL" clId="{A516A0F6-EFFF-436B-BF7E-0E0D8C4DD311}"/>
    <pc:docChg chg="delSld modSld modSection">
      <pc:chgData name="Inger Stenersen" userId="f9d90916-37d7-4a2c-af35-c4457f014f51" providerId="ADAL" clId="{A516A0F6-EFFF-436B-BF7E-0E0D8C4DD311}" dt="2023-11-29T10:24:32.316" v="3"/>
      <pc:docMkLst>
        <pc:docMk/>
      </pc:docMkLst>
      <pc:sldChg chg="modSp mod">
        <pc:chgData name="Inger Stenersen" userId="f9d90916-37d7-4a2c-af35-c4457f014f51" providerId="ADAL" clId="{A516A0F6-EFFF-436B-BF7E-0E0D8C4DD311}" dt="2023-11-29T10:24:32.316" v="3"/>
        <pc:sldMkLst>
          <pc:docMk/>
          <pc:sldMk cId="3322120203" sldId="390"/>
        </pc:sldMkLst>
        <pc:spChg chg="mod">
          <ac:chgData name="Inger Stenersen" userId="f9d90916-37d7-4a2c-af35-c4457f014f51" providerId="ADAL" clId="{A516A0F6-EFFF-436B-BF7E-0E0D8C4DD311}" dt="2023-11-29T10:24:32.316" v="3"/>
          <ac:spMkLst>
            <pc:docMk/>
            <pc:sldMk cId="3322120203" sldId="390"/>
            <ac:spMk id="3" creationId="{00000000-0000-0000-0000-000000000000}"/>
          </ac:spMkLst>
        </pc:spChg>
      </pc:sldChg>
      <pc:sldChg chg="del">
        <pc:chgData name="Inger Stenersen" userId="f9d90916-37d7-4a2c-af35-c4457f014f51" providerId="ADAL" clId="{A516A0F6-EFFF-436B-BF7E-0E0D8C4DD311}" dt="2023-11-28T15:18:50.826" v="0" actId="47"/>
        <pc:sldMkLst>
          <pc:docMk/>
          <pc:sldMk cId="675899213" sldId="4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8DCCA-F173-4F5A-99A0-A3FE6756075F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BF7FA-64A7-4032-B828-0BD5B8A3E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313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576996CD-C051-524E-B0EC-F7D3DAFC406C}" type="datetimeFigureOut">
              <a:rPr lang="nb-NO" smtClean="0"/>
              <a:pPr/>
              <a:t>29.11.2023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18893"/>
            <a:ext cx="4173034" cy="234733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3200400"/>
            <a:ext cx="5486400" cy="5352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7DA70C78-173F-D64A-A73A-E7995BB9F68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slo Sans Office" panose="02000000000000000000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836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6601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2068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225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1977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2469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3684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7388" y="619125"/>
            <a:ext cx="4170362" cy="23463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Visjonen vår (fra merkeplattformen).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861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rsid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29.11.2023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92" y="3521869"/>
            <a:ext cx="4782433" cy="2690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29.11.2023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29.11.2023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29.11.2023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 - skille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3402762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29.11.2023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29.11.2023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29.11.2023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Takk for meg!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www.deichman.no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9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rside med 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87" y="3049199"/>
            <a:ext cx="5295360" cy="39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solidFill>
            <a:schemeClr val="accent5"/>
          </a:solidFill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29.11.2023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71418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1139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rsi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392228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3116" y="6292352"/>
            <a:ext cx="8121648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 SITAT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92" y="3521869"/>
            <a:ext cx="4782433" cy="2690119"/>
          </a:xfrm>
          <a:prstGeom prst="rect">
            <a:avLst/>
          </a:prstGeom>
          <a:noFill/>
        </p:spPr>
      </p:pic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915400" y="2031999"/>
            <a:ext cx="2581275" cy="4068763"/>
          </a:xfrm>
          <a:solidFill>
            <a:schemeClr val="accent5"/>
          </a:solidFill>
        </p:spPr>
        <p:txBody>
          <a:bodyPr lIns="72000" rIns="72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b="0" i="1" baseline="0"/>
            </a:lvl1pPr>
            <a:lvl3pPr marL="396000" indent="0">
              <a:buNone/>
              <a:defRPr/>
            </a:lvl3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Rediger tekststiler i malen</a:t>
            </a:r>
          </a:p>
          <a:p>
            <a:pPr marL="216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Andre nivå</a:t>
            </a:r>
          </a:p>
          <a:p>
            <a:pPr marL="216000" marR="0" lvl="2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Tredje 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7658099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7" name="Tittel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8" name="Plassholder for dato 2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0496DB-E8C8-4849-8A63-AC568158CC03}" type="datetime1">
              <a:rPr lang="nb-NO" smtClean="0"/>
              <a:pPr/>
              <a:t>29.11.2023</a:t>
            </a:fld>
            <a:endParaRPr lang="nb-NO" dirty="0"/>
          </a:p>
        </p:txBody>
      </p:sp>
      <p:sp>
        <p:nvSpPr>
          <p:cNvPr id="29" name="Plassholder for bunntekst 2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0" name="Plassholder for lysbildenummer 2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32" name="Bild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15" y="4866928"/>
            <a:ext cx="2737554" cy="15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5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29.11.2023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ele lysark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120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VIDE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  <p:sp>
        <p:nvSpPr>
          <p:cNvPr id="6" name="Plassholder for media 5"/>
          <p:cNvSpPr>
            <a:spLocks noGrp="1"/>
          </p:cNvSpPr>
          <p:nvPr>
            <p:ph type="media" sz="quarter" idx="13"/>
          </p:nvPr>
        </p:nvSpPr>
        <p:spPr>
          <a:xfrm>
            <a:off x="914400" y="-1"/>
            <a:ext cx="11277598" cy="6343649"/>
          </a:xfrm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307154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3"/>
          </p:nvPr>
        </p:nvSpPr>
        <p:spPr>
          <a:xfrm>
            <a:off x="1241425" y="0"/>
            <a:ext cx="10950575" cy="629285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9461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40496DB-E8C8-4849-8A63-AC568158CC03}" type="datetime1">
              <a:rPr lang="nb-NO" smtClean="0"/>
              <a:pPr/>
              <a:t>29.11.2023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pic>
        <p:nvPicPr>
          <p:cNvPr id="8" name="Bild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69" y="6429600"/>
            <a:ext cx="788662" cy="1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66" r:id="rId2"/>
    <p:sldLayoutId id="2147483867" r:id="rId3"/>
    <p:sldLayoutId id="2147483740" r:id="rId4"/>
    <p:sldLayoutId id="2147483868" r:id="rId5"/>
    <p:sldLayoutId id="2147483741" r:id="rId6"/>
    <p:sldLayoutId id="2147483873" r:id="rId7"/>
    <p:sldLayoutId id="2147483870" r:id="rId8"/>
    <p:sldLayoutId id="2147483872" r:id="rId9"/>
    <p:sldLayoutId id="2147483860" r:id="rId10"/>
    <p:sldLayoutId id="2147483742" r:id="rId11"/>
    <p:sldLayoutId id="2147483743" r:id="rId12"/>
    <p:sldLayoutId id="2147483864" r:id="rId13"/>
    <p:sldLayoutId id="2147483754" r:id="rId14"/>
    <p:sldLayoutId id="2147483871" r:id="rId15"/>
    <p:sldLayoutId id="2147483756" r:id="rId16"/>
    <p:sldLayoutId id="2147483755" r:id="rId17"/>
    <p:sldLayoutId id="2147483757" r:id="rId18"/>
    <p:sldLayoutId id="2147483869" r:id="rId19"/>
    <p:sldLayoutId id="2147483865" r:id="rId20"/>
    <p:sldLayoutId id="2147483874" r:id="rId2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25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anveig.johnsen@deichman.n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Demo Linderud:</a:t>
            </a:r>
            <a:br>
              <a:rPr lang="nb-NO" dirty="0"/>
            </a:br>
            <a:r>
              <a:rPr lang="nb-NO" sz="3200" dirty="0"/>
              <a:t>Deichman og Bydel Bjerke prøver noe nytt!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Ranveig Stende Johnsen,</a:t>
            </a:r>
          </a:p>
          <a:p>
            <a:r>
              <a:rPr lang="nb-NO" dirty="0"/>
              <a:t>Seksjonsleder for Deichman Bjerke &amp; Demo Linderud</a:t>
            </a:r>
          </a:p>
          <a:p>
            <a:r>
              <a:rPr lang="nb-NO" sz="180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ranveig.johnsen@deichman.no</a:t>
            </a:r>
            <a:endParaRPr lang="nb-NO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120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9212C81-73B8-BF7A-3679-F02CF31D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29.11.2023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9333B6B-5711-C085-CBCD-E687C2B0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 descr="Et bilde som inneholder utendørs, konstruksjon, klær, sko&#10;&#10;Automatisk generert beskrivelse">
            <a:extLst>
              <a:ext uri="{FF2B5EF4-FFF2-40B4-BE49-F238E27FC236}">
                <a16:creationId xmlns:a16="http://schemas.microsoft.com/office/drawing/2014/main" id="{843792A7-A682-9254-31BE-748717C0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3" y="799756"/>
            <a:ext cx="5316449" cy="3765110"/>
          </a:xfrm>
          <a:prstGeom prst="rect">
            <a:avLst/>
          </a:prstGeom>
        </p:spPr>
      </p:pic>
      <p:pic>
        <p:nvPicPr>
          <p:cNvPr id="4" name="Bilde 3" descr="Et bilde som inneholder utendørs, himmel, sky, tre&#10;&#10;Automatisk generert beskrivelse">
            <a:extLst>
              <a:ext uri="{FF2B5EF4-FFF2-40B4-BE49-F238E27FC236}">
                <a16:creationId xmlns:a16="http://schemas.microsoft.com/office/drawing/2014/main" id="{8A40229B-D922-F74D-FB4A-BB14607E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83" y="811782"/>
            <a:ext cx="6094953" cy="444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11CB30-BFC6-8105-2D7A-9F663516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1DB176-0772-BF45-E522-95D3F1A2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D6E00A-7A86-7BAE-F2E4-80670D10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E70365C-B52A-12E6-644E-538ADF73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4" y="1431383"/>
            <a:ext cx="12192000" cy="3865915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582694FD-2D2B-963A-8444-FE62876FC228}"/>
              </a:ext>
            </a:extLst>
          </p:cNvPr>
          <p:cNvSpPr txBox="1"/>
          <p:nvPr/>
        </p:nvSpPr>
        <p:spPr>
          <a:xfrm>
            <a:off x="671695" y="4077353"/>
            <a:ext cx="207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b="1"/>
              <a:t>På kort sikt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2214C18-AA92-A874-40D1-5280E07BC598}"/>
              </a:ext>
            </a:extLst>
          </p:cNvPr>
          <p:cNvSpPr txBox="1"/>
          <p:nvPr/>
        </p:nvSpPr>
        <p:spPr>
          <a:xfrm>
            <a:off x="671695" y="3266361"/>
            <a:ext cx="260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b="1"/>
              <a:t>På middels lang sikt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9C53AFA-7BD3-F308-B67C-9B94A089EE27}"/>
              </a:ext>
            </a:extLst>
          </p:cNvPr>
          <p:cNvSpPr txBox="1"/>
          <p:nvPr/>
        </p:nvSpPr>
        <p:spPr>
          <a:xfrm>
            <a:off x="671695" y="2455370"/>
            <a:ext cx="245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b="1" dirty="0"/>
              <a:t>På lang sikt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4850412-FD05-E392-8A9C-9A9AF14FFAE3}"/>
              </a:ext>
            </a:extLst>
          </p:cNvPr>
          <p:cNvSpPr txBox="1"/>
          <p:nvPr/>
        </p:nvSpPr>
        <p:spPr>
          <a:xfrm>
            <a:off x="2871732" y="3958215"/>
            <a:ext cx="221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200" dirty="0"/>
              <a:t>…være et godt tilbud for befolkningen på Linderud </a:t>
            </a:r>
            <a:br>
              <a:rPr lang="nb-NO" sz="1200" dirty="0"/>
            </a:br>
            <a:r>
              <a:rPr lang="nb-NO" sz="1200" dirty="0"/>
              <a:t>mens prosjektet pågår. 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0F499AF-3D72-03F4-CBBB-C6236B5586F2}"/>
              </a:ext>
            </a:extLst>
          </p:cNvPr>
          <p:cNvSpPr txBox="1"/>
          <p:nvPr/>
        </p:nvSpPr>
        <p:spPr>
          <a:xfrm>
            <a:off x="4071823" y="3139851"/>
            <a:ext cx="404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200"/>
              <a:t>…komme fram til hvordan framtidens bibliotek på Linderud bør se ut, og konkretiseres i en rapport som leveres ved utgangen av 2023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3351912-E5D3-775A-BE5F-4FBA25CA7049}"/>
              </a:ext>
            </a:extLst>
          </p:cNvPr>
          <p:cNvSpPr txBox="1"/>
          <p:nvPr/>
        </p:nvSpPr>
        <p:spPr>
          <a:xfrm>
            <a:off x="7165076" y="2462140"/>
            <a:ext cx="361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200"/>
              <a:t>…bidra til å realisere de overordnede målene for områdeløftets </a:t>
            </a:r>
            <a:r>
              <a:rPr lang="nb-NO" sz="1200" b="1"/>
              <a:t>delprogram nærmiljø</a:t>
            </a:r>
            <a:r>
              <a:rPr lang="nb-NO" sz="1200"/>
              <a:t>.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0F15CF0B-A079-0B88-2C53-5AE29DABAEFF}"/>
              </a:ext>
            </a:extLst>
          </p:cNvPr>
          <p:cNvSpPr txBox="1"/>
          <p:nvPr/>
        </p:nvSpPr>
        <p:spPr>
          <a:xfrm>
            <a:off x="5189105" y="4900419"/>
            <a:ext cx="2076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100">
                <a:solidFill>
                  <a:schemeClr val="bg1">
                    <a:lumMod val="65000"/>
                  </a:schemeClr>
                </a:solidFill>
              </a:rPr>
              <a:t>Ut perioden for </a:t>
            </a:r>
          </a:p>
          <a:p>
            <a:pPr algn="l"/>
            <a:r>
              <a:rPr lang="nb-NO" sz="1100">
                <a:solidFill>
                  <a:schemeClr val="bg1">
                    <a:lumMod val="65000"/>
                  </a:schemeClr>
                </a:solidFill>
              </a:rPr>
              <a:t>nåværende lokale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BDA7CA3F-C228-1143-8CCF-8DEEB9378B44}"/>
              </a:ext>
            </a:extLst>
          </p:cNvPr>
          <p:cNvSpPr txBox="1"/>
          <p:nvPr/>
        </p:nvSpPr>
        <p:spPr>
          <a:xfrm>
            <a:off x="8001014" y="4046184"/>
            <a:ext cx="2076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100">
                <a:solidFill>
                  <a:schemeClr val="bg1">
                    <a:lumMod val="65000"/>
                  </a:schemeClr>
                </a:solidFill>
              </a:rPr>
              <a:t>Frem mot rapportleveranse desember 2023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D7678EA4-72A2-DEB1-11E5-CC318116E420}"/>
              </a:ext>
            </a:extLst>
          </p:cNvPr>
          <p:cNvSpPr txBox="1"/>
          <p:nvPr/>
        </p:nvSpPr>
        <p:spPr>
          <a:xfrm>
            <a:off x="10877390" y="3251453"/>
            <a:ext cx="2076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100">
                <a:solidFill>
                  <a:schemeClr val="bg1">
                    <a:lumMod val="65000"/>
                  </a:schemeClr>
                </a:solidFill>
              </a:rPr>
              <a:t>Ut strategi-</a:t>
            </a:r>
            <a:br>
              <a:rPr lang="nb-NO" sz="1100">
                <a:solidFill>
                  <a:schemeClr val="bg1">
                    <a:lumMod val="65000"/>
                  </a:schemeClr>
                </a:solidFill>
              </a:rPr>
            </a:br>
            <a:r>
              <a:rPr lang="nb-NO" sz="1100">
                <a:solidFill>
                  <a:schemeClr val="bg1">
                    <a:lumMod val="65000"/>
                  </a:schemeClr>
                </a:solidFill>
              </a:rPr>
              <a:t>periode 2026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CBEF9614-2598-9C4C-2025-AE1E97B34710}"/>
              </a:ext>
            </a:extLst>
          </p:cNvPr>
          <p:cNvSpPr txBox="1"/>
          <p:nvPr/>
        </p:nvSpPr>
        <p:spPr>
          <a:xfrm>
            <a:off x="619810" y="849933"/>
            <a:ext cx="853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dirty="0"/>
              <a:t>Demo Linderuds målsettinger</a:t>
            </a:r>
          </a:p>
        </p:txBody>
      </p:sp>
    </p:spTree>
    <p:extLst>
      <p:ext uri="{BB962C8B-B14F-4D97-AF65-F5344CB8AC3E}">
        <p14:creationId xmlns:p14="http://schemas.microsoft.com/office/powerpoint/2010/main" val="143451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06A2E42-E52D-4A5E-A190-68E45A1F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29.11.2023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D9AB844-DD51-482D-A2E9-8009C9BD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1122C91-B5CC-42D0-8DDD-FE9CB2C89B9F}"/>
              </a:ext>
            </a:extLst>
          </p:cNvPr>
          <p:cNvSpPr txBox="1"/>
          <p:nvPr/>
        </p:nvSpPr>
        <p:spPr>
          <a:xfrm>
            <a:off x="1962863" y="2247147"/>
            <a:ext cx="91211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i="1"/>
              <a:t>«Jeg hjelper til med absolutt alt mellom</a:t>
            </a:r>
            <a:br>
              <a:rPr lang="nb-NO" sz="3200" i="1"/>
            </a:br>
            <a:r>
              <a:rPr lang="nb-NO" sz="3200" i="1"/>
              <a:t>himmel og jord. Mye jeg ikke kan»</a:t>
            </a:r>
          </a:p>
          <a:p>
            <a:pPr algn="l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74942F7-BF8F-4056-9BBE-CA9A6A25CEFE}"/>
              </a:ext>
            </a:extLst>
          </p:cNvPr>
          <p:cNvSpPr/>
          <p:nvPr/>
        </p:nvSpPr>
        <p:spPr>
          <a:xfrm>
            <a:off x="1107997" y="2273142"/>
            <a:ext cx="434816" cy="434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7E072AA-7098-4868-B8E0-631945ABF690}"/>
              </a:ext>
            </a:extLst>
          </p:cNvPr>
          <p:cNvSpPr txBox="1"/>
          <p:nvPr/>
        </p:nvSpPr>
        <p:spPr>
          <a:xfrm>
            <a:off x="8309610" y="3747254"/>
            <a:ext cx="421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Ansatt, Deichman</a:t>
            </a:r>
          </a:p>
        </p:txBody>
      </p:sp>
    </p:spTree>
    <p:extLst>
      <p:ext uri="{BB962C8B-B14F-4D97-AF65-F5344CB8AC3E}">
        <p14:creationId xmlns:p14="http://schemas.microsoft.com/office/powerpoint/2010/main" val="279333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06A2E42-E52D-4A5E-A190-68E45A1F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29.11.2023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D9AB844-DD51-482D-A2E9-8009C9BD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13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1122C91-B5CC-42D0-8DDD-FE9CB2C89B9F}"/>
              </a:ext>
            </a:extLst>
          </p:cNvPr>
          <p:cNvSpPr txBox="1"/>
          <p:nvPr/>
        </p:nvSpPr>
        <p:spPr>
          <a:xfrm>
            <a:off x="1908810" y="2248854"/>
            <a:ext cx="91211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i="1"/>
              <a:t>«Nå får de ikke bare informasjon. De får hjelp. Til alt. Det har blitt en komplett tjeneste.» </a:t>
            </a:r>
          </a:p>
          <a:p>
            <a:pPr algn="l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74942F7-BF8F-4056-9BBE-CA9A6A25CEFE}"/>
              </a:ext>
            </a:extLst>
          </p:cNvPr>
          <p:cNvSpPr/>
          <p:nvPr/>
        </p:nvSpPr>
        <p:spPr>
          <a:xfrm>
            <a:off x="1107997" y="2273142"/>
            <a:ext cx="434816" cy="434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7E072AA-7098-4868-B8E0-631945ABF690}"/>
              </a:ext>
            </a:extLst>
          </p:cNvPr>
          <p:cNvSpPr txBox="1"/>
          <p:nvPr/>
        </p:nvSpPr>
        <p:spPr>
          <a:xfrm>
            <a:off x="8309610" y="3747254"/>
            <a:ext cx="421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/>
              <a:t>Ansatt, Bydel Bjerke</a:t>
            </a:r>
          </a:p>
        </p:txBody>
      </p:sp>
    </p:spTree>
    <p:extLst>
      <p:ext uri="{BB962C8B-B14F-4D97-AF65-F5344CB8AC3E}">
        <p14:creationId xmlns:p14="http://schemas.microsoft.com/office/powerpoint/2010/main" val="69315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9C0C855-256A-4AF7-B971-6B4A1B19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29.11.2023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8C20102-0251-4814-86FF-A125BFA0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14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3BDC1D9-7614-40C9-A4E0-40D619E39916}"/>
              </a:ext>
            </a:extLst>
          </p:cNvPr>
          <p:cNvSpPr txBox="1"/>
          <p:nvPr/>
        </p:nvSpPr>
        <p:spPr>
          <a:xfrm>
            <a:off x="695325" y="1491038"/>
            <a:ext cx="3401122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nb-NO" sz="1600" dirty="0"/>
              <a:t>1. Ungdommer trenger en møteplass for kultur og litteratur. Demo kan tilby dette ved å være et sted der de kan dyrke sine interesser, og utvikle og styre aktivitetene.</a:t>
            </a:r>
          </a:p>
          <a:p>
            <a:pPr algn="l"/>
            <a:endParaRPr lang="nb-NO" sz="1600" dirty="0"/>
          </a:p>
          <a:p>
            <a:r>
              <a:rPr lang="nb-NO" sz="1600" dirty="0"/>
              <a:t>2. Ungdom på Linderud trenger å bygge kompetanse for lettere å komme inn i arbeidslivet. </a:t>
            </a:r>
          </a:p>
          <a:p>
            <a:pPr algn="l"/>
            <a:endParaRPr lang="nb-NO" sz="1600" dirty="0"/>
          </a:p>
          <a:p>
            <a:pPr algn="l"/>
            <a:r>
              <a:rPr lang="nb-NO" sz="1600" dirty="0"/>
              <a:t>3. Barnefamilier på Linderud trenger mer og bedre kulturtilbud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92700-B676-4A77-B4B3-9103BAE7E910}"/>
              </a:ext>
            </a:extLst>
          </p:cNvPr>
          <p:cNvSpPr txBox="1"/>
          <p:nvPr/>
        </p:nvSpPr>
        <p:spPr>
          <a:xfrm>
            <a:off x="4289503" y="1491038"/>
            <a:ext cx="3612995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600" dirty="0"/>
              <a:t>4. Ensomme seniorer trenger et sosialt og kulturelt tilbud, og informasjon om aktiviteter i nærmiljøet. Demo kan fylle dette behovet gjennom info og aktiviteter.  </a:t>
            </a:r>
          </a:p>
          <a:p>
            <a:pPr algn="l"/>
            <a:endParaRPr lang="nb-NO" sz="1600" dirty="0"/>
          </a:p>
          <a:p>
            <a:r>
              <a:rPr lang="nb-NO" sz="1600" dirty="0"/>
              <a:t>5. Ressurspersoner og frivillige i lokalmiljøet trenger en arena for å tilby aktivitet til nærmiljøet. Demo kan tilby dette gjennom informasjon og system for utlån av rom. </a:t>
            </a:r>
          </a:p>
          <a:p>
            <a:pPr algn="l"/>
            <a:endParaRPr lang="nb-NO" sz="1800" dirty="0"/>
          </a:p>
          <a:p>
            <a:pPr algn="l"/>
            <a:endParaRPr lang="nb-NO" sz="18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C85E031-AD04-40D5-8752-2A649BABC0B9}"/>
              </a:ext>
            </a:extLst>
          </p:cNvPr>
          <p:cNvSpPr txBox="1"/>
          <p:nvPr/>
        </p:nvSpPr>
        <p:spPr>
          <a:xfrm>
            <a:off x="8095555" y="1491038"/>
            <a:ext cx="3612995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600" dirty="0"/>
              <a:t>6. Gjennom å praktisere en ny kommunal praksis kan Deichman og bydelen nå nye og flere brukere, ved effektivt samarbeid og nye arbeidsmetoder. </a:t>
            </a:r>
          </a:p>
          <a:p>
            <a:pPr algn="l"/>
            <a:endParaRPr lang="nb-NO" sz="1600" dirty="0"/>
          </a:p>
          <a:p>
            <a:r>
              <a:rPr lang="nb-NO" sz="1600" dirty="0"/>
              <a:t>7. Gjennom god forventningsstyring, programmering, kulturtilbud, litteratur og aktiv formidling kan ulike brukergrupper sameksistere i samme lokaler.</a:t>
            </a:r>
            <a:r>
              <a:rPr lang="nb-NO" dirty="0"/>
              <a:t> </a:t>
            </a:r>
            <a:endParaRPr lang="nb-NO" sz="1800" dirty="0"/>
          </a:p>
          <a:p>
            <a:pPr algn="l"/>
            <a:endParaRPr lang="nb-NO" sz="1800" dirty="0"/>
          </a:p>
          <a:p>
            <a:pPr algn="l"/>
            <a:endParaRPr lang="nb-NO" sz="1800" dirty="0"/>
          </a:p>
          <a:p>
            <a:pPr algn="l"/>
            <a:endParaRPr lang="nb-NO" sz="1800" dirty="0"/>
          </a:p>
          <a:p>
            <a:pPr algn="l"/>
            <a:endParaRPr lang="nb-NO" sz="18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9E68D85-7B04-4B28-BA9C-D2C5953F78CA}"/>
              </a:ext>
            </a:extLst>
          </p:cNvPr>
          <p:cNvSpPr txBox="1"/>
          <p:nvPr/>
        </p:nvSpPr>
        <p:spPr>
          <a:xfrm>
            <a:off x="695325" y="405066"/>
            <a:ext cx="959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 dirty="0"/>
              <a:t>Hypoteser</a:t>
            </a:r>
            <a:r>
              <a:rPr lang="nb-NO" sz="3200" dirty="0"/>
              <a:t> </a:t>
            </a:r>
            <a:r>
              <a:rPr lang="nb-NO" sz="32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499518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5FFD3F-E69F-935E-A290-826F85C9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64438CD-F96C-E986-B266-47F5116B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15</a:t>
            </a:fld>
            <a:endParaRPr lang="nb-NO"/>
          </a:p>
        </p:txBody>
      </p:sp>
      <p:pic>
        <p:nvPicPr>
          <p:cNvPr id="7" name="Bilde 6" descr="Et bilde som inneholder person, klær, innendørs, møbler&#10;&#10;Automatisk generert beskrivelse">
            <a:extLst>
              <a:ext uri="{FF2B5EF4-FFF2-40B4-BE49-F238E27FC236}">
                <a16:creationId xmlns:a16="http://schemas.microsoft.com/office/drawing/2014/main" id="{E91E0AC3-F722-4556-FB15-95CFEADE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71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43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2A04F8-4B8C-11B7-0F1B-05BA2E4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D38A06F-C44D-4E80-D04D-699E9F66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16</a:t>
            </a:fld>
            <a:endParaRPr lang="nb-NO"/>
          </a:p>
        </p:txBody>
      </p:sp>
      <p:pic>
        <p:nvPicPr>
          <p:cNvPr id="7" name="Bilde 6" descr="Et bilde som inneholder person, klær, Menneskeansikt, innendørs&#10;&#10;Automatisk generert beskrivelse">
            <a:extLst>
              <a:ext uri="{FF2B5EF4-FFF2-40B4-BE49-F238E27FC236}">
                <a16:creationId xmlns:a16="http://schemas.microsoft.com/office/drawing/2014/main" id="{55CB50C3-97BB-DBE2-A4A3-49753683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728" y="-961902"/>
            <a:ext cx="12736863" cy="84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9CD143-53FC-2816-BDA2-55568DEB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8611E13-C953-8C76-F172-4905BC2C0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17</a:t>
            </a:fld>
            <a:endParaRPr lang="nb-NO"/>
          </a:p>
        </p:txBody>
      </p:sp>
      <p:pic>
        <p:nvPicPr>
          <p:cNvPr id="7" name="Bilde 6" descr="Et bilde som inneholder tekst, innendørs, klær, sko&#10;&#10;Automatisk generert beskrivelse">
            <a:extLst>
              <a:ext uri="{FF2B5EF4-FFF2-40B4-BE49-F238E27FC236}">
                <a16:creationId xmlns:a16="http://schemas.microsoft.com/office/drawing/2014/main" id="{AB4DA217-35CB-F600-9D51-1877C3A13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7507"/>
            <a:ext cx="12191998" cy="76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14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 descr="Et bilde som inneholder tekst, skjermbilde, tegnefilm, clip art&#10;&#10;Automatisk generert beskrivelse">
            <a:extLst>
              <a:ext uri="{FF2B5EF4-FFF2-40B4-BE49-F238E27FC236}">
                <a16:creationId xmlns:a16="http://schemas.microsoft.com/office/drawing/2014/main" id="{F5C36BFF-4B69-F243-39D0-31349BA73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26" y="3218416"/>
            <a:ext cx="3071555" cy="3639583"/>
          </a:xfrm>
          <a:prstGeom prst="rect">
            <a:avLst/>
          </a:prstGeom>
        </p:spPr>
      </p:pic>
      <p:pic>
        <p:nvPicPr>
          <p:cNvPr id="23" name="Bilde 22" descr="Et bilde som inneholder Menneskeansikt, konstruksjon, klær, håndskrift&#10;&#10;Automatisk generert beskrivelse">
            <a:extLst>
              <a:ext uri="{FF2B5EF4-FFF2-40B4-BE49-F238E27FC236}">
                <a16:creationId xmlns:a16="http://schemas.microsoft.com/office/drawing/2014/main" id="{3F3FF28A-FCA4-11A2-61B2-FE44DCA9D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627"/>
            <a:ext cx="2735692" cy="2042872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A73FCB-D0A1-02E8-FEAA-90DDFA8D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62AE29-6F16-70A7-01CD-E99B3D33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18</a:t>
            </a:fld>
            <a:endParaRPr lang="nb-NO"/>
          </a:p>
        </p:txBody>
      </p:sp>
      <p:pic>
        <p:nvPicPr>
          <p:cNvPr id="15" name="Bilde 14" descr="Et bilde som inneholder tekst, håndskrift, person, stige&#10;&#10;Automatisk generert beskrivelse">
            <a:extLst>
              <a:ext uri="{FF2B5EF4-FFF2-40B4-BE49-F238E27FC236}">
                <a16:creationId xmlns:a16="http://schemas.microsoft.com/office/drawing/2014/main" id="{34786F90-BB16-E109-1910-C0E9DEA8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603" y="0"/>
            <a:ext cx="3867396" cy="3218416"/>
          </a:xfrm>
          <a:prstGeom prst="rect">
            <a:avLst/>
          </a:prstGeom>
        </p:spPr>
      </p:pic>
      <p:pic>
        <p:nvPicPr>
          <p:cNvPr id="17" name="Bilde 16" descr="Et bilde som inneholder tekst, skjermbilde, klær, person&#10;&#10;Automatisk generert beskrivelse">
            <a:extLst>
              <a:ext uri="{FF2B5EF4-FFF2-40B4-BE49-F238E27FC236}">
                <a16:creationId xmlns:a16="http://schemas.microsoft.com/office/drawing/2014/main" id="{2D0C3A6B-CF0A-5EDD-1358-0154D0B5D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642" y="3077444"/>
            <a:ext cx="3143358" cy="3936669"/>
          </a:xfrm>
          <a:prstGeom prst="rect">
            <a:avLst/>
          </a:prstGeom>
        </p:spPr>
      </p:pic>
      <p:pic>
        <p:nvPicPr>
          <p:cNvPr id="9" name="Bilde 8" descr="Et bilde som inneholder tekst, klær, plakat, mann&#10;&#10;Automatisk generert beskrivelse">
            <a:extLst>
              <a:ext uri="{FF2B5EF4-FFF2-40B4-BE49-F238E27FC236}">
                <a16:creationId xmlns:a16="http://schemas.microsoft.com/office/drawing/2014/main" id="{1F5E711B-801B-8AA1-715F-99BA55250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358" y="0"/>
            <a:ext cx="5058888" cy="5076500"/>
          </a:xfrm>
          <a:prstGeom prst="rect">
            <a:avLst/>
          </a:prstGeom>
        </p:spPr>
      </p:pic>
      <p:pic>
        <p:nvPicPr>
          <p:cNvPr id="7" name="Bilde 6" descr="Et bilde som inneholder tekst, Font, plakat, grafisk design&#10;&#10;Automatisk generert beskrivelse">
            <a:extLst>
              <a:ext uri="{FF2B5EF4-FFF2-40B4-BE49-F238E27FC236}">
                <a16:creationId xmlns:a16="http://schemas.microsoft.com/office/drawing/2014/main" id="{42CC628B-BB3A-BA08-57D0-3A99B957E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121" y="-122661"/>
            <a:ext cx="3354431" cy="3342904"/>
          </a:xfrm>
          <a:prstGeom prst="rect">
            <a:avLst/>
          </a:prstGeom>
        </p:spPr>
      </p:pic>
      <p:pic>
        <p:nvPicPr>
          <p:cNvPr id="27" name="Bilde 26" descr="Et bilde som inneholder tekst, skjermbilde, plakat, grafisk design&#10;&#10;Automatisk generert beskrivelse">
            <a:extLst>
              <a:ext uri="{FF2B5EF4-FFF2-40B4-BE49-F238E27FC236}">
                <a16:creationId xmlns:a16="http://schemas.microsoft.com/office/drawing/2014/main" id="{B475C4D9-1AB0-5720-40D5-689F12445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640" y="5258255"/>
            <a:ext cx="2383557" cy="2383557"/>
          </a:xfrm>
          <a:prstGeom prst="rect">
            <a:avLst/>
          </a:prstGeom>
        </p:spPr>
      </p:pic>
      <p:pic>
        <p:nvPicPr>
          <p:cNvPr id="21" name="Bilde 20" descr="Et bilde som inneholder tekst, skjermbilde, Font, grafisk design&#10;&#10;Automatisk generert beskrivelse">
            <a:extLst>
              <a:ext uri="{FF2B5EF4-FFF2-40B4-BE49-F238E27FC236}">
                <a16:creationId xmlns:a16="http://schemas.microsoft.com/office/drawing/2014/main" id="{66AC277C-B5D1-C68B-3E0A-CE3D4BAA1D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8928" y="3134656"/>
            <a:ext cx="2187369" cy="2202493"/>
          </a:xfrm>
          <a:prstGeom prst="rect">
            <a:avLst/>
          </a:prstGeom>
        </p:spPr>
      </p:pic>
      <p:pic>
        <p:nvPicPr>
          <p:cNvPr id="25" name="Bilde 24" descr="Et bilde som inneholder tekst, piano, Keyboard, Elektronisk keyboard&#10;&#10;Automatisk generert beskrivelse">
            <a:extLst>
              <a:ext uri="{FF2B5EF4-FFF2-40B4-BE49-F238E27FC236}">
                <a16:creationId xmlns:a16="http://schemas.microsoft.com/office/drawing/2014/main" id="{F55D982F-B679-969E-EC2A-226063ECBA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363" y="5082808"/>
            <a:ext cx="1999013" cy="18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69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utendørs, himmel, gress, person&#10;&#10;Automatisk generert beskrivelse">
            <a:extLst>
              <a:ext uri="{FF2B5EF4-FFF2-40B4-BE49-F238E27FC236}">
                <a16:creationId xmlns:a16="http://schemas.microsoft.com/office/drawing/2014/main" id="{8E86B40F-8615-816F-9041-365CDA05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528" y="3412484"/>
            <a:ext cx="4571999" cy="3429000"/>
          </a:xfrm>
          <a:prstGeom prst="rect">
            <a:avLst/>
          </a:prstGeom>
        </p:spPr>
      </p:pic>
      <p:pic>
        <p:nvPicPr>
          <p:cNvPr id="11" name="Bilde 10" descr="Et bilde som inneholder utendørs, gress, himmel, person&#10;&#10;Automatisk generert beskrivelse">
            <a:extLst>
              <a:ext uri="{FF2B5EF4-FFF2-40B4-BE49-F238E27FC236}">
                <a16:creationId xmlns:a16="http://schemas.microsoft.com/office/drawing/2014/main" id="{E002BD88-43E3-D5B0-D4E9-FB36CF031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4984" y="3429000"/>
            <a:ext cx="4453722" cy="3340292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E08DA5-8966-E529-C18E-FD43A8B9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81D8A5C-DE4E-F223-7894-D078597A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19</a:t>
            </a:fld>
            <a:endParaRPr lang="nb-NO"/>
          </a:p>
        </p:txBody>
      </p:sp>
      <p:pic>
        <p:nvPicPr>
          <p:cNvPr id="7" name="Bilde 6" descr="Et bilde som inneholder utendørs, person, klær, Wire fencing&#10;&#10;Automatisk generert beskrivelse">
            <a:extLst>
              <a:ext uri="{FF2B5EF4-FFF2-40B4-BE49-F238E27FC236}">
                <a16:creationId xmlns:a16="http://schemas.microsoft.com/office/drawing/2014/main" id="{02A76B06-6A79-ADC2-610B-21FA6E8B1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9" name="Bilde 8" descr="Et bilde som inneholder klær, person, utendørs, mann&#10;&#10;Automatisk generert beskrivelse">
            <a:extLst>
              <a:ext uri="{FF2B5EF4-FFF2-40B4-BE49-F238E27FC236}">
                <a16:creationId xmlns:a16="http://schemas.microsoft.com/office/drawing/2014/main" id="{E226E50B-71EA-E6E8-AB1D-67B204A35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5" name="Bilde 14" descr="Et bilde som inneholder person, klær, utendørs, gress&#10;&#10;Automatisk generert beskrivelse">
            <a:extLst>
              <a:ext uri="{FF2B5EF4-FFF2-40B4-BE49-F238E27FC236}">
                <a16:creationId xmlns:a16="http://schemas.microsoft.com/office/drawing/2014/main" id="{EB889CBE-7368-3259-AF08-D1DE4B734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0"/>
            <a:ext cx="3080084" cy="2310063"/>
          </a:xfrm>
          <a:prstGeom prst="rect">
            <a:avLst/>
          </a:prstGeom>
        </p:spPr>
      </p:pic>
      <p:pic>
        <p:nvPicPr>
          <p:cNvPr id="19" name="Bilde 18" descr="Et bilde som inneholder tre, utendørs, person, mann&#10;&#10;Automatisk generert beskrivelse">
            <a:extLst>
              <a:ext uri="{FF2B5EF4-FFF2-40B4-BE49-F238E27FC236}">
                <a16:creationId xmlns:a16="http://schemas.microsoft.com/office/drawing/2014/main" id="{2BC2AAE8-4B8A-EC2F-775F-3C37861AE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737" y="3410712"/>
            <a:ext cx="3023586" cy="3613961"/>
          </a:xfrm>
          <a:prstGeom prst="rect">
            <a:avLst/>
          </a:prstGeom>
        </p:spPr>
      </p:pic>
      <p:pic>
        <p:nvPicPr>
          <p:cNvPr id="17" name="Bilde 16" descr="Et bilde som inneholder utendørs, person, himmel, gress&#10;&#10;Automatisk generert beskrivelse">
            <a:extLst>
              <a:ext uri="{FF2B5EF4-FFF2-40B4-BE49-F238E27FC236}">
                <a16:creationId xmlns:a16="http://schemas.microsoft.com/office/drawing/2014/main" id="{4269BEC3-CB36-3108-2FF5-B08402D29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1" y="2316001"/>
            <a:ext cx="3575294" cy="47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8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2</a:t>
            </a:fld>
            <a:endParaRPr lang="nb-NO" dirty="0"/>
          </a:p>
        </p:txBody>
      </p:sp>
      <p:pic>
        <p:nvPicPr>
          <p:cNvPr id="3" name="Bilde 2" descr="Et bilde som inneholder klær, Menneskeansikt, person, smårolling&#10;&#10;Automatisk generert beskrivelse">
            <a:extLst>
              <a:ext uri="{FF2B5EF4-FFF2-40B4-BE49-F238E27FC236}">
                <a16:creationId xmlns:a16="http://schemas.microsoft.com/office/drawing/2014/main" id="{3987172C-6006-4FA0-0723-A7842BB1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53"/>
            <a:ext cx="12191999" cy="79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1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29A9E7-05A2-9FC1-CCFB-BDCF9770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52" y="828289"/>
            <a:ext cx="9469438" cy="1311999"/>
          </a:xfrm>
        </p:spPr>
        <p:txBody>
          <a:bodyPr/>
          <a:lstStyle/>
          <a:p>
            <a:r>
              <a:rPr lang="nb-NO" b="1" dirty="0"/>
              <a:t>Noen utfordringer: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4A6126-7D9F-452A-C996-DDEED32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190" y="2104193"/>
            <a:ext cx="9469438" cy="40608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sz="3200" dirty="0"/>
              <a:t>Teste, ikke safe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3200" dirty="0"/>
              <a:t>Våge å feile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3200" dirty="0"/>
              <a:t>Drift spiser utvikling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3200" dirty="0"/>
              <a:t>Stabilitet og kommunikasjon</a:t>
            </a:r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6522ED-642B-F4FF-FEF8-65D8BBC8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A5106ED-0024-FDEA-08A1-88598D2E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20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B4211F5-7413-1767-7C28-1AE1C2544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281" y="828289"/>
            <a:ext cx="2883445" cy="40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E0984F-6695-6C8F-9D6F-A76124AB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F1CE633-BCE7-7611-49FA-05B17C1F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21</a:t>
            </a:fld>
            <a:endParaRPr lang="nb-NO"/>
          </a:p>
        </p:txBody>
      </p:sp>
      <p:pic>
        <p:nvPicPr>
          <p:cNvPr id="7" name="Bilde 6" descr="Et bilde som inneholder klær, person, vegg, innendørs&#10;&#10;Automatisk generert beskrivelse">
            <a:extLst>
              <a:ext uri="{FF2B5EF4-FFF2-40B4-BE49-F238E27FC236}">
                <a16:creationId xmlns:a16="http://schemas.microsoft.com/office/drawing/2014/main" id="{B350C195-8744-29F6-0439-3FC523100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83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7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meg!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0634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 hele Oslo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695326" y="1466353"/>
            <a:ext cx="4545414" cy="4825999"/>
          </a:xfrm>
        </p:spPr>
        <p:txBody>
          <a:bodyPr/>
          <a:lstStyle/>
          <a:p>
            <a:pPr marL="215900" indent="-215900"/>
            <a:r>
              <a:rPr lang="nn-NO"/>
              <a:t>Oslos folkebibliotek, eid og finansiert av Oslo kommune.</a:t>
            </a:r>
            <a:endParaRPr lang="nb-NO" dirty="0"/>
          </a:p>
          <a:p>
            <a:pPr marL="215900" indent="-215900"/>
            <a:r>
              <a:rPr lang="nn-NO"/>
              <a:t>Består av </a:t>
            </a:r>
            <a:r>
              <a:rPr lang="nn-NO" err="1"/>
              <a:t>ett</a:t>
            </a:r>
            <a:r>
              <a:rPr lang="nn-NO"/>
              <a:t> </a:t>
            </a:r>
            <a:r>
              <a:rPr lang="nn-NO" err="1"/>
              <a:t>hovedbibliotek</a:t>
            </a:r>
            <a:r>
              <a:rPr lang="nn-NO"/>
              <a:t> og </a:t>
            </a:r>
            <a:r>
              <a:rPr lang="nn-NO" dirty="0"/>
              <a:t>24 </a:t>
            </a:r>
            <a:r>
              <a:rPr lang="nn-NO" dirty="0" err="1"/>
              <a:t>lokalbiblioteker</a:t>
            </a:r>
            <a:r>
              <a:rPr lang="nn-NO" dirty="0"/>
              <a:t> og </a:t>
            </a:r>
            <a:r>
              <a:rPr lang="nn-NO" dirty="0" err="1"/>
              <a:t>spesialavdelinger</a:t>
            </a:r>
            <a:endParaRPr lang="nn-NO"/>
          </a:p>
          <a:p>
            <a:pPr marL="215900" indent="-215900"/>
            <a:r>
              <a:rPr lang="nb-NO"/>
              <a:t>Etablert i 1785, da Christiania by mottok Carl </a:t>
            </a:r>
            <a:r>
              <a:rPr lang="nb-NO" dirty="0" err="1"/>
              <a:t>Deichmans</a:t>
            </a:r>
            <a:r>
              <a:rPr lang="nb-NO"/>
              <a:t> boksamling i testamentarisk gave</a:t>
            </a:r>
            <a:endParaRPr lang="nb-NO" dirty="0"/>
          </a:p>
          <a:p>
            <a:pPr marL="215900" indent="-215900"/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dirty="0" smtClean="0"/>
              <a:pPr algn="l"/>
              <a:t>23</a:t>
            </a:fld>
            <a:endParaRPr lang="nb-NO"/>
          </a:p>
        </p:txBody>
      </p:sp>
      <p:pic>
        <p:nvPicPr>
          <p:cNvPr id="3" name="Bilde 2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33951AB8-C0B0-864F-E730-45B3BE3B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650" y="124563"/>
            <a:ext cx="5884873" cy="61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6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 hele Oslo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695326" y="1466353"/>
            <a:ext cx="4545414" cy="4825999"/>
          </a:xfrm>
        </p:spPr>
        <p:txBody>
          <a:bodyPr/>
          <a:lstStyle/>
          <a:p>
            <a:pPr marL="215900" indent="-215900"/>
            <a:r>
              <a:rPr lang="nb-NO" dirty="0"/>
              <a:t>Biblioteksjef: Knut Skansen</a:t>
            </a:r>
          </a:p>
          <a:p>
            <a:pPr marL="215900" indent="-215900"/>
            <a:r>
              <a:rPr lang="nb-NO" err="1"/>
              <a:t>Deichman</a:t>
            </a:r>
            <a:r>
              <a:rPr lang="nb-NO" dirty="0"/>
              <a:t> Bjørvika ledes av avdelingsdirektør Merete Lie</a:t>
            </a:r>
            <a:endParaRPr lang="nb-NO"/>
          </a:p>
          <a:p>
            <a:pPr marL="215900" indent="-215900"/>
            <a:r>
              <a:rPr lang="nb-NO" dirty="0"/>
              <a:t>Lokalbibliotekene ledes av avdelingsdirektør Siri Tidemann </a:t>
            </a:r>
            <a:r>
              <a:rPr lang="nb-NO" err="1"/>
              <a:t>Naalsund</a:t>
            </a:r>
            <a:endParaRPr lang="nb-NO"/>
          </a:p>
          <a:p>
            <a:pPr marL="215900" indent="-215900"/>
            <a:r>
              <a:rPr lang="nb-NO" dirty="0"/>
              <a:t>Antall ansatte: 311 årsverk/411 ansatte</a:t>
            </a:r>
            <a:endParaRPr lang="nb-NO"/>
          </a:p>
          <a:p>
            <a:pPr marL="215900" indent="-215900"/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dirty="0" smtClean="0"/>
              <a:pPr algn="l"/>
              <a:t>24</a:t>
            </a:fld>
            <a:endParaRPr lang="nb-NO"/>
          </a:p>
        </p:txBody>
      </p:sp>
      <p:pic>
        <p:nvPicPr>
          <p:cNvPr id="3" name="Bilde 2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33951AB8-C0B0-864F-E730-45B3BE3B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650" y="124563"/>
            <a:ext cx="5884873" cy="61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6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6"/>
          <p:cNvSpPr txBox="1">
            <a:spLocks/>
          </p:cNvSpPr>
          <p:nvPr/>
        </p:nvSpPr>
        <p:spPr>
          <a:xfrm>
            <a:off x="8915400" y="1375507"/>
            <a:ext cx="2569552" cy="4725255"/>
          </a:xfrm>
          <a:prstGeom prst="rect">
            <a:avLst/>
          </a:prstGeom>
          <a:solidFill>
            <a:schemeClr val="accent5"/>
          </a:solidFill>
        </p:spPr>
        <p:txBody>
          <a:bodyPr vert="horz" lIns="72000" tIns="0" rIns="72000" bIns="0" rtlCol="0" anchor="ctr" anchorCtr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SzPct val="100000"/>
              <a:buFontTx/>
              <a:buBlip>
                <a:blip r:embed="rId2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>
              <a:lnSpc>
                <a:spcPct val="90000"/>
              </a:lnSpc>
              <a:spcBef>
                <a:spcPts val="1200"/>
              </a:spcBef>
              <a:defRPr/>
            </a:pPr>
            <a:r>
              <a:rPr lang="nb-NO" sz="1400">
                <a:solidFill>
                  <a:srgbClr val="000000"/>
                </a:solidFill>
              </a:rPr>
              <a:t>Oslos folkebibliotek, eid og finansiert av Oslo kommune.</a:t>
            </a:r>
            <a:endParaRPr lang="nb-NO"/>
          </a:p>
          <a:p>
            <a:pPr marL="215900" indent="-215900">
              <a:lnSpc>
                <a:spcPct val="90000"/>
              </a:lnSpc>
              <a:spcBef>
                <a:spcPts val="1200"/>
              </a:spcBef>
              <a:defRPr/>
            </a:pPr>
            <a:r>
              <a:rPr lang="nb-NO" sz="1400">
                <a:solidFill>
                  <a:srgbClr val="000000"/>
                </a:solidFill>
              </a:rPr>
              <a:t>Består av ett hovedbibliotek og </a:t>
            </a:r>
            <a:r>
              <a:rPr lang="nb-NO" sz="1400" dirty="0">
                <a:solidFill>
                  <a:srgbClr val="000000"/>
                </a:solidFill>
              </a:rPr>
              <a:t>24 </a:t>
            </a:r>
            <a:r>
              <a:rPr lang="nb-NO" sz="1400">
                <a:solidFill>
                  <a:srgbClr val="000000"/>
                </a:solidFill>
              </a:rPr>
              <a:t>lokalbiblioteker</a:t>
            </a:r>
            <a:r>
              <a:rPr lang="nb-NO" sz="1400" dirty="0">
                <a:solidFill>
                  <a:srgbClr val="000000"/>
                </a:solidFill>
              </a:rPr>
              <a:t> og spesialavdelinger</a:t>
            </a:r>
            <a:endParaRPr lang="nb-NO" sz="1400">
              <a:solidFill>
                <a:srgbClr val="000000"/>
              </a:solidFill>
            </a:endParaRPr>
          </a:p>
          <a:p>
            <a:pPr marL="215900" indent="-215900">
              <a:lnSpc>
                <a:spcPct val="90000"/>
              </a:lnSpc>
              <a:spcBef>
                <a:spcPts val="1200"/>
              </a:spcBef>
              <a:defRPr/>
            </a:pPr>
            <a:r>
              <a:rPr lang="nb-NO" sz="1400">
                <a:solidFill>
                  <a:srgbClr val="000000"/>
                </a:solidFill>
              </a:rPr>
              <a:t>Etablert i 1785, da Christiania by mottok Carl </a:t>
            </a:r>
            <a:r>
              <a:rPr lang="nb-NO" sz="1400" err="1">
                <a:solidFill>
                  <a:srgbClr val="000000"/>
                </a:solidFill>
              </a:rPr>
              <a:t>Deichmans</a:t>
            </a:r>
            <a:r>
              <a:rPr lang="nb-NO" sz="1400">
                <a:solidFill>
                  <a:srgbClr val="000000"/>
                </a:solidFill>
              </a:rPr>
              <a:t> boksamling i testamentarisk gave</a:t>
            </a:r>
          </a:p>
          <a:p>
            <a:pPr marL="215900" indent="-215900">
              <a:lnSpc>
                <a:spcPct val="90000"/>
              </a:lnSpc>
              <a:spcBef>
                <a:spcPts val="1200"/>
              </a:spcBef>
              <a:defRPr/>
            </a:pPr>
            <a:r>
              <a:rPr lang="nb-NO" sz="1400">
                <a:solidFill>
                  <a:srgbClr val="000000"/>
                </a:solidFill>
              </a:rPr>
              <a:t>Biblioteksjef: Knut Skansen</a:t>
            </a:r>
          </a:p>
          <a:p>
            <a:pPr marL="215900" indent="-215900">
              <a:lnSpc>
                <a:spcPct val="90000"/>
              </a:lnSpc>
              <a:spcBef>
                <a:spcPts val="1200"/>
              </a:spcBef>
              <a:defRPr/>
            </a:pPr>
            <a:r>
              <a:rPr lang="nb-NO" sz="1400">
                <a:solidFill>
                  <a:srgbClr val="000000"/>
                </a:solidFill>
              </a:rPr>
              <a:t>Antall ansatte: </a:t>
            </a:r>
            <a:r>
              <a:rPr lang="nb-NO" sz="1400" dirty="0">
                <a:solidFill>
                  <a:srgbClr val="000000"/>
                </a:solidFill>
              </a:rPr>
              <a:t>311 </a:t>
            </a:r>
            <a:r>
              <a:rPr lang="nb-NO" sz="1400">
                <a:solidFill>
                  <a:srgbClr val="000000"/>
                </a:solidFill>
              </a:rPr>
              <a:t>årsverk/</a:t>
            </a:r>
            <a:r>
              <a:rPr lang="nb-NO" sz="1400" dirty="0">
                <a:solidFill>
                  <a:srgbClr val="000000"/>
                </a:solidFill>
              </a:rPr>
              <a:t>411</a:t>
            </a:r>
            <a:r>
              <a:rPr lang="nb-NO" sz="1400">
                <a:solidFill>
                  <a:srgbClr val="000000"/>
                </a:solidFill>
              </a:rPr>
              <a:t> ansatte</a:t>
            </a:r>
          </a:p>
          <a:p>
            <a:pPr marL="215900" indent="-215900">
              <a:lnSpc>
                <a:spcPct val="90000"/>
              </a:lnSpc>
              <a:spcBef>
                <a:spcPts val="1200"/>
              </a:spcBef>
              <a:defRPr/>
            </a:pPr>
            <a:endParaRPr lang="nb-NO" sz="1400">
              <a:solidFill>
                <a:srgbClr val="000000"/>
              </a:solidFill>
            </a:endParaRPr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b="0" i="0" kern="1200">
                <a:latin typeface="+mj-lt"/>
                <a:ea typeface="+mj-ea"/>
                <a:cs typeface="+mj-cs"/>
              </a:rPr>
              <a:t>For hele Oslo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10156825" y="6292352"/>
            <a:ext cx="1339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41A6F0-0B8A-9444-BB6E-70C7E9D9BBE0}" type="datetime1">
              <a:rPr lang="nb-NO" smtClean="0"/>
              <a:pPr>
                <a:spcAft>
                  <a:spcPts val="600"/>
                </a:spcAft>
              </a:pPr>
              <a:t>29.11.2023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6"/>
          </p:nvPr>
        </p:nvSpPr>
        <p:spPr>
          <a:xfrm>
            <a:off x="11496674" y="6292352"/>
            <a:ext cx="6953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8ACEFDFC-287E-0A4D-81A7-6CC8C070690D}" type="slidenum">
              <a:rPr lang="nb-NO" dirty="0" smtClean="0"/>
              <a:pPr algn="l">
                <a:spcAft>
                  <a:spcPts val="600"/>
                </a:spcAft>
              </a:pPr>
              <a:t>25</a:t>
            </a:fld>
            <a:endParaRPr lang="nb-NO"/>
          </a:p>
        </p:txBody>
      </p:sp>
      <p:pic>
        <p:nvPicPr>
          <p:cNvPr id="7" name="Bilde 6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6AC19FC2-F2A8-B176-E110-765ADDFC1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69" y="1375507"/>
            <a:ext cx="7097043" cy="502109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FD3AC40-B3B1-17D1-CD90-C2F817B243C0}"/>
              </a:ext>
            </a:extLst>
          </p:cNvPr>
          <p:cNvSpPr/>
          <p:nvPr/>
        </p:nvSpPr>
        <p:spPr>
          <a:xfrm>
            <a:off x="6096000" y="963386"/>
            <a:ext cx="1852154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59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/>
          <a:lstStyle/>
          <a:p>
            <a:r>
              <a:rPr lang="nb-NO" i="1"/>
              <a:t>Et samfunn hvor alle føler tilhørighet, eierskap og engasjement — for fellesskapet og eget liv.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Vår ledestjerne som inspirerer oss til å gjøre det vi gjør.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26</a:t>
            </a:fld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66" y="3664804"/>
            <a:ext cx="3941322" cy="262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761" y="3659092"/>
            <a:ext cx="3949889" cy="263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Deichmanske ønsker å bidra til øke lesning blant unge ved å opprette et bibliotek for 10-15-åringer på Tøyen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72" y="3664804"/>
            <a:ext cx="4701655" cy="26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20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9581FD-5E5E-EB8E-C08D-6851CEB0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89" y="753454"/>
            <a:ext cx="9469438" cy="1311999"/>
          </a:xfrm>
        </p:spPr>
        <p:txBody>
          <a:bodyPr/>
          <a:lstStyle/>
          <a:p>
            <a:r>
              <a:rPr lang="nb-NO" b="1" dirty="0"/>
              <a:t>Hva er Demo Linderud?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2A14DE-2CD3-C030-A711-1964CB459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28" y="1541349"/>
            <a:ext cx="6842898" cy="4561435"/>
          </a:xfrm>
        </p:spPr>
        <p:txBody>
          <a:bodyPr/>
          <a:lstStyle/>
          <a:p>
            <a:r>
              <a:rPr lang="nb-NO" dirty="0"/>
              <a:t>Prosjektsamarbeid mellom Deichman og Bydel Bjerke</a:t>
            </a:r>
          </a:p>
          <a:p>
            <a:r>
              <a:rPr lang="nb-NO" dirty="0"/>
              <a:t>Finansiering: Nærmiljøsatsingen på Linderud, Sletteløkka og Veitvet</a:t>
            </a:r>
          </a:p>
          <a:p>
            <a:r>
              <a:rPr lang="nb-NO" dirty="0"/>
              <a:t>Funksjoner</a:t>
            </a:r>
          </a:p>
          <a:p>
            <a:pPr lvl="1"/>
            <a:r>
              <a:rPr lang="nb-NO" dirty="0"/>
              <a:t>Basis bibliotekstjenester</a:t>
            </a:r>
          </a:p>
          <a:p>
            <a:pPr lvl="1"/>
            <a:r>
              <a:rPr lang="nb-NO" dirty="0"/>
              <a:t>Møteplass og tidligere stikk-innom funksjon for bydelen</a:t>
            </a:r>
          </a:p>
          <a:p>
            <a:r>
              <a:rPr lang="nb-NO" dirty="0"/>
              <a:t>Organisering</a:t>
            </a:r>
          </a:p>
          <a:p>
            <a:pPr lvl="1"/>
            <a:r>
              <a:rPr lang="nb-NO" dirty="0"/>
              <a:t>Styringsgruppe med Deichman/Bydel Bjerke. Deichman er </a:t>
            </a:r>
            <a:r>
              <a:rPr lang="nb-NO" dirty="0" err="1"/>
              <a:t>tjenesteeier</a:t>
            </a:r>
            <a:endParaRPr lang="nb-NO" dirty="0"/>
          </a:p>
          <a:p>
            <a:pPr lvl="1"/>
            <a:r>
              <a:rPr lang="nb-NO" dirty="0"/>
              <a:t>Prosjektleder og daglig leder med ansvar for helhet</a:t>
            </a:r>
          </a:p>
          <a:p>
            <a:pPr lvl="1"/>
            <a:r>
              <a:rPr lang="nb-NO" dirty="0"/>
              <a:t>Ansatte i daglig drift: Deichman og bydelsansatte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70F344-F395-975A-A3F7-ED934D817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C1E2860-3E22-CF3F-2C2B-E1C3A979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person, klær, utendørs, monokrom&#10;&#10;Automatisk generert beskrivelse">
            <a:extLst>
              <a:ext uri="{FF2B5EF4-FFF2-40B4-BE49-F238E27FC236}">
                <a16:creationId xmlns:a16="http://schemas.microsoft.com/office/drawing/2014/main" id="{D15328C3-6A5A-CDE2-C529-7BFBE27F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764" y="1261104"/>
            <a:ext cx="3951608" cy="43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47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49F089-7EF4-CE85-5F85-84138335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61DCFD-8E8C-721C-4ED0-F4135107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4</a:t>
            </a:fld>
            <a:endParaRPr lang="nb-NO"/>
          </a:p>
        </p:txBody>
      </p:sp>
      <p:pic>
        <p:nvPicPr>
          <p:cNvPr id="7" name="Bilde 6" descr="Et bilde som inneholder tak, innendørs, møbler, gulv&#10;&#10;Automatisk generert beskrivelse">
            <a:extLst>
              <a:ext uri="{FF2B5EF4-FFF2-40B4-BE49-F238E27FC236}">
                <a16:creationId xmlns:a16="http://schemas.microsoft.com/office/drawing/2014/main" id="{BAA5FA20-0FEA-263C-8F41-BF9AD3E17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78299"/>
            <a:ext cx="12191998" cy="80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5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26E1E30F-0096-4F97-9814-B3A59CD75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814" y="1354941"/>
            <a:ext cx="7410372" cy="4948216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F1ADB7-DB9B-47ED-9B03-9B551488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236F90C-9914-4D26-A6E2-FB3434EB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5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BD99BE1-3D9A-476A-92B7-EB00C7415CAF}"/>
              </a:ext>
            </a:extLst>
          </p:cNvPr>
          <p:cNvSpPr txBox="1"/>
          <p:nvPr/>
        </p:nvSpPr>
        <p:spPr>
          <a:xfrm>
            <a:off x="708452" y="737690"/>
            <a:ext cx="663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 dirty="0"/>
              <a:t>Demos spesialtjenestetilbud</a:t>
            </a:r>
          </a:p>
        </p:txBody>
      </p:sp>
    </p:spTree>
    <p:extLst>
      <p:ext uri="{BB962C8B-B14F-4D97-AF65-F5344CB8AC3E}">
        <p14:creationId xmlns:p14="http://schemas.microsoft.com/office/powerpoint/2010/main" val="264568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CEFC9D-7188-8984-5D75-72DD7E6D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C88E2CD-6B41-9A94-3919-B179F826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6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C67B54A-6855-C5ED-64AB-6568F86F1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33" y="620234"/>
            <a:ext cx="9469438" cy="1311999"/>
          </a:xfrm>
        </p:spPr>
        <p:txBody>
          <a:bodyPr/>
          <a:lstStyle/>
          <a:p>
            <a:r>
              <a:rPr lang="nb-NO" b="1" dirty="0"/>
              <a:t>Ønsket effekt på Demo Linderud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FC4EB19-DEAC-5D02-A2C2-993D107D2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2"/>
          <a:stretch/>
        </p:blipFill>
        <p:spPr>
          <a:xfrm>
            <a:off x="8859340" y="3631934"/>
            <a:ext cx="3035713" cy="3025543"/>
          </a:xfrm>
          <a:prstGeom prst="rect">
            <a:avLst/>
          </a:prstGeo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E121BFD4-5FD1-424E-3BF4-FA91A2CD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733" y="1856046"/>
            <a:ext cx="4409790" cy="4060824"/>
          </a:xfrm>
        </p:spPr>
        <p:txBody>
          <a:bodyPr/>
          <a:lstStyle/>
          <a:p>
            <a:r>
              <a:rPr lang="nb-NO" sz="1800" dirty="0"/>
              <a:t>Øke skrive- og leseferdighetene i befolkningen på Linderud</a:t>
            </a:r>
            <a:br>
              <a:rPr lang="nb-NO" sz="1800" dirty="0"/>
            </a:br>
            <a:endParaRPr lang="nb-NO" sz="1800" dirty="0"/>
          </a:p>
          <a:p>
            <a:r>
              <a:rPr lang="nb-NO" sz="1800" dirty="0"/>
              <a:t>Styrke beboernes opplevelse av kultur, fellesskap, læring, mestring og livskvalitet</a:t>
            </a:r>
            <a:br>
              <a:rPr lang="nb-NO" sz="1800" dirty="0"/>
            </a:br>
            <a:endParaRPr lang="nb-NO" sz="1800" dirty="0"/>
          </a:p>
          <a:p>
            <a:r>
              <a:rPr lang="nb-NO" sz="1800" dirty="0"/>
              <a:t>Skape dialog mellom </a:t>
            </a:r>
            <a:br>
              <a:rPr lang="nb-NO" sz="1800" dirty="0"/>
            </a:br>
            <a:r>
              <a:rPr lang="nb-NO" sz="1800" dirty="0"/>
              <a:t>kommune og innbyggerne</a:t>
            </a:r>
          </a:p>
          <a:p>
            <a:endParaRPr lang="nb-NO" sz="1800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822E2EE3-8D3A-1125-2F9F-DCD7E3A2CC68}"/>
              </a:ext>
            </a:extLst>
          </p:cNvPr>
          <p:cNvSpPr txBox="1">
            <a:spLocks/>
          </p:cNvSpPr>
          <p:nvPr/>
        </p:nvSpPr>
        <p:spPr>
          <a:xfrm>
            <a:off x="6096000" y="1861637"/>
            <a:ext cx="5058005" cy="40608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SzPct val="100000"/>
              <a:buFontTx/>
              <a:buBlip>
                <a:blip r:embed="rId3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Skape en møteplass som forebygger ensomhet og legger til rette for sosiale relasjoner mellom innbyggerne</a:t>
            </a:r>
            <a:br>
              <a:rPr lang="nb-NO" sz="1800" dirty="0"/>
            </a:br>
            <a:endParaRPr lang="nb-NO" sz="1800" dirty="0"/>
          </a:p>
          <a:p>
            <a:r>
              <a:rPr lang="nb-NO" sz="1800" dirty="0"/>
              <a:t>Skape lokalt engasjement for eget nærmiljø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7876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A61D58-3A9E-647F-02F3-5E45CD5D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42A7FE1-7F70-25E6-10AB-6E3CA089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  <p:pic>
        <p:nvPicPr>
          <p:cNvPr id="7" name="Bilde 6" descr="Et bilde som inneholder tekst, kart, atlas&#10;&#10;Automatisk generert beskrivelse">
            <a:extLst>
              <a:ext uri="{FF2B5EF4-FFF2-40B4-BE49-F238E27FC236}">
                <a16:creationId xmlns:a16="http://schemas.microsoft.com/office/drawing/2014/main" id="{0A566A21-A52B-2751-3EA8-0C3263198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64" y="542165"/>
            <a:ext cx="4610786" cy="5078049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DA28D97-9573-9BC2-E2F9-4FED9465EABD}"/>
              </a:ext>
            </a:extLst>
          </p:cNvPr>
          <p:cNvSpPr txBox="1"/>
          <p:nvPr/>
        </p:nvSpPr>
        <p:spPr>
          <a:xfrm>
            <a:off x="6747014" y="867219"/>
            <a:ext cx="46107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dirty="0">
                <a:latin typeface="+mj-lt"/>
              </a:rPr>
              <a:t>  </a:t>
            </a:r>
            <a:r>
              <a:rPr lang="nb-NO" sz="3200" b="1" dirty="0">
                <a:latin typeface="+mj-lt"/>
              </a:rPr>
              <a:t>Bydel Bjerke: </a:t>
            </a:r>
          </a:p>
          <a:p>
            <a:pPr algn="l"/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sz="1800" spc="-15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000" spc="-15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32 500 innbyggere, men i rask vekst</a:t>
            </a:r>
          </a:p>
          <a:p>
            <a:pPr algn="l"/>
            <a:endParaRPr lang="nb-NO" sz="2000" spc="-15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000" spc="-15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Stor demografisk spredning innad i bydelen</a:t>
            </a:r>
          </a:p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645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4F72B7-9DF1-2895-B7AF-EBEA0944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8B04E07-368C-9290-7EC8-209B18AC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tekst, skjermbilde, diagram, line&#10;&#10;Automatisk generert beskrivelse">
            <a:extLst>
              <a:ext uri="{FF2B5EF4-FFF2-40B4-BE49-F238E27FC236}">
                <a16:creationId xmlns:a16="http://schemas.microsoft.com/office/drawing/2014/main" id="{72477D94-53D5-D726-333E-6268D816A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24" y="122661"/>
            <a:ext cx="10729564" cy="62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81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6E3B95-B2F8-9E4B-AA55-CBDE0942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AF94102-D3C2-6507-458A-4292F23F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 descr="Et bilde som inneholder tekst, utendørs, himmel, konstruksjon&#10;&#10;Automatisk generert beskrivelse">
            <a:extLst>
              <a:ext uri="{FF2B5EF4-FFF2-40B4-BE49-F238E27FC236}">
                <a16:creationId xmlns:a16="http://schemas.microsoft.com/office/drawing/2014/main" id="{8F6BECC0-BDB8-9897-1251-27302BC59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69" y="317644"/>
            <a:ext cx="8962062" cy="597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10462"/>
      </p:ext>
    </p:extLst>
  </p:cSld>
  <p:clrMapOvr>
    <a:masterClrMapping/>
  </p:clrMapOvr>
</p:sld>
</file>

<file path=ppt/theme/theme1.xml><?xml version="1.0" encoding="utf-8"?>
<a:theme xmlns:a="http://schemas.openxmlformats.org/drawingml/2006/main" name="Deichman Lysbildemal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.potx" id="{217B7A46-873F-BA47-A338-56B8ECCF670A}" vid="{66AA196B-ADEA-0D42-B0B9-FAB886B25F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4A9FF5242E104D8D3D78D38048C80E" ma:contentTypeVersion="17" ma:contentTypeDescription="Opprett et nytt dokument." ma:contentTypeScope="" ma:versionID="c88441c575137bfa4e36e7831c5a8cc6">
  <xsd:schema xmlns:xsd="http://www.w3.org/2001/XMLSchema" xmlns:xs="http://www.w3.org/2001/XMLSchema" xmlns:p="http://schemas.microsoft.com/office/2006/metadata/properties" xmlns:ns2="cba81294-852b-4397-80b6-c5f03d5aa461" xmlns:ns3="64af36ef-243b-4ef4-b9b7-163adabe662c" targetNamespace="http://schemas.microsoft.com/office/2006/metadata/properties" ma:root="true" ma:fieldsID="ec54e25dbbf41492adc3489f4add1b41" ns2:_="" ns3:_="">
    <xsd:import namespace="cba81294-852b-4397-80b6-c5f03d5aa461"/>
    <xsd:import namespace="64af36ef-243b-4ef4-b9b7-163adabe66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1294-852b-4397-80b6-c5f03d5aa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51fcebc8-c32b-4d40-8d21-7602f8e3c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f36ef-243b-4ef4-b9b7-163adabe662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4c6b1f-bf46-4714-929a-79adcf9eaeef}" ma:internalName="TaxCatchAll" ma:showField="CatchAllData" ma:web="64af36ef-243b-4ef4-b9b7-163adabe66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a81294-852b-4397-80b6-c5f03d5aa461">
      <Terms xmlns="http://schemas.microsoft.com/office/infopath/2007/PartnerControls"/>
    </lcf76f155ced4ddcb4097134ff3c332f>
    <TaxCatchAll xmlns="64af36ef-243b-4ef4-b9b7-163adabe662c" xsi:nil="true"/>
  </documentManagement>
</p:properties>
</file>

<file path=customXml/itemProps1.xml><?xml version="1.0" encoding="utf-8"?>
<ds:datastoreItem xmlns:ds="http://schemas.openxmlformats.org/officeDocument/2006/customXml" ds:itemID="{E1128763-74D4-40C5-8D9B-E60DF8997A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79D64E-A942-4AFC-8D2C-87BA6031030F}"/>
</file>

<file path=customXml/itemProps3.xml><?xml version="1.0" encoding="utf-8"?>
<ds:datastoreItem xmlns:ds="http://schemas.openxmlformats.org/officeDocument/2006/customXml" ds:itemID="{24762E7A-E007-4EBA-B9B8-5ABCE89ACDDB}">
  <ds:schemaRefs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03e08ac-bb4f-461f-b130-65344402786a"/>
    <ds:schemaRef ds:uri="6459e4a8-d2f8-49f7-b89b-715e58109da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Deichman Lysbildemal</Template>
  <TotalTime>5836</TotalTime>
  <Words>688</Words>
  <Application>Microsoft Office PowerPoint</Application>
  <PresentationFormat>Widescreen</PresentationFormat>
  <Paragraphs>141</Paragraphs>
  <Slides>26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1" baseType="lpstr">
      <vt:lpstr>Calibri</vt:lpstr>
      <vt:lpstr>Wingdings</vt:lpstr>
      <vt:lpstr>Arial</vt:lpstr>
      <vt:lpstr>Oslo Sans Office</vt:lpstr>
      <vt:lpstr>Deichman Lysbildemal</vt:lpstr>
      <vt:lpstr>Demo Linderud: Deichman og Bydel Bjerke prøver noe nytt!  </vt:lpstr>
      <vt:lpstr>PowerPoint-presentasjon</vt:lpstr>
      <vt:lpstr>Hva er Demo Linderud?</vt:lpstr>
      <vt:lpstr>PowerPoint-presentasjon</vt:lpstr>
      <vt:lpstr>PowerPoint-presentasjon</vt:lpstr>
      <vt:lpstr>Ønsket effekt på Demo Linderud</vt:lpstr>
      <vt:lpstr>PowerPoint-presentasjon</vt:lpstr>
      <vt:lpstr>PowerPoint-presentasjon</vt:lpstr>
      <vt:lpstr>PowerPoint-presentasjon</vt:lpstr>
      <vt:lpstr>PowerPoint-presentasjon</vt:lpstr>
      <vt:lpstr>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Noen utfordringer:</vt:lpstr>
      <vt:lpstr>PowerPoint-presentasjon</vt:lpstr>
      <vt:lpstr>Takk for meg!</vt:lpstr>
      <vt:lpstr>For hele Oslo</vt:lpstr>
      <vt:lpstr>For hele Oslo</vt:lpstr>
      <vt:lpstr>For hele Oslo</vt:lpstr>
      <vt:lpstr>Et samfunn hvor alle føler tilhørighet, eierskap og engasjement — for fellesskapet og eget liv.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Presentasjonens overskrift</dc:title>
  <dc:creator>Jørn Johansen</dc:creator>
  <cp:lastModifiedBy>Inger Stenersen</cp:lastModifiedBy>
  <cp:revision>31</cp:revision>
  <cp:lastPrinted>2019-03-22T09:42:42Z</cp:lastPrinted>
  <dcterms:created xsi:type="dcterms:W3CDTF">2021-05-06T14:10:04Z</dcterms:created>
  <dcterms:modified xsi:type="dcterms:W3CDTF">2023-11-29T10:24:36Z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100.000000000000</vt:lpwstr>
  </property>
  <property fmtid="{D5CDD505-2E9C-101B-9397-08002B2CF9AE}" pid="3" name="ContentTypeId">
    <vt:lpwstr>0x01010066E136C545362044B68824F09738B722</vt:lpwstr>
  </property>
  <property fmtid="{D5CDD505-2E9C-101B-9397-08002B2CF9AE}" pid="4" name="MSIP_Label_7a2396b7-5846-48ff-8468-5f49f8ad722a_Enabled">
    <vt:lpwstr>true</vt:lpwstr>
  </property>
  <property fmtid="{D5CDD505-2E9C-101B-9397-08002B2CF9AE}" pid="5" name="MSIP_Label_7a2396b7-5846-48ff-8468-5f49f8ad722a_SetDate">
    <vt:lpwstr>2022-07-25T11:44:01Z</vt:lpwstr>
  </property>
  <property fmtid="{D5CDD505-2E9C-101B-9397-08002B2CF9AE}" pid="6" name="MSIP_Label_7a2396b7-5846-48ff-8468-5f49f8ad722a_Method">
    <vt:lpwstr>Standard</vt:lpwstr>
  </property>
  <property fmtid="{D5CDD505-2E9C-101B-9397-08002B2CF9AE}" pid="7" name="MSIP_Label_7a2396b7-5846-48ff-8468-5f49f8ad722a_Name">
    <vt:lpwstr>Lav</vt:lpwstr>
  </property>
  <property fmtid="{D5CDD505-2E9C-101B-9397-08002B2CF9AE}" pid="8" name="MSIP_Label_7a2396b7-5846-48ff-8468-5f49f8ad722a_SiteId">
    <vt:lpwstr>e6795081-6391-442e-9ab4-5e9ef74f18ea</vt:lpwstr>
  </property>
  <property fmtid="{D5CDD505-2E9C-101B-9397-08002B2CF9AE}" pid="9" name="MSIP_Label_7a2396b7-5846-48ff-8468-5f49f8ad722a_ActionId">
    <vt:lpwstr>9a27f003-0c30-4aa9-8556-6018526ebedd</vt:lpwstr>
  </property>
  <property fmtid="{D5CDD505-2E9C-101B-9397-08002B2CF9AE}" pid="10" name="MSIP_Label_7a2396b7-5846-48ff-8468-5f49f8ad722a_ContentBits">
    <vt:lpwstr>0</vt:lpwstr>
  </property>
</Properties>
</file>