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9" r:id="rId5"/>
    <p:sldId id="319" r:id="rId6"/>
    <p:sldId id="316" r:id="rId7"/>
    <p:sldId id="294" r:id="rId8"/>
    <p:sldId id="296" r:id="rId9"/>
    <p:sldId id="297" r:id="rId10"/>
    <p:sldId id="317" r:id="rId11"/>
    <p:sldId id="322" r:id="rId12"/>
    <p:sldId id="325" r:id="rId13"/>
    <p:sldId id="326" r:id="rId14"/>
    <p:sldId id="336" r:id="rId15"/>
    <p:sldId id="328" r:id="rId16"/>
    <p:sldId id="327" r:id="rId17"/>
    <p:sldId id="329" r:id="rId18"/>
    <p:sldId id="334" r:id="rId19"/>
    <p:sldId id="321" r:id="rId20"/>
    <p:sldId id="335" r:id="rId21"/>
    <p:sldId id="300" r:id="rId22"/>
    <p:sldId id="330" r:id="rId23"/>
    <p:sldId id="299" r:id="rId24"/>
    <p:sldId id="301" r:id="rId25"/>
    <p:sldId id="341" r:id="rId26"/>
    <p:sldId id="339" r:id="rId27"/>
    <p:sldId id="340" r:id="rId28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089"/>
    <a:srgbClr val="EDE6DF"/>
    <a:srgbClr val="E0D9D2"/>
    <a:srgbClr val="FFFFFF"/>
    <a:srgbClr val="BF8634"/>
    <a:srgbClr val="A7B1B9"/>
    <a:srgbClr val="9A515E"/>
    <a:srgbClr val="005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Mørk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Mørk stil 1 – uthev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ys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ys stil 2 – uthevin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ys stil 2 – uthev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ys stil 2 – uthev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ys stil 2 – uthevin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ys stil 2 – uthev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e Gundersen" userId="4c30a0c1-c301-4484-9420-11765475a33c" providerId="ADAL" clId="{9523B32C-BCAA-4484-90B9-AA15DF2865FB}"/>
    <pc:docChg chg="modSld sldOrd">
      <pc:chgData name="Arne Gundersen" userId="4c30a0c1-c301-4484-9420-11765475a33c" providerId="ADAL" clId="{9523B32C-BCAA-4484-90B9-AA15DF2865FB}" dt="2023-09-22T07:02:20.702" v="1"/>
      <pc:docMkLst>
        <pc:docMk/>
      </pc:docMkLst>
      <pc:sldChg chg="ord">
        <pc:chgData name="Arne Gundersen" userId="4c30a0c1-c301-4484-9420-11765475a33c" providerId="ADAL" clId="{9523B32C-BCAA-4484-90B9-AA15DF2865FB}" dt="2023-09-22T07:02:20.702" v="1"/>
        <pc:sldMkLst>
          <pc:docMk/>
          <pc:sldMk cId="1375738811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3028-E317-1A48-8312-52AD7E8AF5E1}" type="datetimeFigureOut">
              <a:rPr lang="en-GB" smtClean="0"/>
              <a:t>22/09/2023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680-BF9E-7A43-8457-682380D3B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3660775"/>
            <a:ext cx="8900396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Presentasjonstittel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6094413"/>
            <a:ext cx="890039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D7298F0-BE5A-892B-62F5-B6D4093F2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332" y="593481"/>
            <a:ext cx="4458989" cy="258152"/>
          </a:xfrm>
        </p:spPr>
        <p:txBody>
          <a:bodyPr lIns="0" anchor="ctr"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b-NO"/>
              <a:t>Forfatter</a:t>
            </a:r>
            <a:endParaRPr lang="en-GB"/>
          </a:p>
        </p:txBody>
      </p:sp>
      <p:sp>
        <p:nvSpPr>
          <p:cNvPr id="25" name="Plassholder for dato 24">
            <a:extLst>
              <a:ext uri="{FF2B5EF4-FFF2-40B4-BE49-F238E27FC236}">
                <a16:creationId xmlns:a16="http://schemas.microsoft.com/office/drawing/2014/main" id="{057215A8-73A3-CFE5-E2F8-D69066618A0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55496" y="851633"/>
            <a:ext cx="2727704" cy="258153"/>
          </a:xfrm>
        </p:spPr>
        <p:txBody>
          <a:bodyPr lIns="0"/>
          <a:lstStyle>
            <a:lvl1pPr>
              <a:defRPr sz="1500" b="1"/>
            </a:lvl1pPr>
          </a:lstStyle>
          <a:p>
            <a:fld id="{D0DD8816-CE2A-0246-86A9-26D42A0AC77C}" type="datetime1">
              <a:rPr lang="nb-NO" smtClean="0"/>
              <a:pPr/>
              <a:t>22.09.2023</a:t>
            </a:fld>
            <a:endParaRPr lang="en-GB"/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000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222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6A72A0-6329-DA43-BAA9-80EC7557D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FD1D048-F4BC-B1BA-0C01-1431B335E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F798C-732A-AE3F-FA20-A0C51C090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564" y="2549652"/>
            <a:ext cx="11044800" cy="1758697"/>
          </a:xfrm>
        </p:spPr>
        <p:txBody>
          <a:bodyPr anchor="ctr">
            <a:noAutofit/>
          </a:bodyPr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Inndelingstittel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8A48D00-CD7D-FE2C-E0D3-F47ABFC43C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C9F798C-732A-AE3F-FA20-A0C51C09066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0564" y="2549652"/>
            <a:ext cx="11044800" cy="1758697"/>
          </a:xfrm>
        </p:spPr>
        <p:txBody>
          <a:bodyPr anchor="ctr">
            <a:noAutofit/>
          </a:bodyPr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«Kjent sitat»</a:t>
            </a: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C8BA4FD5-3006-9539-503B-933C11888EA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002081" y="4985033"/>
            <a:ext cx="10611661" cy="365125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Kilder</a:t>
            </a:r>
            <a:endParaRPr lang="en-GB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A5B29E-E290-78A7-0FA7-AD27C5EF1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2">
            <a:extLst>
              <a:ext uri="{FF2B5EF4-FFF2-40B4-BE49-F238E27FC236}">
                <a16:creationId xmlns:a16="http://schemas.microsoft.com/office/drawing/2014/main" id="{C8BA4FD5-3006-9539-503B-933C11888EA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73600" y="4985033"/>
            <a:ext cx="11044800" cy="44376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Fakta</a:t>
            </a:r>
            <a:endParaRPr lang="en-GB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754C2C08-993D-27E4-3E06-F2FF6CDC6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600" y="365126"/>
            <a:ext cx="11044800" cy="4619907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800"/>
            </a:lvl1pPr>
          </a:lstStyle>
          <a:p>
            <a:pPr lvl="0"/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D8C9EA-1464-705B-6259-04988A42E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6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FF130BC7-7201-C135-094E-92462A4D11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942" y="2496853"/>
            <a:ext cx="11044800" cy="2931946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DED2AFA-3D63-49F4-85AA-146F0BAC9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5" y="941388"/>
            <a:ext cx="11045825" cy="1339850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4800">
                <a:latin typeface="+mj-lt"/>
              </a:defRPr>
            </a:lvl1pPr>
          </a:lstStyle>
          <a:p>
            <a:pPr lvl="0"/>
            <a:r>
              <a:rPr lang="nb-NO"/>
              <a:t>Melding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405C8E1-B269-4176-847D-834D3AF243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000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84668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7EB2DEFD-BC44-C5B9-B4ED-1BB7E9822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3506" y="1237738"/>
            <a:ext cx="110448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Presentasjonstittel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3506" y="3671376"/>
            <a:ext cx="110448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D7298F0-BE5A-892B-62F5-B6D4093F27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792" y="5943233"/>
            <a:ext cx="4441804" cy="258152"/>
          </a:xfrm>
          <a:ln>
            <a:noFill/>
          </a:ln>
        </p:spPr>
        <p:txBody>
          <a:bodyPr lIns="0" anchor="ctr">
            <a:no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b-NO"/>
              <a:t>Forfatter</a:t>
            </a:r>
            <a:endParaRPr lang="en-GB"/>
          </a:p>
        </p:txBody>
      </p:sp>
      <p:sp>
        <p:nvSpPr>
          <p:cNvPr id="25" name="Plassholder for dato 24">
            <a:extLst>
              <a:ext uri="{FF2B5EF4-FFF2-40B4-BE49-F238E27FC236}">
                <a16:creationId xmlns:a16="http://schemas.microsoft.com/office/drawing/2014/main" id="{057215A8-73A3-CFE5-E2F8-D69066618A0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0564" y="6201385"/>
            <a:ext cx="2717191" cy="258153"/>
          </a:xfrm>
          <a:ln>
            <a:noFill/>
          </a:ln>
        </p:spPr>
        <p:txBody>
          <a:bodyPr lIns="0"/>
          <a:lstStyle>
            <a:lvl1pPr>
              <a:defRPr sz="1500" b="1"/>
            </a:lvl1pPr>
          </a:lstStyle>
          <a:p>
            <a:fld id="{D0DD8816-CE2A-0246-86A9-26D42A0AC77C}" type="datetime1">
              <a:rPr lang="nb-NO" smtClean="0"/>
              <a:pPr/>
              <a:t>22.09.2023</a:t>
            </a:fld>
            <a:endParaRPr lang="en-GB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9503146-0D7A-6582-1B71-805972251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4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FC0D8C81-80CE-FAF1-91C1-EF521A4CB3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2871" y="0"/>
            <a:ext cx="6275754" cy="6858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1178833"/>
            <a:ext cx="4797865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3612471"/>
            <a:ext cx="4797865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7" name="Plassholder for bilde 19">
            <a:extLst>
              <a:ext uri="{FF2B5EF4-FFF2-40B4-BE49-F238E27FC236}">
                <a16:creationId xmlns:a16="http://schemas.microsoft.com/office/drawing/2014/main" id="{0D7C898B-EFF7-96D6-575D-47AD5DF32D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1436" y="6048375"/>
            <a:ext cx="1710000" cy="4111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242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B6A540-3B83-DC9E-92FA-4626F2B299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564" y="1178833"/>
            <a:ext cx="4797865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Tittel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3612471"/>
            <a:ext cx="4797865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C52A88C-61A7-6D35-569E-62098FE22C9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83238" y="1179513"/>
            <a:ext cx="6030505" cy="475023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B6C1EBA-9B0D-7896-58E2-89178C493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2C689D48-4D21-DE4A-AD8A-D2DD7A8360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7674" y="5564620"/>
            <a:ext cx="529607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for å redigere tekst</a:t>
            </a:r>
          </a:p>
          <a:p>
            <a:endParaRPr lang="en-GB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C52A88C-61A7-6D35-569E-62098FE22C9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7673" y="1179513"/>
            <a:ext cx="5296070" cy="42668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4">
            <a:extLst>
              <a:ext uri="{FF2B5EF4-FFF2-40B4-BE49-F238E27FC236}">
                <a16:creationId xmlns:a16="http://schemas.microsoft.com/office/drawing/2014/main" id="{3C9318E7-E8D5-CB1D-4DEC-D1A10FEF05F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8256" y="1179513"/>
            <a:ext cx="5296070" cy="42668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for å redigere tekststiler i malen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Andre nivå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6A15BA8A-4A46-2992-F41B-95FE1DDBF64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850" y="5564188"/>
            <a:ext cx="5296071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4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400"/>
            </a:lvl4pPr>
            <a:lvl5pPr marL="1828800" indent="0">
              <a:buFontTx/>
              <a:buNone/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2D59660-A466-64F6-B220-CE7A4AE496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Dagens emner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Dagsordenundertittel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Dagsordentittel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DA0EF94-C80F-94E3-83F1-08D2F1D687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ull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CEC3E64-6AA5-57C9-A915-A6FB976317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nummere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7A54D71-6A10-6596-B728-BA84E3653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316" y="2496853"/>
            <a:ext cx="11023426" cy="2931946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316" y="1690688"/>
            <a:ext cx="11023426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3" y="365125"/>
            <a:ext cx="11023035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DC5E116-C691-76CE-1BDC-43AE5D12A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4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dertittel 2">
            <a:extLst>
              <a:ext uri="{FF2B5EF4-FFF2-40B4-BE49-F238E27FC236}">
                <a16:creationId xmlns:a16="http://schemas.microsoft.com/office/drawing/2014/main" id="{2AEB891B-8E41-B17A-D0D4-BB44863DCF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564" y="1690688"/>
            <a:ext cx="110448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Undertittel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E30F3-E5C9-2DE3-9EA1-71DA3008D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64" y="365125"/>
            <a:ext cx="11044800" cy="1324800"/>
          </a:xfrm>
        </p:spPr>
        <p:txBody>
          <a:bodyPr/>
          <a:lstStyle/>
          <a:p>
            <a:r>
              <a:rPr lang="nb-NO"/>
              <a:t>Tittel</a:t>
            </a:r>
            <a:endParaRPr lang="en-GB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6AAFB75-64B6-89FB-D60E-FE836796C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92288" y="6048375"/>
            <a:ext cx="1709148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9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0A40CDD-854C-AAC3-EE16-D82ED185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365125"/>
            <a:ext cx="11044800" cy="1324800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nb-NO"/>
              <a:t>Tittel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41EA94-D838-27DB-A631-C512F1C2A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1825625"/>
            <a:ext cx="11044800" cy="461782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FD3A4C-3C83-7920-4E2B-82B2BE1AA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0400" y="6356350"/>
            <a:ext cx="29779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8816-CE2A-0246-86A9-26D42A0AC77C}" type="datetime1">
              <a:rPr lang="nb-NO" smtClean="0"/>
              <a:t>22.09.2023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117725-3CF2-21B2-FC4E-1B63B7676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466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6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71" r:id="rId5"/>
    <p:sldLayoutId id="2147483669" r:id="rId6"/>
    <p:sldLayoutId id="2147483672" r:id="rId7"/>
    <p:sldLayoutId id="2147483673" r:id="rId8"/>
    <p:sldLayoutId id="2147483666" r:id="rId9"/>
    <p:sldLayoutId id="2147483654" r:id="rId10"/>
    <p:sldLayoutId id="2147483651" r:id="rId11"/>
    <p:sldLayoutId id="2147483667" r:id="rId12"/>
    <p:sldLayoutId id="2147483668" r:id="rId13"/>
    <p:sldLayoutId id="2147483665" r:id="rId14"/>
    <p:sldLayoutId id="2147483670" r:id="rId15"/>
    <p:sldLayoutId id="2147483656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otekutvikling.no/juridiske-ressurser/bibliotekloven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tekutvikling.no/nyheter/prosjekter/aktiv-formidlin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ibliotekutvikling.no/formidlingskompetanse/" TargetMode="External"/><Relationship Id="rId4" Type="http://schemas.openxmlformats.org/officeDocument/2006/relationships/hyperlink" Target="https://bibliotekutvikling.no/prosjektbank/aktiv/les-laer-lan-og-forte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6D0E7F0A-FB66-99B4-F4DA-E8DE0BA068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69" b="7869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F9F08298-9D19-064F-A091-36DBC231D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>
                <a:latin typeface="Arial" panose="020B0604020202020204" pitchFamily="34" charset="0"/>
                <a:ea typeface="Calibri" panose="020F0502020204030204" pitchFamily="34" charset="0"/>
              </a:rPr>
              <a:t>Velkommen til informasjonsmøte om  utviklingsmidler og midler til aktiv formidling 2024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1F07CCD-B036-ACB5-3F60-EAAE2FB36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22. september 2023</a:t>
            </a:r>
          </a:p>
        </p:txBody>
      </p:sp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C6D892A4-D8C3-FBCE-DD9D-CF3199FC16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40" b="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735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41BF9D64-F6EF-4FB0-F9C4-1DA7267BB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47462D-F454-69FA-0F96-DA8B35E26F2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>
            <a:normAutofit/>
          </a:bodyPr>
          <a:lstStyle/>
          <a:p>
            <a:r>
              <a:rPr lang="nb-NO" sz="6000" b="1">
                <a:latin typeface="Georgia" panose="02040502050405020303" pitchFamily="18" charset="0"/>
              </a:rPr>
              <a:t>Mer om </a:t>
            </a:r>
            <a:br>
              <a:rPr lang="nb-NO" sz="6000" b="1">
                <a:latin typeface="Georgia" panose="02040502050405020303" pitchFamily="18" charset="0"/>
              </a:rPr>
            </a:br>
            <a:r>
              <a:rPr lang="nb-NO" sz="6000" b="1">
                <a:latin typeface="Georgia" panose="02040502050405020303" pitchFamily="18" charset="0"/>
              </a:rPr>
              <a:t>bibliotek-utvikling</a:t>
            </a:r>
            <a:br>
              <a:rPr lang="nb-NO" sz="6000" b="1">
                <a:latin typeface="Georgia" panose="02040502050405020303" pitchFamily="18" charset="0"/>
              </a:rPr>
            </a:br>
            <a:endParaRPr lang="nb-NO" sz="3600" b="1">
              <a:latin typeface="Georgia" panose="02040502050405020303" pitchFamily="18" charset="0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8753068-9427-F71E-E648-BE97DB2477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8888549-F970-6B74-E27B-7D69DB3D3DD2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317844" y="1179513"/>
            <a:ext cx="5295900" cy="35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022517-4642-28DD-A259-A8712CD82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Hvem kan søke?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CDEF20F-1FA2-C24E-D193-D32D37E31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9A4CEB5-9B18-BF03-9452-4800BAB1590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l"/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Folke-, fylkesbibliotek og fagbibliotek kan søke, gjerne i samarbeid med andre bibliotek eller andre </a:t>
            </a:r>
            <a:r>
              <a:rPr lang="nn-NO" b="0" i="0" err="1">
                <a:solidFill>
                  <a:srgbClr val="1A1A1A"/>
                </a:solidFill>
                <a:effectLst/>
                <a:latin typeface="GT Sectra"/>
              </a:rPr>
              <a:t>aktører</a:t>
            </a:r>
            <a:endParaRPr lang="nn-NO">
              <a:solidFill>
                <a:srgbClr val="1A1A1A"/>
              </a:solidFill>
              <a:latin typeface="GT Sectra"/>
            </a:endParaRPr>
          </a:p>
          <a:p>
            <a:pPr algn="l"/>
            <a:r>
              <a:rPr lang="nb-NO" b="0" i="0">
                <a:solidFill>
                  <a:srgbClr val="1A1A1A"/>
                </a:solidFill>
                <a:effectLst/>
                <a:latin typeface="GT Sectra"/>
              </a:rPr>
              <a:t>For utviklingsmidler til fagbibliotek er det et mål om at prosjektene skal ha relevans også for folkebibliotekene</a:t>
            </a:r>
            <a:endParaRPr lang="nn-NO">
              <a:solidFill>
                <a:srgbClr val="1A1A1A"/>
              </a:solidFill>
              <a:latin typeface="GT Sectra"/>
            </a:endParaRPr>
          </a:p>
          <a:p>
            <a:pPr algn="l"/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Skolebibliotek kan </a:t>
            </a:r>
            <a:r>
              <a:rPr lang="nn-NO" b="0" i="0" err="1">
                <a:solidFill>
                  <a:srgbClr val="1A1A1A"/>
                </a:solidFill>
                <a:effectLst/>
                <a:latin typeface="GT Sectra"/>
              </a:rPr>
              <a:t>ikke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 søke, men kan inngå som samarbeidspart i prosjekter</a:t>
            </a:r>
          </a:p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671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>
                <a:solidFill>
                  <a:srgbClr val="1A1A1A"/>
                </a:solidFill>
                <a:cs typeface="Arial"/>
              </a:rPr>
              <a:t>     Innsatsområdene:</a:t>
            </a:r>
          </a:p>
          <a:p>
            <a:pPr marL="0" indent="0">
              <a:buNone/>
            </a:pPr>
            <a:endParaRPr lang="nb-NO">
              <a:solidFill>
                <a:srgbClr val="1A1A1A"/>
              </a:solidFill>
              <a:cs typeface="Arial"/>
            </a:endParaRPr>
          </a:p>
          <a:p>
            <a:pPr lvl="2"/>
            <a:r>
              <a:rPr lang="nb-NO" sz="2800">
                <a:solidFill>
                  <a:srgbClr val="1A1A1A"/>
                </a:solidFill>
                <a:cs typeface="Arial"/>
              </a:rPr>
              <a:t>Nye samarbeidsformer</a:t>
            </a:r>
          </a:p>
          <a:p>
            <a:pPr lvl="2"/>
            <a:r>
              <a:rPr lang="nb-NO" sz="2800">
                <a:solidFill>
                  <a:srgbClr val="1A1A1A"/>
                </a:solidFill>
                <a:cs typeface="Arial"/>
              </a:rPr>
              <a:t>Åpen forskning</a:t>
            </a:r>
            <a:endParaRPr lang="en-US" sz="2800">
              <a:solidFill>
                <a:srgbClr val="1A1A1A"/>
              </a:solidFill>
              <a:cs typeface="Arial"/>
            </a:endParaRPr>
          </a:p>
          <a:p>
            <a:pPr lvl="2"/>
            <a:r>
              <a:rPr lang="nb-NO" sz="2800">
                <a:solidFill>
                  <a:srgbClr val="1A1A1A"/>
                </a:solidFill>
                <a:cs typeface="Arial"/>
              </a:rPr>
              <a:t>FNs </a:t>
            </a:r>
            <a:r>
              <a:rPr lang="nb-NO" sz="2800" err="1">
                <a:solidFill>
                  <a:srgbClr val="1A1A1A"/>
                </a:solidFill>
                <a:cs typeface="Arial"/>
              </a:rPr>
              <a:t>bærekraftsmål</a:t>
            </a:r>
            <a:endParaRPr lang="nb-NO" sz="2800">
              <a:solidFill>
                <a:srgbClr val="1A1A1A"/>
              </a:solidFill>
              <a:cs typeface="Arial"/>
            </a:endParaRPr>
          </a:p>
          <a:p>
            <a:pPr lvl="2"/>
            <a:r>
              <a:rPr lang="nb-NO" sz="2800">
                <a:solidFill>
                  <a:srgbClr val="1A1A1A"/>
                </a:solidFill>
                <a:cs typeface="Arial"/>
              </a:rPr>
              <a:t>Samarbeid med NB </a:t>
            </a:r>
          </a:p>
          <a:p>
            <a:pPr lvl="1"/>
            <a:endParaRPr lang="nb-NO" sz="8000">
              <a:solidFill>
                <a:srgbClr val="1A1A1A"/>
              </a:solidFill>
              <a:cs typeface="Arial"/>
            </a:endParaRPr>
          </a:p>
          <a:p>
            <a:endParaRPr lang="nb-NO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400" b="0" i="0">
                <a:solidFill>
                  <a:srgbClr val="1A1A1A"/>
                </a:solidFill>
                <a:effectLst/>
              </a:rPr>
              <a:t>Minste søknadsbeløp er kr. 300 000.</a:t>
            </a:r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Hva kan man søke om?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DCBBC7-E6C9-8201-E376-AEC356542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2373610"/>
            <a:ext cx="2743200" cy="27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45720" rIns="91440" bIns="45720" rtlCol="0" anchor="t"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b="0" i="0">
                <a:solidFill>
                  <a:srgbClr val="1A1A1A"/>
                </a:solidFill>
                <a:effectLst/>
              </a:rPr>
              <a:t>Prosjektets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 b="0" i="0">
                <a:solidFill>
                  <a:srgbClr val="1A1A1A"/>
                </a:solidFill>
                <a:effectLst/>
              </a:rPr>
              <a:t>nyhetsverdi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1A1A1A"/>
                </a:solidFill>
              </a:rPr>
              <a:t>anvendelighet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1A1A1A"/>
                </a:solidFill>
              </a:rPr>
              <a:t>Kunnskapsoverføring</a:t>
            </a:r>
            <a:r>
              <a:rPr lang="nb-NO" b="0" i="0">
                <a:solidFill>
                  <a:srgbClr val="1A1A1A"/>
                </a:solidFill>
                <a:effectLst/>
              </a:rPr>
              <a:t> og erfaringsformidling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>
                <a:solidFill>
                  <a:srgbClr val="1A1A1A"/>
                </a:solidFill>
              </a:rPr>
              <a:t>Oppfølging</a:t>
            </a:r>
            <a:r>
              <a:rPr lang="nb-NO" b="0" i="0">
                <a:solidFill>
                  <a:srgbClr val="1A1A1A"/>
                </a:solidFill>
                <a:effectLst/>
              </a:rPr>
              <a:t> etter prosjektperioden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r>
              <a:rPr lang="nb-NO" b="0" i="0">
                <a:solidFill>
                  <a:srgbClr val="1A1A1A"/>
                </a:solidFill>
                <a:effectLst/>
              </a:rPr>
              <a:t>Forankring</a:t>
            </a:r>
            <a:r>
              <a:rPr lang="nb-NO">
                <a:solidFill>
                  <a:srgbClr val="1A1A1A"/>
                </a:solidFill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>
                <a:solidFill>
                  <a:srgbClr val="1A1A1A"/>
                </a:solidFill>
                <a:effectLst/>
              </a:rPr>
              <a:t>Målgruppetenkning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r>
              <a:rPr lang="nb-NO" b="0" i="0">
                <a:solidFill>
                  <a:srgbClr val="1A1A1A"/>
                </a:solidFill>
                <a:effectLst/>
              </a:rPr>
              <a:t>Samarbeid</a:t>
            </a:r>
            <a:r>
              <a:rPr lang="nb-NO">
                <a:solidFill>
                  <a:srgbClr val="1A1A1A"/>
                </a:solidFill>
              </a:rPr>
              <a:t> </a:t>
            </a:r>
            <a:endParaRPr lang="nb-NO" b="0" i="0">
              <a:solidFill>
                <a:srgbClr val="1A1A1A"/>
              </a:solidFill>
              <a:effectLst/>
              <a:cs typeface="Arial"/>
            </a:endParaRPr>
          </a:p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Vi ser på…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vurderes søknadene?</a:t>
            </a:r>
          </a:p>
        </p:txBody>
      </p:sp>
    </p:spTree>
    <p:extLst>
      <p:ext uri="{BB962C8B-B14F-4D97-AF65-F5344CB8AC3E}">
        <p14:creationId xmlns:p14="http://schemas.microsoft.com/office/powerpoint/2010/main" val="46798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379" y="2901666"/>
            <a:ext cx="11023426" cy="2931946"/>
          </a:xfrm>
        </p:spPr>
        <p:txBody>
          <a:bodyPr vert="horz" lIns="0" tIns="45720" rIns="91440" bIns="45720" rtlCol="0" anchor="t">
            <a:normAutofit/>
          </a:bodyPr>
          <a:lstStyle/>
          <a:p>
            <a:endParaRPr lang="nb-NO"/>
          </a:p>
          <a:p>
            <a:r>
              <a:rPr lang="nb-NO"/>
              <a:t>Mål for prosjektet og prosjektbeskrivelse</a:t>
            </a:r>
            <a:endParaRPr lang="nb-NO">
              <a:cs typeface="Arial"/>
            </a:endParaRPr>
          </a:p>
          <a:p>
            <a:r>
              <a:rPr lang="nb-NO"/>
              <a:t>Framdriftsplan</a:t>
            </a:r>
            <a:endParaRPr lang="nb-NO">
              <a:cs typeface="Arial"/>
            </a:endParaRPr>
          </a:p>
          <a:p>
            <a:r>
              <a:rPr lang="nb-NO"/>
              <a:t>Budsjett (40 prosent egenandel)</a:t>
            </a:r>
            <a:endParaRPr lang="nb-NO">
              <a:cs typeface="Arial"/>
            </a:endParaRPr>
          </a:p>
          <a:p>
            <a:r>
              <a:rPr lang="nb-NO"/>
              <a:t>Samarbeidspartnere</a:t>
            </a:r>
          </a:p>
          <a:p>
            <a:endParaRPr lang="nb-NO">
              <a:cs typeface="Arial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må søknaden inneholde?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966616-8687-2973-9EC5-FAAF2F23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207" y="1689925"/>
            <a:ext cx="6845467" cy="12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0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nb-NO" sz="4000">
                <a:solidFill>
                  <a:srgbClr val="1A1A1A"/>
                </a:solidFill>
              </a:rPr>
              <a:t>Andre bransjer/utlandet</a:t>
            </a:r>
            <a:endParaRPr lang="nb-NO" sz="4000" b="0" i="0">
              <a:solidFill>
                <a:srgbClr val="1A1A1A"/>
              </a:solidFill>
              <a:effectLst/>
              <a:cs typeface="Arial"/>
            </a:endParaRPr>
          </a:p>
          <a:p>
            <a:r>
              <a:rPr lang="nb-NO" sz="4000"/>
              <a:t>Prosjektbanken</a:t>
            </a:r>
            <a:endParaRPr lang="nb-NO" sz="4000" b="0" i="0">
              <a:solidFill>
                <a:srgbClr val="1A1A1A"/>
              </a:solidFill>
              <a:effectLst/>
              <a:cs typeface="Arial"/>
            </a:endParaRPr>
          </a:p>
          <a:p>
            <a:r>
              <a:rPr lang="nb-NO" sz="4000">
                <a:solidFill>
                  <a:srgbClr val="1A1A1A"/>
                </a:solidFill>
              </a:rPr>
              <a:t>Fylkesbibliotek</a:t>
            </a:r>
            <a:endParaRPr lang="nb-NO" sz="4000">
              <a:solidFill>
                <a:srgbClr val="000000"/>
              </a:solidFill>
              <a:cs typeface="Arial"/>
            </a:endParaRPr>
          </a:p>
          <a:p>
            <a:r>
              <a:rPr lang="nb-NO" sz="4000">
                <a:solidFill>
                  <a:srgbClr val="1A1A1A"/>
                </a:solidFill>
              </a:rPr>
              <a:t>Bibliotekutvikling.no</a:t>
            </a:r>
            <a:endParaRPr lang="nb-NO" sz="4000">
              <a:cs typeface="Arial"/>
            </a:endParaRPr>
          </a:p>
          <a:p>
            <a:pPr marL="0" indent="0" algn="l">
              <a:buNone/>
            </a:pPr>
            <a:endParaRPr lang="nb-NO" sz="8000" b="0" i="0">
              <a:solidFill>
                <a:srgbClr val="1A1A1A"/>
              </a:solidFill>
              <a:effectLst/>
              <a:cs typeface="Arial"/>
            </a:endParaRPr>
          </a:p>
          <a:p>
            <a:endParaRPr lang="nb-NO" sz="7600" b="0" i="0">
              <a:solidFill>
                <a:srgbClr val="1A1A1A"/>
              </a:solidFill>
              <a:effectLst/>
              <a:cs typeface="Arial"/>
            </a:endParaRPr>
          </a:p>
          <a:p>
            <a:pPr lvl="1"/>
            <a:endParaRPr lang="nb-NO" b="0" i="0">
              <a:solidFill>
                <a:srgbClr val="1A1A1A"/>
              </a:solidFill>
              <a:effectLst/>
              <a:latin typeface="GT Sectra"/>
            </a:endParaRPr>
          </a:p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latin typeface="Georgia"/>
              </a:rPr>
              <a:t>Hvor finner jeg inspirasjon?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E2F5A-E2E4-491A-B2EC-78DA1A88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837" y="2432009"/>
            <a:ext cx="2743200" cy="278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5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B107800-4488-798A-A6F9-1946EF5D0AD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952549" y="1108075"/>
            <a:ext cx="5295900" cy="3966753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47462D-F454-69FA-0F96-DA8B35E26F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1631" y="1155701"/>
            <a:ext cx="4962695" cy="4290664"/>
          </a:xfrm>
        </p:spPr>
        <p:txBody>
          <a:bodyPr>
            <a:normAutofit/>
          </a:bodyPr>
          <a:lstStyle/>
          <a:p>
            <a:r>
              <a:rPr lang="nb-NO" sz="6000" b="1">
                <a:latin typeface="Georgia" panose="02040502050405020303" pitchFamily="18" charset="0"/>
              </a:rPr>
              <a:t>Mer om </a:t>
            </a:r>
            <a:br>
              <a:rPr lang="nb-NO" sz="6000" b="1">
                <a:latin typeface="Georgia" panose="02040502050405020303" pitchFamily="18" charset="0"/>
              </a:rPr>
            </a:br>
            <a:r>
              <a:rPr lang="nb-NO" sz="6000" b="1">
                <a:latin typeface="Georgia" panose="02040502050405020303" pitchFamily="18" charset="0"/>
              </a:rPr>
              <a:t>aktiv formidling</a:t>
            </a:r>
            <a:br>
              <a:rPr lang="nb-NO" sz="6000" b="1">
                <a:latin typeface="Georgia" panose="02040502050405020303" pitchFamily="18" charset="0"/>
              </a:rPr>
            </a:br>
            <a:endParaRPr lang="nb-NO" sz="3600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5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022517-4642-28DD-A259-A8712CD8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51" y="1512209"/>
            <a:ext cx="5202678" cy="2085975"/>
          </a:xfrm>
        </p:spPr>
        <p:txBody>
          <a:bodyPr>
            <a:normAutofit/>
          </a:bodyPr>
          <a:lstStyle/>
          <a:p>
            <a:r>
              <a:rPr lang="nb-NO"/>
              <a:t>Hvem kan søke?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9A4CEB5-9B18-BF03-9452-4800BAB159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38677" y="1711325"/>
            <a:ext cx="6975066" cy="4424795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Folkebibliotek og fylkesbibliotek</a:t>
            </a:r>
            <a:r>
              <a:rPr lang="nn-NO">
                <a:solidFill>
                  <a:srgbClr val="1A1A1A"/>
                </a:solidFill>
                <a:latin typeface="GT Sectra"/>
              </a:rPr>
              <a:t> 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kan</a:t>
            </a:r>
            <a:r>
              <a:rPr lang="nn-NO">
                <a:solidFill>
                  <a:srgbClr val="1A1A1A"/>
                </a:solidFill>
                <a:latin typeface="GT Sectra"/>
              </a:rPr>
              <a:t> 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søke</a:t>
            </a:r>
          </a:p>
          <a:p>
            <a:endParaRPr lang="nn-NO">
              <a:solidFill>
                <a:srgbClr val="1A1A1A"/>
              </a:solidFill>
              <a:latin typeface="GT Sectra"/>
            </a:endParaRPr>
          </a:p>
          <a:p>
            <a:pPr algn="l"/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Skolebibliotek og fagbibliotek kan </a:t>
            </a:r>
            <a:r>
              <a:rPr lang="nn-NO" b="0" i="0" err="1">
                <a:solidFill>
                  <a:srgbClr val="1A1A1A"/>
                </a:solidFill>
                <a:effectLst/>
                <a:latin typeface="GT Sectra"/>
              </a:rPr>
              <a:t>ikke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 søke, men kan inngå som </a:t>
            </a:r>
            <a:r>
              <a:rPr lang="nn-NO" b="0" i="0" err="1">
                <a:solidFill>
                  <a:srgbClr val="1A1A1A"/>
                </a:solidFill>
                <a:effectLst/>
                <a:latin typeface="GT Sectra"/>
              </a:rPr>
              <a:t>samarbeidspartnere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 med et folkebibliotek</a:t>
            </a:r>
          </a:p>
          <a:p>
            <a:endParaRPr lang="nn-NO">
              <a:solidFill>
                <a:srgbClr val="1A1A1A"/>
              </a:solidFill>
              <a:latin typeface="GT Sectra"/>
            </a:endParaRPr>
          </a:p>
          <a:p>
            <a:r>
              <a:rPr lang="nn-NO" b="0" i="0">
                <a:solidFill>
                  <a:srgbClr val="1A1A1A"/>
                </a:solidFill>
                <a:effectLst/>
                <a:latin typeface="GT Sectra"/>
              </a:rPr>
              <a:t>Biblioteket må drives i samsvar med</a:t>
            </a:r>
            <a:endParaRPr lang="nn-NO">
              <a:solidFill>
                <a:srgbClr val="1A1A1A"/>
              </a:solidFill>
              <a:latin typeface="GT Sectra"/>
            </a:endParaRPr>
          </a:p>
          <a:p>
            <a:pPr algn="l"/>
            <a:r>
              <a:rPr lang="nn-NO">
                <a:solidFill>
                  <a:srgbClr val="1A1A1A"/>
                </a:solidFill>
                <a:latin typeface="GT Sectra"/>
                <a:hlinkClick r:id="rId2"/>
              </a:rPr>
              <a:t>Lov</a:t>
            </a:r>
            <a:r>
              <a:rPr lang="nn-NO" b="0" i="0">
                <a:solidFill>
                  <a:srgbClr val="1A1A1A"/>
                </a:solidFill>
                <a:effectLst/>
                <a:latin typeface="GT Sectra"/>
                <a:hlinkClick r:id="rId2"/>
              </a:rPr>
              <a:t> om folkebibliotek</a:t>
            </a:r>
            <a:endParaRPr lang="nn-NO" b="0" i="0">
              <a:solidFill>
                <a:srgbClr val="1A1A1A"/>
              </a:solidFill>
              <a:effectLst/>
              <a:latin typeface="GT Sectra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078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066" y="1933291"/>
            <a:ext cx="11237739" cy="3376445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b-NO" sz="1600"/>
              <a:t>        Personalressursene kan brukes til:</a:t>
            </a:r>
            <a:endParaRPr lang="nb-NO" sz="1600">
              <a:cs typeface="Arial"/>
            </a:endParaRPr>
          </a:p>
          <a:p>
            <a:pPr lvl="1"/>
            <a:r>
              <a:rPr lang="nb-NO" sz="1600"/>
              <a:t>frikjøp av bibliotekpersonale </a:t>
            </a:r>
            <a:r>
              <a:rPr lang="nb-NO" sz="1600">
                <a:solidFill>
                  <a:srgbClr val="328089"/>
                </a:solidFill>
              </a:rPr>
              <a:t>slik at personalet kan engasjere seg sterkere i litteraturformidling</a:t>
            </a:r>
            <a:r>
              <a:rPr lang="nb-NO" sz="1600"/>
              <a:t> til </a:t>
            </a:r>
            <a:r>
              <a:rPr lang="nb-NO" sz="1600">
                <a:solidFill>
                  <a:srgbClr val="328089"/>
                </a:solidFill>
              </a:rPr>
              <a:t>nye brukergrupper </a:t>
            </a:r>
            <a:r>
              <a:rPr lang="nb-NO" sz="1600"/>
              <a:t>og bringe biblioteket </a:t>
            </a:r>
            <a:r>
              <a:rPr lang="nb-NO" sz="1600">
                <a:solidFill>
                  <a:srgbClr val="328089"/>
                </a:solidFill>
              </a:rPr>
              <a:t>ut av bibliotekrommet</a:t>
            </a:r>
            <a:endParaRPr lang="nb-NO" sz="1600">
              <a:solidFill>
                <a:srgbClr val="328089"/>
              </a:solidFill>
              <a:cs typeface="Arial"/>
            </a:endParaRPr>
          </a:p>
          <a:p>
            <a:pPr lvl="1"/>
            <a:r>
              <a:rPr lang="nb-NO" sz="1600"/>
              <a:t>frikjøp av bibliotekpersonale </a:t>
            </a:r>
            <a:r>
              <a:rPr lang="nb-NO" sz="1600">
                <a:solidFill>
                  <a:srgbClr val="328089"/>
                </a:solidFill>
              </a:rPr>
              <a:t>slik at biblioteket kan drive digital litteraturformidling </a:t>
            </a:r>
            <a:r>
              <a:rPr lang="nb-NO" sz="1600"/>
              <a:t>for å nå nye brukergrupper</a:t>
            </a:r>
            <a:endParaRPr lang="nb-NO" sz="1600">
              <a:cs typeface="Arial"/>
            </a:endParaRPr>
          </a:p>
          <a:p>
            <a:pPr lvl="1"/>
            <a:r>
              <a:rPr lang="nb-NO" sz="1600"/>
              <a:t>frikjøp av bibliotekpersonale </a:t>
            </a:r>
            <a:r>
              <a:rPr lang="nb-NO" sz="1600">
                <a:solidFill>
                  <a:srgbClr val="328089"/>
                </a:solidFill>
              </a:rPr>
              <a:t>for å utvikle samarbeid </a:t>
            </a:r>
            <a:r>
              <a:rPr lang="nb-NO" sz="1600"/>
              <a:t>mellom bibliotek og/eller andre relevante organisasjoner slik at flere bibliotekansatte bruker </a:t>
            </a:r>
            <a:r>
              <a:rPr lang="nb-NO" sz="1600">
                <a:solidFill>
                  <a:srgbClr val="328089"/>
                </a:solidFill>
              </a:rPr>
              <a:t>mer tid på formidling</a:t>
            </a:r>
            <a:endParaRPr lang="nb-NO" sz="1600">
              <a:solidFill>
                <a:srgbClr val="328089"/>
              </a:solidFill>
              <a:cs typeface="Arial"/>
            </a:endParaRPr>
          </a:p>
          <a:p>
            <a:pPr lvl="1"/>
            <a:endParaRPr lang="nb-NO" sz="1600">
              <a:solidFill>
                <a:srgbClr val="328089"/>
              </a:solidFill>
              <a:cs typeface="Arial"/>
            </a:endParaRPr>
          </a:p>
          <a:p>
            <a:r>
              <a:rPr lang="nb-NO" sz="1600"/>
              <a:t>Oppfordrer kommuner til å samarbeide om søknader. Inntil 75 000 pr. kommune. Ved større samarbeid inntil kr. 50 000 til administrasjon</a:t>
            </a:r>
            <a:endParaRPr lang="nb-NO" sz="1600">
              <a:cs typeface="Arial"/>
            </a:endParaRPr>
          </a:p>
          <a:p>
            <a:endParaRPr lang="nb-NO" sz="1600">
              <a:cs typeface="Arial"/>
            </a:endParaRPr>
          </a:p>
          <a:p>
            <a:r>
              <a:rPr lang="nb-NO" sz="1600"/>
              <a:t>Oppfordrer fylkesbibliotek til å utforme fellessøknader for bibliotek i fylket. Inntil kr. 75 000 pr. kommune pluss inntil kr. 50 000 til administrasjon</a:t>
            </a:r>
            <a:endParaRPr lang="nb-NO" sz="1600">
              <a:cs typeface="Arial"/>
            </a:endParaRPr>
          </a:p>
          <a:p>
            <a:endParaRPr lang="nb-NO" sz="1600">
              <a:cs typeface="Arial"/>
            </a:endParaRPr>
          </a:p>
          <a:p>
            <a:r>
              <a:rPr lang="nb-NO" sz="1600"/>
              <a:t>20 prosent egenandel</a:t>
            </a:r>
            <a:endParaRPr lang="nb-NO" sz="1600">
              <a:cs typeface="Arial"/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367" y="1258545"/>
            <a:ext cx="10935551" cy="579437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 b="1"/>
              <a:t>Inntil kr. 75 000 pr. kommune til personalressurser til nye formidlingstiltak!</a:t>
            </a:r>
          </a:p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26" y="111125"/>
            <a:ext cx="11023035" cy="1324800"/>
          </a:xfrm>
        </p:spPr>
        <p:txBody>
          <a:bodyPr>
            <a:normAutofit/>
          </a:bodyPr>
          <a:lstStyle/>
          <a:p>
            <a:r>
              <a:rPr lang="nb-NO"/>
              <a:t>Hva kan alle folkebibliotek søke om?</a:t>
            </a:r>
          </a:p>
        </p:txBody>
      </p:sp>
    </p:spTree>
    <p:extLst>
      <p:ext uri="{BB962C8B-B14F-4D97-AF65-F5344CB8AC3E}">
        <p14:creationId xmlns:p14="http://schemas.microsoft.com/office/powerpoint/2010/main" val="236793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379" y="2377791"/>
            <a:ext cx="11023426" cy="2931946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nb-NO" b="0" i="0">
                <a:solidFill>
                  <a:srgbClr val="1A1A1A"/>
                </a:solidFill>
                <a:effectLst/>
                <a:latin typeface="GT Sectra"/>
              </a:rPr>
              <a:t>Til personalressurser for å utvikle metoder som hever kvaliteten </a:t>
            </a:r>
            <a:r>
              <a:rPr lang="nb-NO">
                <a:solidFill>
                  <a:srgbClr val="1A1A1A"/>
                </a:solidFill>
                <a:latin typeface="GT Sectra"/>
              </a:rPr>
              <a:t>for</a:t>
            </a:r>
            <a:r>
              <a:rPr lang="nb-NO" b="0" i="0">
                <a:solidFill>
                  <a:srgbClr val="1A1A1A"/>
                </a:solidFill>
                <a:effectLst/>
                <a:latin typeface="GT Sectra"/>
              </a:rPr>
              <a:t> formidlingstilbud</a:t>
            </a:r>
            <a:r>
              <a:rPr lang="nb-NO">
                <a:solidFill>
                  <a:srgbClr val="1A1A1A"/>
                </a:solidFill>
                <a:latin typeface="GT Sectra"/>
              </a:rPr>
              <a:t> i folkebibliotekene</a:t>
            </a:r>
            <a:endParaRPr lang="nb-NO" b="0" i="0">
              <a:solidFill>
                <a:srgbClr val="1A1A1A"/>
              </a:solidFill>
              <a:effectLst/>
              <a:latin typeface="GT Sectra"/>
            </a:endParaRPr>
          </a:p>
          <a:p>
            <a:r>
              <a:rPr lang="nb-NO" b="0" i="0">
                <a:solidFill>
                  <a:srgbClr val="1A1A1A"/>
                </a:solidFill>
                <a:effectLst/>
                <a:latin typeface="GT Sectra"/>
              </a:rPr>
              <a:t>Metodene kan knyttes til ressursdeling, formidlere eller formidlingsopplegg</a:t>
            </a:r>
          </a:p>
          <a:p>
            <a:r>
              <a:rPr lang="nb-NO">
                <a:solidFill>
                  <a:srgbClr val="1A1A1A"/>
                </a:solidFill>
                <a:latin typeface="GT Sectra"/>
              </a:rPr>
              <a:t>T</a:t>
            </a:r>
            <a:r>
              <a:rPr lang="nb-NO" b="0" i="0">
                <a:solidFill>
                  <a:srgbClr val="1A1A1A"/>
                </a:solidFill>
                <a:effectLst/>
                <a:latin typeface="GT Sectra"/>
              </a:rPr>
              <a:t>iltakene kan være ett- eller toårige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rmAutofit fontScale="92500" lnSpcReduction="10000"/>
          </a:bodyPr>
          <a:lstStyle/>
          <a:p>
            <a:r>
              <a:rPr lang="nb-NO" b="1" i="0">
                <a:solidFill>
                  <a:srgbClr val="1A1A1A"/>
                </a:solidFill>
                <a:effectLst/>
                <a:latin typeface="GT Sectra"/>
              </a:rPr>
              <a:t>Inntil kr. 400 000 pr. år.</a:t>
            </a:r>
            <a:endParaRPr lang="nb-NO" b="1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Spesielt for storbybibliotek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625CD-4F2D-DABF-234E-C42F7E917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463" y="4298114"/>
            <a:ext cx="4100512" cy="14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5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">
            <a:extLst>
              <a:ext uri="{FF2B5EF4-FFF2-40B4-BE49-F238E27FC236}">
                <a16:creationId xmlns:a16="http://schemas.microsoft.com/office/drawing/2014/main" id="{63E2952C-930E-0771-91EE-21400387B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4" y="5564620"/>
            <a:ext cx="5296070" cy="365125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95A63E87-0A0F-BED4-27E8-9A0E7466139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355002" y="1491833"/>
            <a:ext cx="1925343" cy="2885392"/>
          </a:xfr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4845C6C-7927-32B1-0F33-FC3108C643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850" y="5564188"/>
            <a:ext cx="529607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C52C0855-8C40-CADF-EAA8-297D118EF7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7851" y="1074738"/>
            <a:ext cx="4203699" cy="4266852"/>
          </a:xfrm>
        </p:spPr>
        <p:txBody>
          <a:bodyPr>
            <a:normAutofit/>
          </a:bodyPr>
          <a:lstStyle/>
          <a:p>
            <a:endParaRPr lang="nb-NO" b="1"/>
          </a:p>
          <a:p>
            <a:r>
              <a:rPr lang="nb-NO" b="1"/>
              <a:t>Hvem er vi?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En gruppe av saksbehandlere som arbeider med utviklingsmidlene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Kontakt oss gjerne!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56BC53D5-2E0B-A2BB-6A3C-D09E70279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08" y="1491833"/>
            <a:ext cx="2028825" cy="240990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EF2A08F3-724C-9CB2-E0E5-6CE62122F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696" y="1491833"/>
            <a:ext cx="1989011" cy="28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8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nb-NO">
                <a:latin typeface="GT Sectra"/>
                <a:cs typeface="Calibri"/>
              </a:rPr>
              <a:t>Bidrar tiltaket til målet med utlysningen (jf. utlysningen, pkt. 2)?</a:t>
            </a:r>
          </a:p>
          <a:p>
            <a:endParaRPr lang="nb-NO">
              <a:latin typeface="GT Sectra"/>
              <a:cs typeface="Calibri"/>
            </a:endParaRPr>
          </a:p>
          <a:p>
            <a:r>
              <a:rPr lang="nb-NO">
                <a:latin typeface="GT Sectra"/>
                <a:cs typeface="Calibri"/>
              </a:rPr>
              <a:t>Søkes det om midler til relevant formål (jf. utlysningen, pkt. 3)?</a:t>
            </a:r>
          </a:p>
          <a:p>
            <a:endParaRPr lang="nb-NO">
              <a:latin typeface="GT Sectra"/>
              <a:cs typeface="Calibri"/>
            </a:endParaRPr>
          </a:p>
          <a:p>
            <a:r>
              <a:rPr lang="nb-NO">
                <a:latin typeface="GT Sectra"/>
                <a:cs typeface="Calibri"/>
              </a:rPr>
              <a:t>Er krav til innhold ivaretatt (jf. utlysningen, pkt. 5)?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Vi ser på…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vurderes søknadene?</a:t>
            </a:r>
          </a:p>
        </p:txBody>
      </p:sp>
    </p:spTree>
    <p:extLst>
      <p:ext uri="{BB962C8B-B14F-4D97-AF65-F5344CB8AC3E}">
        <p14:creationId xmlns:p14="http://schemas.microsoft.com/office/powerpoint/2010/main" val="2263383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7941" y="2044416"/>
            <a:ext cx="10975801" cy="3384383"/>
          </a:xfrm>
        </p:spPr>
        <p:txBody>
          <a:bodyPr vert="horz" lIns="0" tIns="45720" rIns="91440" bIns="45720" rtlCol="0" anchor="t">
            <a:normAutofit fontScale="62500" lnSpcReduction="20000"/>
          </a:bodyPr>
          <a:lstStyle/>
          <a:p>
            <a:r>
              <a:rPr lang="nb-NO" b="1">
                <a:latin typeface="GT Sectra"/>
              </a:rPr>
              <a:t>Opplysninger om søker</a:t>
            </a:r>
          </a:p>
          <a:p>
            <a:endParaRPr lang="nb-NO">
              <a:latin typeface="GT Sectra"/>
            </a:endParaRPr>
          </a:p>
          <a:p>
            <a:r>
              <a:rPr lang="nb-NO" b="1">
                <a:latin typeface="GT Sectra"/>
              </a:rPr>
              <a:t>Om tiltaket</a:t>
            </a:r>
            <a:endParaRPr lang="nb-NO" b="1">
              <a:latin typeface="GT Sectra"/>
              <a:cs typeface="Arial"/>
            </a:endParaRPr>
          </a:p>
          <a:p>
            <a:pPr lvl="1"/>
            <a:r>
              <a:rPr lang="nb-NO">
                <a:latin typeface="GT Sectra"/>
              </a:rPr>
              <a:t>tittel</a:t>
            </a:r>
          </a:p>
          <a:p>
            <a:pPr lvl="1"/>
            <a:r>
              <a:rPr lang="nb-NO">
                <a:latin typeface="GT Sectra"/>
              </a:rPr>
              <a:t>mål</a:t>
            </a:r>
          </a:p>
          <a:p>
            <a:pPr lvl="1"/>
            <a:r>
              <a:rPr lang="nb-NO">
                <a:latin typeface="GT Sectra"/>
              </a:rPr>
              <a:t>beskrivelse av tiltaket</a:t>
            </a:r>
          </a:p>
          <a:p>
            <a:pPr lvl="2"/>
            <a:r>
              <a:rPr lang="nb-NO">
                <a:latin typeface="GT Sectra"/>
              </a:rPr>
              <a:t>en kort omtale av eventuell plan for videreføring av tiltaket</a:t>
            </a:r>
          </a:p>
          <a:p>
            <a:pPr lvl="2"/>
            <a:r>
              <a:rPr lang="nb-NO">
                <a:latin typeface="GT Sectra"/>
              </a:rPr>
              <a:t>effektmål for formidlingstiltaket</a:t>
            </a:r>
          </a:p>
          <a:p>
            <a:pPr lvl="2"/>
            <a:endParaRPr lang="nb-NO">
              <a:latin typeface="GT Sectra"/>
            </a:endParaRPr>
          </a:p>
          <a:p>
            <a:r>
              <a:rPr lang="nb-NO" b="1">
                <a:latin typeface="GT Sectra"/>
              </a:rPr>
              <a:t>Samarbeidspartnere?</a:t>
            </a:r>
            <a:endParaRPr lang="nb-NO" b="1">
              <a:latin typeface="GT Sectra"/>
              <a:cs typeface="Arial"/>
            </a:endParaRPr>
          </a:p>
          <a:p>
            <a:endParaRPr lang="nb-NO">
              <a:latin typeface="GT Sectra"/>
            </a:endParaRPr>
          </a:p>
          <a:p>
            <a:r>
              <a:rPr lang="nb-NO" b="1">
                <a:latin typeface="GT Sectra"/>
              </a:rPr>
              <a:t>Søknadsbeløp og budsjett</a:t>
            </a:r>
            <a:endParaRPr lang="nb-NO" b="1">
              <a:latin typeface="GT Sectra"/>
              <a:cs typeface="Arial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må søknaden inneholde?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197FEA4-8C8E-320E-A426-F5B730FD6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385" y="1980334"/>
            <a:ext cx="6662236" cy="13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0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B107800-4488-798A-A6F9-1946EF5D0AD8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952549" y="1108075"/>
            <a:ext cx="5295900" cy="3966753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47462D-F454-69FA-0F96-DA8B35E26F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1631" y="1155701"/>
            <a:ext cx="4962695" cy="4290664"/>
          </a:xfrm>
        </p:spPr>
        <p:txBody>
          <a:bodyPr>
            <a:normAutofit fontScale="25000" lnSpcReduction="20000"/>
          </a:bodyPr>
          <a:lstStyle/>
          <a:p>
            <a:r>
              <a:rPr lang="nb-NO" sz="16000" b="1">
                <a:latin typeface="Georgia" panose="02040502050405020303" pitchFamily="18" charset="0"/>
              </a:rPr>
              <a:t>Til slutt om</a:t>
            </a:r>
            <a:br>
              <a:rPr lang="nb-NO" sz="16000" b="1">
                <a:latin typeface="Georgia" panose="02040502050405020303" pitchFamily="18" charset="0"/>
              </a:rPr>
            </a:br>
            <a:r>
              <a:rPr lang="nb-NO" sz="16000" b="1">
                <a:latin typeface="Georgia" panose="02040502050405020303" pitchFamily="18" charset="0"/>
              </a:rPr>
              <a:t>aktiv formidling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5100">
              <a:latin typeface="GT Sectr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9800">
                <a:latin typeface="GT Sectra"/>
                <a:cs typeface="Calibri"/>
              </a:rPr>
              <a:t>Det er lov å kopiere tiltak gjennomført i andre bibliotek. Se flotte </a:t>
            </a:r>
            <a:r>
              <a:rPr lang="nb-NO" sz="9800">
                <a:latin typeface="GT Sectra"/>
                <a:cs typeface="Calibri"/>
                <a:hlinkClick r:id="rId3"/>
              </a:rPr>
              <a:t>inspirasjonsartikler</a:t>
            </a:r>
            <a:r>
              <a:rPr lang="nb-NO" sz="9800">
                <a:latin typeface="GT Sectra"/>
                <a:cs typeface="Calibri"/>
              </a:rPr>
              <a:t> på bibliotekutvikling.no eller </a:t>
            </a:r>
            <a:r>
              <a:rPr lang="nb-NO" sz="9800">
                <a:latin typeface="GT Sectra"/>
                <a:cs typeface="Calibri"/>
                <a:hlinkClick r:id="rId4"/>
              </a:rPr>
              <a:t>prosjektbanken</a:t>
            </a:r>
            <a:r>
              <a:rPr lang="nb-NO" sz="9800">
                <a:latin typeface="GT Sectra"/>
                <a:cs typeface="Calibri"/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9800">
                <a:latin typeface="GT Sectra"/>
                <a:cs typeface="Calibri"/>
              </a:rPr>
              <a:t>Søk gjerne om tiltak som drar nytte av læringsressursene i </a:t>
            </a:r>
            <a:r>
              <a:rPr lang="nb-NO" sz="9800" err="1">
                <a:latin typeface="GT Sectra"/>
                <a:cs typeface="Calibri"/>
                <a:hlinkClick r:id="rId5"/>
              </a:rPr>
              <a:t>Fif</a:t>
            </a:r>
            <a:r>
              <a:rPr lang="nb-NO" sz="9800">
                <a:latin typeface="GT Sectra"/>
                <a:cs typeface="Calibri"/>
                <a:hlinkClick r:id="rId5"/>
              </a:rPr>
              <a:t>-prosjektet</a:t>
            </a:r>
            <a:r>
              <a:rPr lang="nb-NO" sz="9800">
                <a:latin typeface="GT Sectra"/>
                <a:cs typeface="Calibri"/>
              </a:rPr>
              <a:t>!</a:t>
            </a:r>
          </a:p>
          <a:p>
            <a:endParaRPr lang="nb-NO" sz="9800">
              <a:latin typeface="GT Sectra"/>
              <a:cs typeface="Calibri"/>
            </a:endParaRPr>
          </a:p>
          <a:p>
            <a:br>
              <a:rPr lang="nb-NO" sz="6000" b="1">
                <a:latin typeface="Georgia" panose="02040502050405020303" pitchFamily="18" charset="0"/>
              </a:rPr>
            </a:br>
            <a:endParaRPr lang="nb-NO" sz="3600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2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6D660CDF-E295-379E-1917-7BFB0FB56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636C89-7271-5C02-78A3-DB40D4A17A5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Digitalt på bibliotekutvikling.no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Logg inn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Til Min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Må ha brukerrettighet som </a:t>
            </a:r>
            <a:r>
              <a:rPr lang="nb-NO" sz="2400" i="1"/>
              <a:t>Administrator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Velge menypunktet </a:t>
            </a:r>
            <a:r>
              <a:rPr lang="nb-NO" sz="2400" i="1"/>
              <a:t>Søknader</a:t>
            </a:r>
            <a:r>
              <a:rPr lang="nb-NO" sz="2400"/>
              <a:t> og relevant(e) søknadsskjema(er)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Søknader kan endres helt inntil søknadsfrist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Søknadsfrist 14. november kl. 23.59.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Tildeling publiseres av NB januar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/>
          </a:p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D3E36AB-C745-9D87-C65F-E57C018C56E3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kumimoji="0" lang="nb-NO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Hvordan sende søknad?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863A3C-1C76-F6B4-B04D-69E6BE2791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CBACA6F-FABA-1D25-50BA-BDC96B1C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281" y="1954159"/>
            <a:ext cx="1551823" cy="35470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F03CCAC-ED53-9B9B-CB87-78A2C649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89" y="1538860"/>
            <a:ext cx="1564607" cy="3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04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9DF7AC4E-9E62-B69A-17E1-1AF9CF7C4A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BD4BB4-CF46-F818-3168-8219D7F12EF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kumimoji="0" lang="nb-NO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Spørsmål?</a:t>
            </a:r>
            <a:endParaRPr lang="nb-NO" sz="6600"/>
          </a:p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F41EC7D-393F-B342-6B10-4B4FEE9C872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77850" y="1781640"/>
            <a:ext cx="5295900" cy="3062946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B1F33C8-2651-B197-EC64-A8C6E5C459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02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">
            <a:extLst>
              <a:ext uri="{FF2B5EF4-FFF2-40B4-BE49-F238E27FC236}">
                <a16:creationId xmlns:a16="http://schemas.microsoft.com/office/drawing/2014/main" id="{71793B99-1482-9CCC-9532-B82F127A6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4" y="5564620"/>
            <a:ext cx="5296070" cy="365125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E0A33F-E487-403C-4AF9-536C028763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17673" y="1179513"/>
            <a:ext cx="5296070" cy="4266852"/>
          </a:xfrm>
        </p:spPr>
        <p:txBody>
          <a:bodyPr>
            <a:normAutofit fontScale="92500" lnSpcReduction="10000"/>
          </a:bodyPr>
          <a:lstStyle/>
          <a:p>
            <a:r>
              <a:rPr lang="nb-NO" b="1"/>
              <a:t>Program</a:t>
            </a:r>
          </a:p>
          <a:p>
            <a:endParaRPr lang="nb-NO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Velkommen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Formål, Nasjonal bibliotekstrategi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Søknadsprosess</a:t>
            </a:r>
          </a:p>
          <a:p>
            <a:pPr marL="1143000" lvl="1" indent="-457200"/>
            <a:r>
              <a:rPr lang="nb-NO"/>
              <a:t>aktiv formidling</a:t>
            </a:r>
          </a:p>
          <a:p>
            <a:pPr marL="1143000" lvl="1" indent="-457200"/>
            <a:r>
              <a:rPr lang="nb-NO"/>
              <a:t>samarbeid og utvikling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Spørsmål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/>
              <a:t>Avslutning</a:t>
            </a:r>
          </a:p>
          <a:p>
            <a:endParaRPr lang="en-US" b="1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5A547EC-ED3D-1D3F-FCD2-2E518CCF9C3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l="6131" r="11019" b="2"/>
          <a:stretch/>
        </p:blipFill>
        <p:spPr>
          <a:xfrm>
            <a:off x="578256" y="1179513"/>
            <a:ext cx="5296070" cy="4266852"/>
          </a:xfrm>
          <a:prstGeom prst="rect">
            <a:avLst/>
          </a:prstGeom>
          <a:noFill/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3F765CE-D403-F761-3801-51794916D5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850" y="5564188"/>
            <a:ext cx="5296071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1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/>
              <a:t>utvikle bibliotekene i Norge – stimulere til kreativitet og fornyelse</a:t>
            </a:r>
          </a:p>
          <a:p>
            <a:r>
              <a:rPr lang="nb-NO"/>
              <a:t>støtte nasjonal bibliotekutvikling</a:t>
            </a:r>
          </a:p>
          <a:p>
            <a:r>
              <a:rPr lang="nb-NO"/>
              <a:t>utvikle biblioteksamarbeidet</a:t>
            </a:r>
          </a:p>
          <a:p>
            <a:r>
              <a:rPr lang="nb-NO"/>
              <a:t>bidra til mer og bedre formidling i folkebibliotek - styrke lesingen og øke utlånet av fysisk og digitalt materiale fra samlingene</a:t>
            </a:r>
          </a:p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Strategisk ressurs for å….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er formålet med midlene?</a:t>
            </a:r>
          </a:p>
        </p:txBody>
      </p:sp>
    </p:spTree>
    <p:extLst>
      <p:ext uri="{BB962C8B-B14F-4D97-AF65-F5344CB8AC3E}">
        <p14:creationId xmlns:p14="http://schemas.microsoft.com/office/powerpoint/2010/main" val="129977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/>
              <a:t>Lagt fram av Kulturdepartementet og Kunnskapsdepartementet i 2019 (2020-2023)</a:t>
            </a:r>
          </a:p>
          <a:p>
            <a:r>
              <a:rPr lang="nb-NO"/>
              <a:t>Utvidet nasjonalbibliotekstrategi 2023-2025 under arbeid i Kulturdepartementet</a:t>
            </a:r>
          </a:p>
          <a:p>
            <a:r>
              <a:rPr lang="nb-NO"/>
              <a:t>Målet med strategien er å «videreutvikle bibliotekene som relevante og viktige kunnskapsinstitusjoner som skal bidra til folkeopplysning og dannelse i befolkningen»</a:t>
            </a:r>
          </a:p>
          <a:p>
            <a:r>
              <a:rPr lang="nb-NO">
                <a:cs typeface="Calibri" panose="020F0502020204030204" pitchFamily="34" charset="0"/>
              </a:rPr>
              <a:t>Regjeringen legger frem konkrete tiltak langs tre hovedlinjer som sammen skal bidra til å oppnå målet: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>
                <a:cs typeface="Calibri" panose="020F0502020204030204" pitchFamily="34" charset="0"/>
              </a:rPr>
              <a:t>Formidling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>
                <a:cs typeface="Calibri" panose="020F0502020204030204" pitchFamily="34" charset="0"/>
              </a:rPr>
              <a:t>Samarbeid og utvikling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>
                <a:cs typeface="Calibri" panose="020F0502020204030204" pitchFamily="34" charset="0"/>
              </a:rPr>
              <a:t>Infrastruktur</a:t>
            </a:r>
          </a:p>
          <a:p>
            <a:r>
              <a:rPr lang="nb-NO"/>
              <a:t>Strategien følges opp av Nasjonalbiblioteket v/Avd. for bibliotekutvikling i samarbeid med Nasjonalbibliotekets strategiske råd</a:t>
            </a:r>
          </a:p>
          <a:p>
            <a:pPr marL="914400" lvl="1" indent="-457200">
              <a:buFont typeface="+mj-lt"/>
              <a:buAutoNum type="arabicPeriod"/>
            </a:pPr>
            <a:endParaRPr lang="nb-NO" altLang="nb-NO">
              <a:cs typeface="Calibri" panose="020F0502020204030204" pitchFamily="34" charset="0"/>
            </a:endParaRPr>
          </a:p>
          <a:p>
            <a:endParaRPr lang="nb-NO"/>
          </a:p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Rom for demokrati og dannelse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Nasjonal bibliotekstrategi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1C788AE-D427-7237-D1E9-611E5D87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486" y="193675"/>
            <a:ext cx="3475109" cy="195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2BE53B-4E9E-5A42-BFDE-1C33F307A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/>
              <a:t>Midler til bibliotekutvikling (utviklingsprosjekter)</a:t>
            </a:r>
          </a:p>
          <a:p>
            <a:r>
              <a:rPr lang="nb-NO"/>
              <a:t>Midler til aktiv formidling (formidlingstiltak)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845544-470F-13B1-07FD-E7A051054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Kategoriene vil bli presentert hver for seg</a:t>
            </a:r>
          </a:p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805C464-5C75-77F9-BC09-4C0572B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To kategorier midler å søke på</a:t>
            </a:r>
          </a:p>
        </p:txBody>
      </p:sp>
    </p:spTree>
    <p:extLst>
      <p:ext uri="{BB962C8B-B14F-4D97-AF65-F5344CB8AC3E}">
        <p14:creationId xmlns:p14="http://schemas.microsoft.com/office/powerpoint/2010/main" val="123025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6B4A27-7BE5-C50E-5414-820EBC524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64" y="1178833"/>
            <a:ext cx="4797865" cy="2387600"/>
          </a:xfrm>
        </p:spPr>
        <p:txBody>
          <a:bodyPr>
            <a:normAutofit/>
          </a:bodyPr>
          <a:lstStyle/>
          <a:p>
            <a:r>
              <a:rPr lang="en-US" err="1"/>
              <a:t>Søknads-prosess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4D9A138-F969-DFCD-2260-1C60F64CF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564" y="3612471"/>
            <a:ext cx="4797865" cy="365125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FD049D1-7DD7-9B9E-78CB-93B628E51EB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70931" y="1243826"/>
            <a:ext cx="6030505" cy="348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67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76B4A27-7BE5-C50E-5414-820EBC524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066" y="2109275"/>
            <a:ext cx="4797865" cy="2387600"/>
          </a:xfrm>
        </p:spPr>
        <p:txBody>
          <a:bodyPr>
            <a:noAutofit/>
          </a:bodyPr>
          <a:lstStyle/>
          <a:p>
            <a:br>
              <a:rPr lang="nb-NO" sz="4000"/>
            </a:br>
            <a:r>
              <a:rPr lang="nb-NO" sz="3600"/>
              <a:t>Hva er forskjellen på midler til bibliotekutvikling og midler til</a:t>
            </a:r>
            <a:br>
              <a:rPr lang="nb-NO" sz="3600"/>
            </a:br>
            <a:r>
              <a:rPr lang="nb-NO" sz="3600"/>
              <a:t>aktiv formidling?</a:t>
            </a:r>
            <a:endParaRPr lang="en-US" sz="360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FD049D1-7DD7-9B9E-78CB-93B628E51EB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5570931" y="2045107"/>
            <a:ext cx="6030505" cy="348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723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99C50453-34E5-FB0C-16B2-79550FAA03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968FCE-AEB1-3AA7-BF07-E1392CD82C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7850" y="1295574"/>
            <a:ext cx="5296070" cy="4266852"/>
          </a:xfrm>
        </p:spPr>
        <p:txBody>
          <a:bodyPr>
            <a:normAutofit/>
          </a:bodyPr>
          <a:lstStyle/>
          <a:p>
            <a:r>
              <a:rPr lang="nb-NO" b="1"/>
              <a:t>Bibliotekutvikling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Større, nyskapende prosjekter med overføringsverdi for andre bibliotek og mulighet til nasjonal betydning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Søk minimum 300 000 kr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Nye tilbud, samarbeidsformer, metoder, modeller m.m.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1- eller 2-årige prosjekter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DB82C3E-2785-52D5-D47B-C46AAE2869E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73920" y="1295574"/>
            <a:ext cx="5296070" cy="4266852"/>
          </a:xfrm>
        </p:spPr>
        <p:txBody>
          <a:bodyPr>
            <a:normAutofit lnSpcReduction="10000"/>
          </a:bodyPr>
          <a:lstStyle/>
          <a:p>
            <a:r>
              <a:rPr lang="nb-NO" sz="3000" b="1"/>
              <a:t>Aktiv formidling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Litteraturformidlingstiltak gjennomført av bibliotekpersonalet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Søk opp til 75 000 kr (storbybibliotek opptil 400 000 kr)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Midler til interne personalressurser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Kopier gjerne tiltak i andre bibliotek som er uprøvd i eget bibliotek – finn ideer på bibliotekutvikling.no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/>
              <a:t>1-årige tiltak</a:t>
            </a:r>
          </a:p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7AA3396-3F1E-1888-FAEF-0000C95330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309026-ADF4-0E77-CE60-D37C4C08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695" y="491794"/>
            <a:ext cx="1546003" cy="115799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2D436FD-B1FB-89B3-3604-D359E2271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888" y="491794"/>
            <a:ext cx="1743139" cy="11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1971"/>
      </p:ext>
    </p:extLst>
  </p:cSld>
  <p:clrMapOvr>
    <a:masterClrMapping/>
  </p:clrMapOvr>
</p:sld>
</file>

<file path=ppt/theme/theme1.xml><?xml version="1.0" encoding="utf-8"?>
<a:theme xmlns:a="http://schemas.openxmlformats.org/drawingml/2006/main" name="NB lys">
  <a:themeElements>
    <a:clrScheme name="Egendefinert 9">
      <a:dk1>
        <a:srgbClr val="000000"/>
      </a:dk1>
      <a:lt1>
        <a:srgbClr val="FFFFFF"/>
      </a:lt1>
      <a:dk2>
        <a:srgbClr val="212121"/>
      </a:dk2>
      <a:lt2>
        <a:srgbClr val="FFFFFF"/>
      </a:lt2>
      <a:accent1>
        <a:srgbClr val="0563C1"/>
      </a:accent1>
      <a:accent2>
        <a:srgbClr val="A7B1B9"/>
      </a:accent2>
      <a:accent3>
        <a:srgbClr val="BF8634"/>
      </a:accent3>
      <a:accent4>
        <a:srgbClr val="669AC5"/>
      </a:accent4>
      <a:accent5>
        <a:srgbClr val="9A515E"/>
      </a:accent5>
      <a:accent6>
        <a:srgbClr val="02A2B3"/>
      </a:accent6>
      <a:hlink>
        <a:srgbClr val="0563C1"/>
      </a:hlink>
      <a:folHlink>
        <a:srgbClr val="BF863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_Lys_no" id="{588F08AB-662A-4BEA-A3C0-328B187EB6BF}" vid="{FB9489F3-E91E-432E-B58B-738A9033FCE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a81294-852b-4397-80b6-c5f03d5aa461">
      <Terms xmlns="http://schemas.microsoft.com/office/infopath/2007/PartnerControls"/>
    </lcf76f155ced4ddcb4097134ff3c332f>
    <TaxCatchAll xmlns="64af36ef-243b-4ef4-b9b7-163adabe66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4A9FF5242E104D8D3D78D38048C80E" ma:contentTypeVersion="17" ma:contentTypeDescription="Opprett et nytt dokument." ma:contentTypeScope="" ma:versionID="c88441c575137bfa4e36e7831c5a8cc6">
  <xsd:schema xmlns:xsd="http://www.w3.org/2001/XMLSchema" xmlns:xs="http://www.w3.org/2001/XMLSchema" xmlns:p="http://schemas.microsoft.com/office/2006/metadata/properties" xmlns:ns2="cba81294-852b-4397-80b6-c5f03d5aa461" xmlns:ns3="64af36ef-243b-4ef4-b9b7-163adabe662c" targetNamespace="http://schemas.microsoft.com/office/2006/metadata/properties" ma:root="true" ma:fieldsID="ec54e25dbbf41492adc3489f4add1b41" ns2:_="" ns3:_="">
    <xsd:import namespace="cba81294-852b-4397-80b6-c5f03d5aa461"/>
    <xsd:import namespace="64af36ef-243b-4ef4-b9b7-163adabe66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1294-852b-4397-80b6-c5f03d5aa4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51fcebc8-c32b-4d40-8d21-7602f8e3c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f36ef-243b-4ef4-b9b7-163adabe662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4c6b1f-bf46-4714-929a-79adcf9eaeef}" ma:internalName="TaxCatchAll" ma:showField="CatchAllData" ma:web="64af36ef-243b-4ef4-b9b7-163adabe66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43C530-8ABA-49F2-9DB5-4F27AD19B8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E3BCE8-4AC2-4010-8B8C-04E9D48FC72A}">
  <ds:schemaRefs>
    <ds:schemaRef ds:uri="64af36ef-243b-4ef4-b9b7-163adabe662c"/>
    <ds:schemaRef ds:uri="cba81294-852b-4397-80b6-c5f03d5aa4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BBE667-68E5-4363-AE06-37D17262297D}"/>
</file>

<file path=docProps/app.xml><?xml version="1.0" encoding="utf-8"?>
<Properties xmlns="http://schemas.openxmlformats.org/officeDocument/2006/extended-properties" xmlns:vt="http://schemas.openxmlformats.org/officeDocument/2006/docPropsVTypes">
  <Template>NB_Lys_no</Template>
  <TotalTime>0</TotalTime>
  <Words>834</Words>
  <Application>Microsoft Office PowerPoint</Application>
  <PresentationFormat>Widescreen</PresentationFormat>
  <Paragraphs>149</Paragraphs>
  <Slides>24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Georgia</vt:lpstr>
      <vt:lpstr>GT Sectra</vt:lpstr>
      <vt:lpstr>NB lys</vt:lpstr>
      <vt:lpstr>Velkommen til informasjonsmøte om  utviklingsmidler og midler til aktiv formidling 2024</vt:lpstr>
      <vt:lpstr>PowerPoint-presentasjon</vt:lpstr>
      <vt:lpstr>PowerPoint-presentasjon</vt:lpstr>
      <vt:lpstr>Hva er formålet med midlene?</vt:lpstr>
      <vt:lpstr>Nasjonal bibliotekstrategi</vt:lpstr>
      <vt:lpstr>To kategorier midler å søke på</vt:lpstr>
      <vt:lpstr>Søknads-prosess</vt:lpstr>
      <vt:lpstr> Hva er forskjellen på midler til bibliotekutvikling og midler til aktiv formidling?</vt:lpstr>
      <vt:lpstr>PowerPoint-presentasjon</vt:lpstr>
      <vt:lpstr>PowerPoint-presentasjon</vt:lpstr>
      <vt:lpstr>Hvem kan søke?</vt:lpstr>
      <vt:lpstr>Hva kan man søke om?</vt:lpstr>
      <vt:lpstr>Hvordan vurderes søknadene?</vt:lpstr>
      <vt:lpstr>Hva må søknaden inneholde?</vt:lpstr>
      <vt:lpstr>Hvor finner jeg inspirasjon?</vt:lpstr>
      <vt:lpstr>PowerPoint-presentasjon</vt:lpstr>
      <vt:lpstr>Hvem kan søke?</vt:lpstr>
      <vt:lpstr>Hva kan alle folkebibliotek søke om?</vt:lpstr>
      <vt:lpstr>Spesielt for storbybibliotek</vt:lpstr>
      <vt:lpstr>Hvordan vurderes søknadene?</vt:lpstr>
      <vt:lpstr>Hva må søknaden inneholde?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Arne Gundersen</dc:creator>
  <cp:keywords/>
  <dc:description/>
  <cp:lastModifiedBy>Joep Aarts</cp:lastModifiedBy>
  <cp:revision>1</cp:revision>
  <cp:lastPrinted>2023-06-28T12:01:17Z</cp:lastPrinted>
  <dcterms:created xsi:type="dcterms:W3CDTF">2023-06-12T06:15:25Z</dcterms:created>
  <dcterms:modified xsi:type="dcterms:W3CDTF">2023-09-22T08:55:48Z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0x0101007C4A9FF5242E104D8D3D78D38048C80E</vt:lpwstr>
  </property>
  <property fmtid="{D5CDD505-2E9C-101B-9397-08002B2CF9AE}" pid="3" name="MediaServiceImageTags">
    <vt:lpwstr/>
  </property>
</Properties>
</file>