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91" r:id="rId3"/>
    <p:sldId id="260" r:id="rId4"/>
    <p:sldId id="261" r:id="rId5"/>
    <p:sldId id="258" r:id="rId6"/>
    <p:sldId id="265" r:id="rId7"/>
    <p:sldId id="266" r:id="rId8"/>
    <p:sldId id="264" r:id="rId9"/>
    <p:sldId id="267" r:id="rId10"/>
    <p:sldId id="269" r:id="rId11"/>
    <p:sldId id="270" r:id="rId12"/>
    <p:sldId id="272" r:id="rId13"/>
    <p:sldId id="256" r:id="rId14"/>
    <p:sldId id="292" r:id="rId15"/>
    <p:sldId id="257" r:id="rId16"/>
    <p:sldId id="263" r:id="rId17"/>
    <p:sldId id="293" r:id="rId18"/>
    <p:sldId id="262" r:id="rId19"/>
    <p:sldId id="294" r:id="rId20"/>
    <p:sldId id="295" r:id="rId21"/>
    <p:sldId id="296" r:id="rId22"/>
    <p:sldId id="297" r:id="rId23"/>
    <p:sldId id="282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039A5D-9397-4F51-A03C-94F4806F3A6B}" v="10" dt="2022-11-24T10:31:54.3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732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3307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enjakommune-my.sharepoint.com/personal/mats_larsen_senja_kommune_no/Documents/Skrivebord/S&#248;ylediagram%20viktigste%20tjenester%20for%20studente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2000"/>
              <a:t>Hvilke av disse tjenestene er viktigst for deg?</a:t>
            </a:r>
          </a:p>
        </c:rich>
      </c:tx>
      <c:layout>
        <c:manualLayout>
          <c:xMode val="edge"/>
          <c:yMode val="edge"/>
          <c:x val="0.18840281573621309"/>
          <c:y val="2.45298446443172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'Ark1'!$A$3:$A$13</c:f>
              <c:strCache>
                <c:ptCount val="11"/>
                <c:pt idx="0">
                  <c:v>Rimelig parkering </c:v>
                </c:pt>
                <c:pt idx="1">
                  <c:v>Møteplass </c:v>
                </c:pt>
                <c:pt idx="2">
                  <c:v>Internett </c:v>
                </c:pt>
                <c:pt idx="3">
                  <c:v>Printer/kopimaskin </c:v>
                </c:pt>
                <c:pt idx="4">
                  <c:v>.</c:v>
                </c:pt>
                <c:pt idx="5">
                  <c:v>Grupperom </c:v>
                </c:pt>
                <c:pt idx="6">
                  <c:v>Adgang til lokaler 24/7 </c:v>
                </c:pt>
                <c:pt idx="7">
                  <c:v>Et sted å sitte å jobbe med studiene </c:v>
                </c:pt>
                <c:pt idx="8">
                  <c:v>.</c:v>
                </c:pt>
                <c:pt idx="9">
                  <c:v>Hjelp med kilder og referanser </c:v>
                </c:pt>
                <c:pt idx="10">
                  <c:v>Hjelp til å skaffe litteratur / fjernlån </c:v>
                </c:pt>
              </c:strCache>
            </c:strRef>
          </c:cat>
          <c:val>
            <c:numRef>
              <c:f>'Ark1'!$B$3:$B$13</c:f>
              <c:numCache>
                <c:formatCode>General</c:formatCode>
                <c:ptCount val="11"/>
                <c:pt idx="0">
                  <c:v>5</c:v>
                </c:pt>
                <c:pt idx="1">
                  <c:v>1</c:v>
                </c:pt>
                <c:pt idx="2">
                  <c:v>5</c:v>
                </c:pt>
                <c:pt idx="3">
                  <c:v>7</c:v>
                </c:pt>
                <c:pt idx="5">
                  <c:v>9</c:v>
                </c:pt>
                <c:pt idx="6">
                  <c:v>13</c:v>
                </c:pt>
                <c:pt idx="7">
                  <c:v>15</c:v>
                </c:pt>
                <c:pt idx="9">
                  <c:v>2</c:v>
                </c:pt>
                <c:pt idx="1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1D-4EB8-87AA-28364D7FFD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64707039"/>
        <c:axId val="1964705375"/>
        <c:axId val="0"/>
      </c:bar3DChart>
      <c:catAx>
        <c:axId val="19647070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64705375"/>
        <c:crosses val="autoZero"/>
        <c:auto val="1"/>
        <c:lblAlgn val="ctr"/>
        <c:lblOffset val="100"/>
        <c:noMultiLvlLbl val="0"/>
      </c:catAx>
      <c:valAx>
        <c:axId val="19647053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964707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9B89AD-B182-4026-AED2-D26E49F84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9F7AA42-ACF6-46DB-BC29-FE3C0B5EC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AEDCB6-48AE-49CD-928E-5580561C7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886D60-86BD-4122-8D86-7B36583A8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1CFF8CC-4FAB-4441-ADB7-3BD62557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587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A6398D-6BA9-4148-9446-420836516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FC65696-C59C-4780-8BF5-ED4669D1E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1E563E-14B5-4F59-83BA-FD886D86F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91CC176-6F85-4D02-A696-564ECA27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E43FB9-C390-42E4-B948-3222C373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85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7A4E831-12D9-4B91-8A9B-0F20D7F68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EAE6E97-684A-468F-AD86-F501D355B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6754F0-A1D8-496B-8E4B-4A467A4F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CA749D-EA67-4471-BE17-7AD40BD86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4012C7-4FF8-49C7-83A8-450B3A4D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7557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på mørk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3657603"/>
            <a:ext cx="10363200" cy="717551"/>
          </a:xfrm>
        </p:spPr>
        <p:txBody>
          <a:bodyPr>
            <a:normAutofit/>
          </a:bodyPr>
          <a:lstStyle>
            <a:lvl1pPr>
              <a:defRPr sz="432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282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0C30B2-2076-4CE2-A645-55B521EAA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4344D0-13D2-4D7A-91A9-AA5D56BD3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32FD7E-8A24-4B40-88F7-F860CFFF9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E903717-32C9-43D0-9A7F-C1FB9E27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75C014-9FE3-4E17-AFD8-1CFD92D5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71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AA8234-554C-4D41-80C4-BC6131F3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AC854CE-0939-427B-8183-6FC9FD4F9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988F7E-7C30-4443-8179-82F39A73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6BA426-A001-42D1-B805-660DFEF7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37A071-04F9-4DF3-8919-9E706F21F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40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DF064B-0D09-405C-9433-D9B97434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C0C3B6-2DE6-4F3F-8A5A-7539288E7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B4883A1-BBC0-411B-B96A-BE0748156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78F8877-8D21-40E5-A677-A7AD7122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03A9B69-F349-4658-B3C4-1B999ACA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F6FF664-A2DF-46D6-A802-D38E1E29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700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7A64B2-0D1E-43C1-A1BC-D5AAA552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17BCED-7525-4AA2-9688-0993C8BD9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EF52B2C-BF59-4BFA-83E2-114EDA09E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10DD7B-C467-4A6E-83B4-14D6413E4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8FFE718-4ED1-4B99-B729-E8DCD5688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39FB4D4-9929-41DC-8502-1C92F021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E8A8E4E-A993-4DC3-B618-238C5BAF7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0F1FD9C-9BF0-45A2-A1C7-A81BC403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70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E2059F-B5D7-4046-8865-2B7D4608E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27B26F9-B0F7-438F-8FC4-37C06EC3A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03E643B-8A8B-4763-AAF0-43821BF0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A60B596-85B1-4CD8-ABCD-2760086A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013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B4D9172-5A7F-4A36-9218-D01F181C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FD15705-1EF5-446C-93CE-62F34D99C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1127D74-7894-4F1B-B858-4A0AAE51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158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FF6AA4-6A20-4587-BF79-51DC7DE49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861A80-9D47-4617-9E63-7372F09AF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ADB1983-DB57-4AB8-A6F9-B374A4DCB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2DBCFAC-7BC2-4591-B57E-729A05354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4336EA4-FB33-46FD-998A-73D70CA55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B313301-44A2-4616-B504-CBC340BFD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605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EEB1F4-D5C8-4BF3-B8F5-90EF3E59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1B360A-4D81-482F-B96E-F664E0768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A9B0001-812D-4915-AE3B-CABB2E011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984E614-480E-43DA-B2AF-6414AED4D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DDD4AD0-77AA-4011-B9D3-31CB1952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1E2BF00-DA16-44E2-A7A4-3F7C6A892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352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1058A31-C559-492E-AD7E-191AD93A9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B19EE59-E63E-4BD0-8C2E-08FFA75C8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AB0E0B-7B7D-46E7-A868-33FDC69D82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0CE5-50D5-48CE-9685-0F29A01E7D83}" type="datetimeFigureOut">
              <a:rPr lang="nb-NO" smtClean="0"/>
              <a:t>25.11.2022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3C65C98-F481-4290-A856-7A7A21204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7864A7-CB68-4521-A30D-552EFCD34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C26D1-BDB6-4C27-B98D-E18DE31B1C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175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://www.senjabibliotek.no/studentprosjek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Nordlys-Okshornan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7"/>
          <a:stretch/>
        </p:blipFill>
        <p:spPr>
          <a:xfrm>
            <a:off x="609600" y="0"/>
            <a:ext cx="10972800" cy="6858000"/>
          </a:xfrm>
        </p:spPr>
      </p:pic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1498007" y="4009028"/>
            <a:ext cx="9326880" cy="947490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chemeClr val="tx1"/>
                </a:solidFill>
                <a:cs typeface="Times New Roman" panose="02020603050405020304" pitchFamily="18" charset="0"/>
              </a:rPr>
              <a:t>Studenttjenester i folkebibliotek</a:t>
            </a:r>
            <a:endParaRPr lang="nb-NO" sz="4000" dirty="0">
              <a:solidFill>
                <a:schemeClr val="tx1"/>
              </a:solidFill>
            </a:endParaRPr>
          </a:p>
        </p:txBody>
      </p:sp>
      <p:pic>
        <p:nvPicPr>
          <p:cNvPr id="5" name="Bilde 4" descr="Grafisk element_hv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5518" y="5346397"/>
            <a:ext cx="18267680" cy="1485102"/>
          </a:xfrm>
          <a:prstGeom prst="rect">
            <a:avLst/>
          </a:prstGeom>
        </p:spPr>
      </p:pic>
      <p:pic>
        <p:nvPicPr>
          <p:cNvPr id="6" name="Bilde 5" descr="Logo_hvit-out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57" y="648620"/>
            <a:ext cx="2186374" cy="80177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646284C-5F09-4D0A-A74F-1BD9ADE88D1F}"/>
              </a:ext>
            </a:extLst>
          </p:cNvPr>
          <p:cNvSpPr txBox="1"/>
          <p:nvPr/>
        </p:nvSpPr>
        <p:spPr>
          <a:xfrm>
            <a:off x="1498007" y="4676322"/>
            <a:ext cx="9430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dirty="0">
                <a:latin typeface="+mj-lt"/>
                <a:cs typeface="Times New Roman" panose="02020603050405020304" pitchFamily="18" charset="0"/>
              </a:rPr>
              <a:t>Presentasjon av prosjektet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AC71806-2174-4971-B82A-E493C2873060}"/>
              </a:ext>
            </a:extLst>
          </p:cNvPr>
          <p:cNvSpPr txBox="1"/>
          <p:nvPr/>
        </p:nvSpPr>
        <p:spPr>
          <a:xfrm>
            <a:off x="1498007" y="5079189"/>
            <a:ext cx="913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dirty="0">
                <a:latin typeface="+mj-lt"/>
                <a:cs typeface="Times New Roman" panose="02020603050405020304" pitchFamily="18" charset="0"/>
              </a:rPr>
              <a:t>Haakon Nyhuus-seminaret 28.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191929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tekst, person, arbeide, bord&#10;&#10;Automatisk generert beskrivelse">
            <a:extLst>
              <a:ext uri="{FF2B5EF4-FFF2-40B4-BE49-F238E27FC236}">
                <a16:creationId xmlns:a16="http://schemas.microsoft.com/office/drawing/2014/main" id="{138DDDF3-4512-4AB5-BDB8-BE2485435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" r="9882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15" name="Freeform: Shape 11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5088DE-18DC-4F7F-B03B-7ED02B12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8" y="1149926"/>
            <a:ext cx="3509233" cy="1004605"/>
          </a:xfrm>
        </p:spPr>
        <p:txBody>
          <a:bodyPr anchor="t">
            <a:normAutofit/>
          </a:bodyPr>
          <a:lstStyle/>
          <a:p>
            <a:r>
              <a:rPr lang="nb-NO" sz="4000" dirty="0">
                <a:cs typeface="Times New Roman" panose="02020603050405020304" pitchFamily="18" charset="0"/>
              </a:rPr>
              <a:t>Kartlegging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48AF65-2A55-478B-9FEB-D2307A324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18" y="2286000"/>
            <a:ext cx="3814033" cy="3844800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2000" dirty="0">
                <a:solidFill>
                  <a:schemeClr val="tx1">
                    <a:alpha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Kartlegge dagens studenttilbud ved Senja bibliotek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000" dirty="0">
                <a:solidFill>
                  <a:schemeClr val="tx1">
                    <a:alpha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Kartlegge studentgruppa og deres behov/ønsker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b-NO" sz="2000" dirty="0">
              <a:solidFill>
                <a:schemeClr val="tx1">
                  <a:alpha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98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klipp&#10;&#10;Automatisk generert beskrivelse">
            <a:extLst>
              <a:ext uri="{FF2B5EF4-FFF2-40B4-BE49-F238E27FC236}">
                <a16:creationId xmlns:a16="http://schemas.microsoft.com/office/drawing/2014/main" id="{0646C2D5-20BB-47DD-8056-D4B83A164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92" y="916781"/>
            <a:ext cx="5143500" cy="5024438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3B77CFA8-9FD9-431F-9DD8-8D5C3827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>
                <a:cs typeface="Times New Roman" panose="02020603050405020304" pitchFamily="18" charset="0"/>
              </a:rPr>
              <a:t>To prosesser gjennom hele prosjektet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732DB6B-5B13-4E63-83EE-BED1D5B64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nb-NO" sz="4000" dirty="0">
                <a:cs typeface="Times New Roman" panose="02020603050405020304" pitchFamily="18" charset="0"/>
              </a:rPr>
              <a:t>Kartlegge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  </a:t>
            </a:r>
            <a:r>
              <a:rPr lang="nb-NO" sz="4000" dirty="0">
                <a:cs typeface="Times New Roman" panose="02020603050405020304" pitchFamily="18" charset="0"/>
              </a:rPr>
              <a:t>Videreutvikle</a:t>
            </a:r>
            <a:endParaRPr lang="nb-NO" sz="3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8103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F35C95-0842-436A-86F2-C3B15A83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>
                <a:cs typeface="Times New Roman" panose="02020603050405020304" pitchFamily="18" charset="0"/>
              </a:rPr>
              <a:t>Videreutvikling av tjenestene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936466-BECE-4C54-8312-E11D15DAF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348"/>
            <a:ext cx="9478617" cy="5106527"/>
          </a:xfrm>
        </p:spPr>
        <p:txBody>
          <a:bodyPr>
            <a:normAutofit fontScale="55000" lnSpcReduction="2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5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Styrke kompetansen på studentveiledning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5300" dirty="0">
                <a:ea typeface="Calibri" panose="020F0502020204030204" pitchFamily="34" charset="0"/>
                <a:cs typeface="Times New Roman" panose="02020603050405020304" pitchFamily="18" charset="0"/>
              </a:rPr>
              <a:t>Best mulig t</a:t>
            </a:r>
            <a:r>
              <a:rPr lang="nb-NO" sz="5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ilgang til faglitteratur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5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Tilpasse fysisk bibliotekrom, utstyr og hjelpemidler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5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Lage mal for samarbeid mellom fag- og folkebibliotek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53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Utvikle gode rutiner for samhandling med faglærerne/fagansvarlige ved utdanningsinstitusjonene</a:t>
            </a:r>
            <a:endParaRPr lang="nb-NO" sz="53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5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Utarbeide minimumsstandard for studenttjenester ved Senja biblioteks avdelinger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5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Utprøving av nytt studenttilbud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5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Synliggjøring av tjenestene for målgruppa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2973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vegg, innendørs, gulv, rom&#10;&#10;Automatisk generert beskrivelse">
            <a:extLst>
              <a:ext uri="{FF2B5EF4-FFF2-40B4-BE49-F238E27FC236}">
                <a16:creationId xmlns:a16="http://schemas.microsoft.com/office/drawing/2014/main" id="{8FDF7292-D226-AFEB-BA53-1187B5C08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9" r="12733" b="-1"/>
          <a:stretch/>
        </p:blipFill>
        <p:spPr>
          <a:xfrm>
            <a:off x="181079" y="4734390"/>
            <a:ext cx="3276601" cy="1814954"/>
          </a:xfrm>
          <a:prstGeom prst="rect">
            <a:avLst/>
          </a:prstGeom>
        </p:spPr>
      </p:pic>
      <p:pic>
        <p:nvPicPr>
          <p:cNvPr id="7" name="Bilde 6" descr="Et bilde som inneholder gulv, innendørs, lever, rom&#10;&#10;Automatisk generert beskrivelse">
            <a:extLst>
              <a:ext uri="{FF2B5EF4-FFF2-40B4-BE49-F238E27FC236}">
                <a16:creationId xmlns:a16="http://schemas.microsoft.com/office/drawing/2014/main" id="{F545FED8-D7A1-E76E-1DEF-BDB385F31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42" y="270885"/>
            <a:ext cx="8371278" cy="6278459"/>
          </a:xfrm>
          <a:prstGeom prst="rect">
            <a:avLst/>
          </a:prstGeom>
        </p:spPr>
      </p:pic>
      <p:pic>
        <p:nvPicPr>
          <p:cNvPr id="9" name="Bilde 8" descr="Et bilde som inneholder vegg, innendørs&#10;&#10;Automatisk generert beskrivelse">
            <a:extLst>
              <a:ext uri="{FF2B5EF4-FFF2-40B4-BE49-F238E27FC236}">
                <a16:creationId xmlns:a16="http://schemas.microsoft.com/office/drawing/2014/main" id="{99BDD154-276F-9E4E-0E95-607F17A2F1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6" t="2296" r="26623"/>
          <a:stretch/>
        </p:blipFill>
        <p:spPr>
          <a:xfrm rot="5400000">
            <a:off x="727917" y="-238181"/>
            <a:ext cx="2182925" cy="3276599"/>
          </a:xfrm>
          <a:prstGeom prst="rect">
            <a:avLst/>
          </a:prstGeom>
        </p:spPr>
      </p:pic>
      <p:pic>
        <p:nvPicPr>
          <p:cNvPr id="13" name="Bilde 12" descr="Et bilde som inneholder tekst, person, hylle, bok&#10;&#10;Automatisk generert beskrivelse">
            <a:extLst>
              <a:ext uri="{FF2B5EF4-FFF2-40B4-BE49-F238E27FC236}">
                <a16:creationId xmlns:a16="http://schemas.microsoft.com/office/drawing/2014/main" id="{299D8053-5C1A-7FED-497B-5D942723FD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/>
          <a:stretch/>
        </p:blipFill>
        <p:spPr>
          <a:xfrm>
            <a:off x="181079" y="2720847"/>
            <a:ext cx="3276600" cy="181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04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356C79-17A0-0657-83CA-E2889FD78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5400" dirty="0"/>
              <a:t>Noen funn fra kartleggingen</a:t>
            </a:r>
          </a:p>
        </p:txBody>
      </p:sp>
    </p:spTree>
    <p:extLst>
      <p:ext uri="{BB962C8B-B14F-4D97-AF65-F5344CB8AC3E}">
        <p14:creationId xmlns:p14="http://schemas.microsoft.com/office/powerpoint/2010/main" val="10915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C79130-2EE7-DABB-224E-2243D7F82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dirty="0"/>
              <a:t>Noen foreløpige funn om målgruppa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2A330E-79CA-78F4-B292-3E5318398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nb-NO" dirty="0"/>
              <a:t>Alder: 4 av 5 er over 25 år</a:t>
            </a:r>
          </a:p>
          <a:p>
            <a:pPr>
              <a:lnSpc>
                <a:spcPct val="150000"/>
              </a:lnSpc>
            </a:pPr>
            <a:r>
              <a:rPr lang="nb-NO" dirty="0"/>
              <a:t>Barn: nesten halvparten har barn under 16 år (46 prosent)</a:t>
            </a:r>
          </a:p>
          <a:p>
            <a:pPr>
              <a:lnSpc>
                <a:spcPct val="150000"/>
              </a:lnSpc>
            </a:pPr>
            <a:r>
              <a:rPr lang="nb-NO" dirty="0"/>
              <a:t>Jobb: svært mange jobber ved siden av studiene (94 prosent)</a:t>
            </a:r>
          </a:p>
          <a:p>
            <a:pPr>
              <a:lnSpc>
                <a:spcPct val="150000"/>
              </a:lnSpc>
            </a:pPr>
            <a:r>
              <a:rPr lang="nb-NO" dirty="0"/>
              <a:t>Mange bor «på bygda»</a:t>
            </a:r>
          </a:p>
          <a:p>
            <a:pPr>
              <a:lnSpc>
                <a:spcPct val="150000"/>
              </a:lnSpc>
            </a:pPr>
            <a:r>
              <a:rPr lang="nb-NO" dirty="0"/>
              <a:t>Studier: De fleste går på samlingsbaserte studier (ca. 70 prosent)</a:t>
            </a:r>
          </a:p>
          <a:p>
            <a:pPr>
              <a:lnSpc>
                <a:spcPct val="150000"/>
              </a:lnSpc>
            </a:pPr>
            <a:r>
              <a:rPr lang="nb-NO" dirty="0"/>
              <a:t>Nettstudier: svært mange deltar på digitale forelesninger (94 prosent)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7802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0AA3A40-E853-AA74-3C4D-24F966D1C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2480"/>
            <a:ext cx="10515600" cy="5384483"/>
          </a:xfrm>
        </p:spPr>
        <p:txBody>
          <a:bodyPr/>
          <a:lstStyle/>
          <a:p>
            <a:pPr marL="0" indent="0">
              <a:buNone/>
            </a:pPr>
            <a:endParaRPr lang="nb-NO" sz="48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36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«Jeg jobber i barnehagen da, så det er fint å kunne kombinere. Det som jeg lærer på samlingene tar jeg jo rett med i barnehagen» </a:t>
            </a:r>
          </a:p>
          <a:p>
            <a:pPr marL="0" indent="0" algn="r">
              <a:buNone/>
            </a:pPr>
            <a:r>
              <a:rPr lang="nb-NO" sz="1800" dirty="0"/>
              <a:t>Student på barnehagelærerutdanninga </a:t>
            </a:r>
          </a:p>
          <a:p>
            <a:pPr marL="0" indent="0" algn="r">
              <a:buNone/>
            </a:pPr>
            <a:endParaRPr lang="nb-NO" sz="1800" dirty="0"/>
          </a:p>
          <a:p>
            <a:pPr marL="0" indent="0" algn="r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36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«Den gevinsten du får med å få teorien opp mot praksis igjennom hele studieløpet synes jeg er ganske stor»</a:t>
            </a:r>
          </a:p>
          <a:p>
            <a:pPr marL="0" indent="0" algn="r">
              <a:buNone/>
            </a:pPr>
            <a:r>
              <a:rPr lang="nb-NO" sz="1800" dirty="0"/>
              <a:t>Student på master i spesialpedagogikk </a:t>
            </a:r>
          </a:p>
          <a:p>
            <a:pPr marL="0" indent="0">
              <a:buNone/>
            </a:pPr>
            <a:endParaRPr lang="nb-NO" sz="3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60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142EE8-A6BA-6A53-C0B9-2D9B277C4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sz="3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3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«Når man har familie og jobb og tenker økonomi, så er det veldig greit å kunne kombinere studier med alt det andre. (…) Å kunne være strukturert når man går samlingsbasert, og sette av tid. Det er utrolig viktig»</a:t>
            </a:r>
          </a:p>
          <a:p>
            <a:pPr marL="0" indent="0" algn="r">
              <a:buNone/>
            </a:pPr>
            <a:r>
              <a:rPr lang="nb-NO" sz="1800" dirty="0"/>
              <a:t>Student fra Midt-Troms</a:t>
            </a:r>
          </a:p>
        </p:txBody>
      </p:sp>
    </p:spTree>
    <p:extLst>
      <p:ext uri="{BB962C8B-B14F-4D97-AF65-F5344CB8AC3E}">
        <p14:creationId xmlns:p14="http://schemas.microsoft.com/office/powerpoint/2010/main" val="3195900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11AF575-D4B1-D4DD-8728-1D7B9A957E11}"/>
              </a:ext>
            </a:extLst>
          </p:cNvPr>
          <p:cNvGraphicFramePr>
            <a:graphicFrameLocks/>
          </p:cNvGraphicFramePr>
          <p:nvPr/>
        </p:nvGraphicFramePr>
        <p:xfrm>
          <a:off x="758283" y="512956"/>
          <a:ext cx="10526751" cy="6021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7403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D68543-8833-0DB1-9D88-5ACAC904A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623"/>
            <a:ext cx="10515600" cy="4731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«Noen ganger har jeg manglet bare noen sider i ei bok. Da var det lett å gå på biblioteket å spørre …</a:t>
            </a:r>
          </a:p>
          <a:p>
            <a:endParaRPr lang="nb-NO" sz="3600" i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3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 Det er litt dumt å kjøpe ei bok for bare seks sider»</a:t>
            </a:r>
          </a:p>
          <a:p>
            <a:pPr marL="0" indent="0" algn="r">
              <a:buNone/>
            </a:pPr>
            <a:r>
              <a:rPr lang="nb-NO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Student fra Midt-Troms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6445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2A307693-D632-F8EB-C411-76B783EAD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93" b="8398"/>
          <a:stretch/>
        </p:blipFill>
        <p:spPr>
          <a:xfrm rot="10800000">
            <a:off x="1" y="0"/>
            <a:ext cx="12191999" cy="6857999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F6EB94B-1783-4FB7-3009-945042D0B464}"/>
              </a:ext>
            </a:extLst>
          </p:cNvPr>
          <p:cNvSpPr txBox="1"/>
          <p:nvPr/>
        </p:nvSpPr>
        <p:spPr>
          <a:xfrm>
            <a:off x="594109" y="640081"/>
            <a:ext cx="4075081" cy="525469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5800" dirty="0">
                <a:latin typeface="+mj-lt"/>
                <a:cs typeface="Times New Roman" panose="02020603050405020304" pitchFamily="18" charset="0"/>
              </a:rPr>
              <a:t>Hvorfor har vi dette prosjektet?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b-NO" sz="41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000" dirty="0">
                <a:effectLst/>
                <a:ea typeface="Calibri" panose="020F0502020204030204" pitchFamily="34" charset="0"/>
              </a:rPr>
              <a:t>Senja er den største kommunen i Troms uten campus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30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000" dirty="0">
                <a:effectLst/>
                <a:ea typeface="Calibri" panose="020F0502020204030204" pitchFamily="34" charset="0"/>
              </a:rPr>
              <a:t>Lang vei til nærmeste universitetsbibliotek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30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000" dirty="0">
                <a:ea typeface="Calibri" panose="020F0502020204030204" pitchFamily="34" charset="0"/>
              </a:rPr>
              <a:t>Lav befolkningsandel med høyere utdanning i Midt-Troms</a:t>
            </a:r>
            <a:endParaRPr lang="nb-NO" sz="30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30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000" dirty="0">
                <a:effectLst/>
                <a:ea typeface="Calibri" panose="020F0502020204030204" pitchFamily="34" charset="0"/>
              </a:rPr>
              <a:t>Studiebiblioteket er et samarbeid </a:t>
            </a:r>
            <a:r>
              <a:rPr lang="nb-NO" sz="3000" dirty="0">
                <a:ea typeface="Calibri" panose="020F0502020204030204" pitchFamily="34" charset="0"/>
              </a:rPr>
              <a:t>mellom Senja bibliotek, Studiesenteret Midt-Troms og Universitetsbiblioteket UiT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6671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B9BE2B-7829-66F1-B077-2EDCB4C68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531"/>
            <a:ext cx="10515600" cy="5027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6000" dirty="0"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6000" i="1" dirty="0">
                <a:latin typeface="+mj-lt"/>
                <a:ea typeface="Calibri" panose="020F0502020204030204" pitchFamily="34" charset="0"/>
              </a:rPr>
              <a:t>«Jeg tenkte at jeg måtte opp til Alta for å låne disse bøkene»</a:t>
            </a:r>
          </a:p>
          <a:p>
            <a:pPr marL="0" indent="0" algn="r">
              <a:buNone/>
            </a:pPr>
            <a:r>
              <a:rPr lang="nb-NO" sz="1800" dirty="0"/>
              <a:t>Student 23 år fra Midt-Troms</a:t>
            </a:r>
          </a:p>
        </p:txBody>
      </p:sp>
    </p:spTree>
    <p:extLst>
      <p:ext uri="{BB962C8B-B14F-4D97-AF65-F5344CB8AC3E}">
        <p14:creationId xmlns:p14="http://schemas.microsoft.com/office/powerpoint/2010/main" val="3489770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C55800-0449-4BA6-894A-BB3402CF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0491"/>
            <a:ext cx="10515600" cy="4966472"/>
          </a:xfrm>
        </p:spPr>
        <p:txBody>
          <a:bodyPr/>
          <a:lstStyle/>
          <a:p>
            <a:pPr marL="0" indent="0">
              <a:buNone/>
            </a:pPr>
            <a:r>
              <a:rPr lang="nb-NO" sz="3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«Jeg har et bord hjemme jeg kan sitte ved. Men jeg foretrekker å være her, for da får jeg kommet meg litt bort. Og jeg kan forbinde studiene med denne plassen. Når jeg er hjemme så kan jeg slappe mer av. </a:t>
            </a:r>
          </a:p>
          <a:p>
            <a:pPr marL="0" indent="0">
              <a:buNone/>
            </a:pPr>
            <a:endParaRPr lang="nb-NO" sz="3600" i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3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 det er mange distraksjoner hjemme også» </a:t>
            </a:r>
          </a:p>
          <a:p>
            <a:pPr marL="0" indent="0" algn="r">
              <a:buNone/>
            </a:pPr>
            <a:r>
              <a:rPr lang="nb-NO" sz="1800" dirty="0"/>
              <a:t>Student på </a:t>
            </a:r>
            <a:r>
              <a:rPr lang="nb-NO" sz="1800" dirty="0" err="1"/>
              <a:t>byggingeniørutdanning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377423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DBDC0E-1BE4-1567-5B65-1F26B68C3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Veien videre for prosjektet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D235FF4-BC11-2284-1FDC-64A0B31F4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Oppsummere kartleggingen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Tiltak for å utvikle tjenestene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Utarbeide standarder for studiebibliotek og maler for samarbeid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Utprøving av styrket studenttilbud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Synliggjøring og målretta markedsføring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508531E2-C734-3203-7432-F73A7BFF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26" y="1354235"/>
            <a:ext cx="7524000" cy="41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75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04778B-6163-4B9F-804E-AEBF8DE7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>
                <a:cs typeface="Times New Roman" panose="02020603050405020304" pitchFamily="18" charset="0"/>
              </a:rPr>
              <a:t>På nett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AE3548-7B9A-4B84-AC13-A7E225F46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240"/>
            <a:ext cx="10515600" cy="476472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Følg prosjektet på:</a:t>
            </a:r>
          </a:p>
          <a:p>
            <a:pPr marL="0" indent="0">
              <a:buNone/>
            </a:pPr>
            <a:r>
              <a:rPr lang="nb-NO" dirty="0">
                <a:hlinkClick r:id="rId2"/>
              </a:rPr>
              <a:t>www.senjabibliotek.no/studentprosjekt</a:t>
            </a:r>
            <a:r>
              <a:rPr lang="nb-NO" dirty="0"/>
              <a:t>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E5A6AB6-C6FB-4387-882F-7CE87E5D8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83270"/>
            <a:ext cx="5804523" cy="34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B9CF4D-55B0-4F90-AAE1-65ECD5B5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>
                <a:cs typeface="Times New Roman" panose="02020603050405020304" pitchFamily="18" charset="0"/>
              </a:rPr>
              <a:t>Hvem er med i prosjektet?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4AA39D-EFE6-41C8-8651-50695BD9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>
                <a:cs typeface="Times New Roman" panose="02020603050405020304" pitchFamily="18" charset="0"/>
              </a:rPr>
              <a:t>2-årig prosjekt</a:t>
            </a:r>
          </a:p>
          <a:p>
            <a:r>
              <a:rPr lang="nb-NO" dirty="0">
                <a:cs typeface="Times New Roman" panose="02020603050405020304" pitchFamily="18" charset="0"/>
              </a:rPr>
              <a:t>Senja bibliotek er prosjekteier</a:t>
            </a:r>
          </a:p>
          <a:p>
            <a:r>
              <a:rPr lang="nb-NO" dirty="0">
                <a:cs typeface="Times New Roman" panose="02020603050405020304" pitchFamily="18" charset="0"/>
              </a:rPr>
              <a:t>Samarbeidspartnere:</a:t>
            </a:r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7284C095-791F-4D5F-84B0-495C388AC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4" y="3282314"/>
            <a:ext cx="4722495" cy="128397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3C10691E-1BC2-42EC-8231-E484DF3F8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4787741"/>
            <a:ext cx="2714625" cy="97155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0424E223-5DE5-4AAD-874C-A978645FB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7978" y="3817143"/>
            <a:ext cx="5691188" cy="704850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38A9526B-52F9-4085-B0D7-428699A54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10256" y="4933474"/>
            <a:ext cx="4582478" cy="680085"/>
          </a:xfrm>
          <a:prstGeom prst="rect">
            <a:avLst/>
          </a:prstGeom>
        </p:spPr>
      </p:pic>
      <p:pic>
        <p:nvPicPr>
          <p:cNvPr id="17" name="Bilde 16" descr="Et bilde som inneholder tekst&#10;&#10;Automatisk generert beskrivelse">
            <a:extLst>
              <a:ext uri="{FF2B5EF4-FFF2-40B4-BE49-F238E27FC236}">
                <a16:creationId xmlns:a16="http://schemas.microsoft.com/office/drawing/2014/main" id="{09D99CBD-3E98-4B78-A821-96C5740412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90688"/>
            <a:ext cx="5638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10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CD6BAB-2289-4B04-A65E-87CD07AB1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Prosjektets bidragsytere:</a:t>
            </a:r>
            <a:endParaRPr lang="nb-NO" sz="8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B9247E-2D59-4146-9F2E-A67E498E2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828799"/>
            <a:ext cx="11020425" cy="43481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1E5B743-13CE-4B42-BA6E-7AA361A31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3417"/>
            <a:ext cx="5394971" cy="129845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3E0A29E-D347-450A-B684-F92AAB67C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05" y="3144297"/>
            <a:ext cx="5715000" cy="49530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2DE56404-5298-43BD-ADAE-C63DF3835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7005" y="3994938"/>
            <a:ext cx="5930265" cy="8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91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gulv, innendørs, vindu, møbler&#10;&#10;Automatisk generert beskrivelse">
            <a:extLst>
              <a:ext uri="{FF2B5EF4-FFF2-40B4-BE49-F238E27FC236}">
                <a16:creationId xmlns:a16="http://schemas.microsoft.com/office/drawing/2014/main" id="{CF88EC6D-4D1B-4A3F-99B7-385FB6B7F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r="1662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595166-0094-4C93-83BC-35B07B7D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409200" cy="1492132"/>
          </a:xfrm>
        </p:spPr>
        <p:txBody>
          <a:bodyPr anchor="t">
            <a:normAutofit/>
          </a:bodyPr>
          <a:lstStyle/>
          <a:p>
            <a:r>
              <a:rPr lang="nb-NO" sz="3600" dirty="0">
                <a:cs typeface="Times New Roman" panose="02020603050405020304" pitchFamily="18" charset="0"/>
              </a:rPr>
              <a:t>Hva er målet med prosjektet?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9E2627E-C480-40E0-8AD4-B1D9E475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409200" cy="384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>
                <a:solidFill>
                  <a:schemeClr val="tx1">
                    <a:alpha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«Senja bibliotek skal styrke bibliotektjenestene for studenter som bor og studerer i regionen, og slik bidra til at flere starter opp og fullfører utdanning» </a:t>
            </a:r>
          </a:p>
          <a:p>
            <a:endParaRPr lang="nb-NO" sz="2000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53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tekst, innendørs, hylle, bok&#10;&#10;Automatisk generert beskrivelse">
            <a:extLst>
              <a:ext uri="{FF2B5EF4-FFF2-40B4-BE49-F238E27FC236}">
                <a16:creationId xmlns:a16="http://schemas.microsoft.com/office/drawing/2014/main" id="{392A84D7-25CC-449A-87C4-7030F67545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7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B3623BA-28D3-4228-A56B-87670010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409200" cy="1492132"/>
          </a:xfrm>
        </p:spPr>
        <p:txBody>
          <a:bodyPr anchor="t">
            <a:normAutofit/>
          </a:bodyPr>
          <a:lstStyle/>
          <a:p>
            <a:r>
              <a:rPr lang="nb-NO">
                <a:cs typeface="Times New Roman" panose="02020603050405020304" pitchFamily="18" charset="0"/>
              </a:rPr>
              <a:t>Bedre for studentene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D46D64-3F2A-46E2-9F6C-9D168532C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6000"/>
            <a:ext cx="3564651" cy="3844800"/>
          </a:xfrm>
        </p:spPr>
        <p:txBody>
          <a:bodyPr>
            <a:normAutofit/>
          </a:bodyPr>
          <a:lstStyle/>
          <a:p>
            <a:r>
              <a:rPr lang="nb-NO" sz="2000" dirty="0">
                <a:solidFill>
                  <a:schemeClr val="tx1">
                    <a:alpha val="60000"/>
                  </a:schemeClr>
                </a:solidFill>
                <a:cs typeface="Times New Roman" panose="02020603050405020304" pitchFamily="18" charset="0"/>
              </a:rPr>
              <a:t>Enklere studiehverdag</a:t>
            </a:r>
          </a:p>
          <a:p>
            <a:r>
              <a:rPr lang="nb-NO" sz="2000" dirty="0">
                <a:solidFill>
                  <a:schemeClr val="tx1">
                    <a:alpha val="60000"/>
                  </a:schemeClr>
                </a:solidFill>
                <a:cs typeface="Times New Roman" panose="02020603050405020304" pitchFamily="18" charset="0"/>
              </a:rPr>
              <a:t>Utdanning viktig for et godt liv</a:t>
            </a:r>
          </a:p>
          <a:p>
            <a:r>
              <a:rPr lang="nb-NO" sz="2000" dirty="0">
                <a:solidFill>
                  <a:schemeClr val="tx1">
                    <a:alpha val="60000"/>
                  </a:schemeClr>
                </a:solidFill>
                <a:cs typeface="Times New Roman" panose="02020603050405020304" pitchFamily="18" charset="0"/>
              </a:rPr>
              <a:t>Økt sosial mobilitet</a:t>
            </a:r>
          </a:p>
          <a:p>
            <a:r>
              <a:rPr lang="nb-NO" sz="2000" dirty="0">
                <a:solidFill>
                  <a:schemeClr val="tx1">
                    <a:alpha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Norge skal alle ha like muligheter for utdanning uansett bosted og sosial bakgrunn</a:t>
            </a:r>
            <a:endParaRPr lang="nb-NO" sz="2000" dirty="0">
              <a:solidFill>
                <a:schemeClr val="tx1">
                  <a:alpha val="6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2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14C7FA-1DBC-40E4-97A9-71A1AB2C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11" y="365125"/>
            <a:ext cx="10856089" cy="1325563"/>
          </a:xfrm>
        </p:spPr>
        <p:txBody>
          <a:bodyPr>
            <a:normAutofit/>
          </a:bodyPr>
          <a:lstStyle/>
          <a:p>
            <a:r>
              <a:rPr lang="nb-NO" sz="4000">
                <a:cs typeface="Times New Roman" panose="02020603050405020304" pitchFamily="18" charset="0"/>
              </a:rPr>
              <a:t>For levende lokalsamfunn</a:t>
            </a:r>
            <a:endParaRPr lang="nb-NO" sz="4000" dirty="0">
              <a:cs typeface="Times New Roman" panose="0202060305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0073BE-8239-4914-A210-176F98F7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652059" cy="4351338"/>
          </a:xfrm>
        </p:spPr>
        <p:txBody>
          <a:bodyPr/>
          <a:lstStyle/>
          <a:p>
            <a:r>
              <a:rPr lang="nb-NO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 trengs kvalifisert arbeidskraft i regionen</a:t>
            </a:r>
          </a:p>
          <a:p>
            <a:r>
              <a:rPr lang="nb-NO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Kompetanse til både offentlig og pri</a:t>
            </a:r>
            <a:r>
              <a:rPr lang="nb-NO" dirty="0">
                <a:ea typeface="Calibri" panose="020F0502020204030204" pitchFamily="34" charset="0"/>
                <a:cs typeface="Times New Roman" panose="02020603050405020304" pitchFamily="18" charset="0"/>
              </a:rPr>
              <a:t>vat arbeidsliv</a:t>
            </a:r>
            <a:endParaRPr lang="nb-N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cs typeface="Times New Roman" panose="02020603050405020304" pitchFamily="18" charset="0"/>
              </a:rPr>
              <a:t>Prosjektet kan bidra til at flere starter opp og fullfører utdanning</a:t>
            </a:r>
          </a:p>
          <a:p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005F289-2F49-42D2-AA9A-274AB932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42" y="-1"/>
            <a:ext cx="5490258" cy="686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A5B91B-2CD6-4528-A8CC-3AC5C52E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>
                <a:cs typeface="Times New Roman" panose="02020603050405020304" pitchFamily="18" charset="0"/>
              </a:rPr>
              <a:t>Vinn-vinn situasjon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83C820-BCA5-4FA4-9ABD-3D8973170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b-NO" dirty="0">
                <a:effectLst/>
                <a:ea typeface="Calibri" panose="020F0502020204030204" pitchFamily="34" charset="0"/>
              </a:rPr>
              <a:t>For den enkelte student</a:t>
            </a:r>
          </a:p>
          <a:p>
            <a:r>
              <a:rPr lang="nb-NO" dirty="0">
                <a:ea typeface="Calibri" panose="020F0502020204030204" pitchFamily="34" charset="0"/>
              </a:rPr>
              <a:t> F</a:t>
            </a:r>
            <a:r>
              <a:rPr lang="nb-NO" dirty="0">
                <a:effectLst/>
                <a:ea typeface="Calibri" panose="020F0502020204030204" pitchFamily="34" charset="0"/>
              </a:rPr>
              <a:t>or regionen</a:t>
            </a:r>
            <a:endParaRPr lang="nb-NO" dirty="0"/>
          </a:p>
        </p:txBody>
      </p:sp>
      <p:pic>
        <p:nvPicPr>
          <p:cNvPr id="8" name="Bilde 7" descr="Et bilde som inneholder tekst, datamaskin&#10;&#10;Automatisk generert beskrivelse">
            <a:extLst>
              <a:ext uri="{FF2B5EF4-FFF2-40B4-BE49-F238E27FC236}">
                <a16:creationId xmlns:a16="http://schemas.microsoft.com/office/drawing/2014/main" id="{73C18109-6961-446E-8474-4CDA215D7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31" y="1690688"/>
            <a:ext cx="5571190" cy="417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33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3D0E72-6846-4717-A3A7-B3795D24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>
                <a:cs typeface="Times New Roman" panose="02020603050405020304" pitchFamily="18" charset="0"/>
              </a:rPr>
              <a:t>Folkebibliotekets samfunnsoppdrag</a:t>
            </a:r>
            <a:endParaRPr lang="nb-NO" sz="4000" dirty="0">
              <a:cs typeface="Times New Roman" panose="0202060305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C289BF-0FFE-41A4-8016-6A5E26C6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cs typeface="Times New Roman" panose="02020603050405020304" pitchFamily="18" charset="0"/>
              </a:rPr>
              <a:t>«Gratis og åpent for alle»</a:t>
            </a:r>
          </a:p>
          <a:p>
            <a:r>
              <a:rPr lang="nb-NO" dirty="0">
                <a:cs typeface="Times New Roman" panose="02020603050405020304" pitchFamily="18" charset="0"/>
              </a:rPr>
              <a:t>«Verdigrunnlaget og legitimiteten til bibliotekene bygger på tanken om at kunnskap og utdanning skal være tilgjengelig for alle, uavhengig av sosiale, økonomiske og geografiske skillelinjer» </a:t>
            </a:r>
            <a:r>
              <a:rPr lang="nb-NO" sz="1600" dirty="0">
                <a:cs typeface="Times New Roman" panose="02020603050405020304" pitchFamily="18" charset="0"/>
              </a:rPr>
              <a:t>(Regional bibliotekplan for Troms)</a:t>
            </a:r>
            <a:endParaRPr lang="nb-NO" dirty="0">
              <a:cs typeface="Times New Roman" panose="02020603050405020304" pitchFamily="18" charset="0"/>
            </a:endParaRPr>
          </a:p>
          <a:p>
            <a:r>
              <a:rPr lang="nb-NO" dirty="0">
                <a:cs typeface="Times New Roman" panose="02020603050405020304" pitchFamily="18" charset="0"/>
              </a:rPr>
              <a:t>« … relevante og viktige kunnskapsinstitusjoner som skal bidra til folkeopplysning og dannelse for befolkningen» </a:t>
            </a:r>
            <a:r>
              <a:rPr lang="nb-NO" sz="1600" dirty="0">
                <a:cs typeface="Times New Roman" panose="02020603050405020304" pitchFamily="18" charset="0"/>
              </a:rPr>
              <a:t>(Nasjonal bibliotekstrategi 2020-2023)</a:t>
            </a:r>
            <a:endParaRPr lang="nb-NO" dirty="0">
              <a:cs typeface="Times New Roman" panose="02020603050405020304" pitchFamily="18" charset="0"/>
            </a:endParaRPr>
          </a:p>
          <a:p>
            <a:r>
              <a:rPr lang="nb-NO" dirty="0">
                <a:cs typeface="Times New Roman" panose="02020603050405020304" pitchFamily="18" charset="0"/>
              </a:rPr>
              <a:t>«Folkebiblioteket har et potensial til å fylle rollen som lokal kunnskapsaktør og fagbibliotek for lokalsamfunnet» </a:t>
            </a:r>
            <a:r>
              <a:rPr lang="nb-NO" sz="1400" dirty="0">
                <a:cs typeface="Times New Roman" panose="02020603050405020304" pitchFamily="18" charset="0"/>
              </a:rPr>
              <a:t>(Regional bibliotekplan for Troms)</a:t>
            </a:r>
            <a:endParaRPr lang="nb-NO" dirty="0"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1978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4A9FF5242E104D8D3D78D38048C80E" ma:contentTypeVersion="16" ma:contentTypeDescription="Opprett et nytt dokument." ma:contentTypeScope="" ma:versionID="0b7c33723347cd13a4458de0b6a0a148">
  <xsd:schema xmlns:xsd="http://www.w3.org/2001/XMLSchema" xmlns:xs="http://www.w3.org/2001/XMLSchema" xmlns:p="http://schemas.microsoft.com/office/2006/metadata/properties" xmlns:ns2="cba81294-852b-4397-80b6-c5f03d5aa461" xmlns:ns3="64af36ef-243b-4ef4-b9b7-163adabe662c" targetNamespace="http://schemas.microsoft.com/office/2006/metadata/properties" ma:root="true" ma:fieldsID="4d14b9cb0cb7506dbcf878e36e5d36a3" ns2:_="" ns3:_="">
    <xsd:import namespace="cba81294-852b-4397-80b6-c5f03d5aa461"/>
    <xsd:import namespace="64af36ef-243b-4ef4-b9b7-163adabe66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1294-852b-4397-80b6-c5f03d5aa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51fcebc8-c32b-4d40-8d21-7602f8e3c0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f36ef-243b-4ef4-b9b7-163adabe662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54c6b1f-bf46-4714-929a-79adcf9eaeef}" ma:internalName="TaxCatchAll" ma:showField="CatchAllData" ma:web="64af36ef-243b-4ef4-b9b7-163adabe66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1D8269-71FF-40F5-B4B9-76CFA819FA59}"/>
</file>

<file path=customXml/itemProps2.xml><?xml version="1.0" encoding="utf-8"?>
<ds:datastoreItem xmlns:ds="http://schemas.openxmlformats.org/officeDocument/2006/customXml" ds:itemID="{81A6601D-A2B2-48B7-B77B-558AAA8395C3}"/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688</Words>
  <Application>Microsoft Office PowerPoint</Application>
  <PresentationFormat>Widescreen</PresentationFormat>
  <Paragraphs>103</Paragraphs>
  <Slides>23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Office-tema</vt:lpstr>
      <vt:lpstr>Studenttjenester i folkebibliotek</vt:lpstr>
      <vt:lpstr>PowerPoint-presentasjon</vt:lpstr>
      <vt:lpstr>Hvem er med i prosjektet?</vt:lpstr>
      <vt:lpstr>Prosjektets bidragsytere:</vt:lpstr>
      <vt:lpstr>Hva er målet med prosjektet?</vt:lpstr>
      <vt:lpstr>Bedre for studentene</vt:lpstr>
      <vt:lpstr>For levende lokalsamfunn</vt:lpstr>
      <vt:lpstr>Vinn-vinn situasjon</vt:lpstr>
      <vt:lpstr>Folkebibliotekets samfunnsoppdrag</vt:lpstr>
      <vt:lpstr>Kartlegging</vt:lpstr>
      <vt:lpstr>To prosesser gjennom hele prosjektet</vt:lpstr>
      <vt:lpstr>Videreutvikling av tjenestene</vt:lpstr>
      <vt:lpstr>PowerPoint-presentasjon</vt:lpstr>
      <vt:lpstr>Noen funn fra kartleggingen</vt:lpstr>
      <vt:lpstr>Noen foreløpige funn om målgruppa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Veien videre for prosjektet</vt:lpstr>
      <vt:lpstr>På nett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Studenttjenester i folkebibliotek</dc:title>
  <dc:creator>Mats Larsen</dc:creator>
  <cp:lastModifiedBy>Inger Stenersen</cp:lastModifiedBy>
  <cp:revision>11</cp:revision>
  <dcterms:created xsi:type="dcterms:W3CDTF">2022-05-18T11:44:06Z</dcterms:created>
  <dcterms:modified xsi:type="dcterms:W3CDTF">2022-11-25T14:36:51Z</dcterms:modified>
</cp:coreProperties>
</file>