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1" r:id="rId4"/>
    <p:sldMasterId id="2147483666" r:id="rId5"/>
  </p:sldMasterIdLst>
  <p:notesMasterIdLst>
    <p:notesMasterId r:id="rId27"/>
  </p:notesMasterIdLst>
  <p:handoutMasterIdLst>
    <p:handoutMasterId r:id="rId28"/>
  </p:handoutMasterIdLst>
  <p:sldIdLst>
    <p:sldId id="256" r:id="rId6"/>
    <p:sldId id="257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82" r:id="rId15"/>
    <p:sldId id="281" r:id="rId16"/>
    <p:sldId id="280" r:id="rId17"/>
    <p:sldId id="284" r:id="rId18"/>
    <p:sldId id="279" r:id="rId19"/>
    <p:sldId id="278" r:id="rId20"/>
    <p:sldId id="277" r:id="rId21"/>
    <p:sldId id="276" r:id="rId22"/>
    <p:sldId id="283" r:id="rId23"/>
    <p:sldId id="285" r:id="rId24"/>
    <p:sldId id="274" r:id="rId25"/>
    <p:sldId id="286" r:id="rId26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rbel" panose="020B0503020204020204" pitchFamily="34" charset="0"/>
      <p:regular r:id="rId33"/>
      <p:bold r:id="rId34"/>
      <p:italic r:id="rId35"/>
      <p:boldItalic r:id="rId36"/>
    </p:embeddedFont>
    <p:embeddedFont>
      <p:font typeface="Montserrat" panose="02000505000000020004" pitchFamily="2" charset="0"/>
      <p:regular r:id="rId37"/>
      <p:bold r:id="rId38"/>
      <p:italic r:id="rId39"/>
      <p:boldItalic r:id="rId40"/>
    </p:embeddedFont>
    <p:embeddedFont>
      <p:font typeface="Montserrat Medium" panose="00000600000000000000" pitchFamily="2" charset="0"/>
      <p:regular r:id="rId41"/>
      <p:italic r:id="rId4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46"/>
    <a:srgbClr val="D7F0AA"/>
    <a:srgbClr val="AA823C"/>
    <a:srgbClr val="FFEBB4"/>
    <a:srgbClr val="003C50"/>
    <a:srgbClr val="C8E6FA"/>
    <a:srgbClr val="6E3232"/>
    <a:srgbClr val="FFB9B9"/>
    <a:srgbClr val="00AA55"/>
    <a:srgbClr val="FFD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3FB4E-BF73-5690-3A49-39EE5D2CA738}" v="67" dt="2022-11-21T12:14:26.062"/>
    <p1510:client id="{3180E36C-6D93-460F-93FE-E0E82524084F}" v="55" dt="2021-10-11T12:14:00.026"/>
    <p1510:client id="{64DA2120-B11D-422C-8509-E83BE32CD936}" v="42" dt="2022-11-24T09:04:20.223"/>
    <p1510:client id="{A68CFADE-D93A-4295-B323-BA2CB7C09CAC}" v="86" dt="2022-11-21T17:48:43.769"/>
    <p1510:client id="{ADC34CDE-F9EE-4F18-9A86-CCAC85A06C20}" v="2" dt="2022-11-24T09:12:01.941"/>
    <p1510:client id="{BD4B3A0F-74C8-A9DB-AD38-FAA88238C21D}" v="10" dt="2022-11-22T07:48:13.082"/>
    <p1510:client id="{D20BF974-3590-BEC4-51BF-012FA7CC97BA}" v="840" dt="2022-11-24T13:21:50.179"/>
    <p1510:client id="{E3BE1850-82ED-4B6E-864A-0CBE8E22470D}" v="4" dt="2022-11-24T09:13:40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2659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2663DFF-F5E6-A641-B1D9-487478BFA0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39C451-3E9F-EC4A-94E2-7C8EE072A4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95A62-CB4F-E64D-AFBC-9CADD66557A9}" type="datetimeFigureOut">
              <a:t>25.11.2022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0960CF4-DD2A-0E4D-A8C3-61791E70AF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E8AD23-CA05-CB40-9A34-E491535982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39EB3-34C9-8843-9913-86F3EA6F6C4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003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1A01F-C499-2F40-AC2E-FC137C794CC3}" type="datetimeFigureOut">
              <a:t>25.11.2022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4B90B-D9D0-CF4A-AF8C-8A35A1EBDF6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712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2BE33B88-C6A7-6045-8066-23F3C346FE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2516513"/>
            <a:ext cx="11111876" cy="424732"/>
          </a:xfrm>
        </p:spPr>
        <p:txBody>
          <a:bodyPr wrap="square" anchor="t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legge til en undertittel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18E7BFE-7A39-0C47-B469-02C42EB2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Ramme 8">
            <a:extLst>
              <a:ext uri="{FF2B5EF4-FFF2-40B4-BE49-F238E27FC236}">
                <a16:creationId xmlns:a16="http://schemas.microsoft.com/office/drawing/2014/main" id="{2A2CB12F-8912-4749-89CE-E254195B8D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amme 4">
            <a:extLst>
              <a:ext uri="{FF2B5EF4-FFF2-40B4-BE49-F238E27FC236}">
                <a16:creationId xmlns:a16="http://schemas.microsoft.com/office/drawing/2014/main" id="{766CABA0-D8E2-3842-88C0-7D633E6779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77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fremheving">
    <p:bg>
      <p:bgPr>
        <a:solidFill>
          <a:srgbClr val="55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9D08A79-50D1-AD40-A3C9-1C82E31D8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62" y="533773"/>
            <a:ext cx="2758421" cy="417648"/>
          </a:xfrm>
          <a:prstGeom prst="rect">
            <a:avLst/>
          </a:prstGeom>
        </p:spPr>
      </p:pic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E454ABAC-B7B4-A44A-A7E5-175EBFFF0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308" y="5353615"/>
            <a:ext cx="10437197" cy="313932"/>
          </a:xfrm>
        </p:spPr>
        <p:txBody>
          <a:bodyPr/>
          <a:lstStyle>
            <a:lvl1pPr algn="ctr">
              <a:defRPr b="0" i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– Sitatkilde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886460-AE96-D34C-8102-0E628D34F53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endParaRPr lang="nb-NO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379946AA-F410-B94E-BFC5-A70EE252DD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5308" y="1543666"/>
            <a:ext cx="10437197" cy="3549444"/>
          </a:xfrm>
        </p:spPr>
        <p:txBody>
          <a:bodyPr anchor="ctr">
            <a:noAutofit/>
          </a:bodyPr>
          <a:lstStyle>
            <a:lvl1pPr algn="ctr">
              <a:lnSpc>
                <a:spcPts val="6400"/>
              </a:lnSpc>
              <a:spcBef>
                <a:spcPts val="0"/>
              </a:spcBef>
              <a:defRPr sz="6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1AA775-A96E-BE40-A770-D9B674A99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662" y="533773"/>
            <a:ext cx="2758421" cy="4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terk fremheving">
    <p:bg>
      <p:bgPr>
        <a:solidFill>
          <a:srgbClr val="F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9D08A79-50D1-AD40-A3C9-1C82E31D87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2662" y="537909"/>
            <a:ext cx="2758421" cy="409376"/>
          </a:xfrm>
          <a:prstGeom prst="rect">
            <a:avLst/>
          </a:prstGeom>
        </p:spPr>
      </p:pic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E454ABAC-B7B4-A44A-A7E5-175EBFFF0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308" y="5353615"/>
            <a:ext cx="10437197" cy="424732"/>
          </a:xfrm>
        </p:spPr>
        <p:txBody>
          <a:bodyPr/>
          <a:lstStyle>
            <a:lvl1pPr algn="ctr">
              <a:defRPr b="0" i="1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– Sitatkilde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2D126C6A-9D62-AF42-9A6A-01955B8D44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Montserrat Medium" pitchFamily="2" charset="77"/>
              </a:defRPr>
            </a:lvl1pPr>
          </a:lstStyle>
          <a:p>
            <a:endParaRPr lang="nb-NO"/>
          </a:p>
        </p:txBody>
      </p:sp>
      <p:sp>
        <p:nvSpPr>
          <p:cNvPr id="6" name="Plassholder for tekst 10">
            <a:extLst>
              <a:ext uri="{FF2B5EF4-FFF2-40B4-BE49-F238E27FC236}">
                <a16:creationId xmlns:a16="http://schemas.microsoft.com/office/drawing/2014/main" id="{C148F07F-93AB-D74D-9B53-5AF76C0913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5308" y="1543666"/>
            <a:ext cx="10437197" cy="3549444"/>
          </a:xfrm>
        </p:spPr>
        <p:txBody>
          <a:bodyPr anchor="ctr">
            <a:noAutofit/>
          </a:bodyPr>
          <a:lstStyle>
            <a:lvl1pPr algn="ctr">
              <a:lnSpc>
                <a:spcPts val="6400"/>
              </a:lnSpc>
              <a:spcBef>
                <a:spcPts val="0"/>
              </a:spcBef>
              <a:defRPr sz="60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  <p:sp>
        <p:nvSpPr>
          <p:cNvPr id="8" name="Ramme 7">
            <a:extLst>
              <a:ext uri="{FF2B5EF4-FFF2-40B4-BE49-F238E27FC236}">
                <a16:creationId xmlns:a16="http://schemas.microsoft.com/office/drawing/2014/main" id="{C060C686-FA38-A044-9D84-BC1FE58320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D5F6718-C5B6-6F44-8F1D-4B0CD824E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662" y="537909"/>
            <a:ext cx="2758421" cy="409376"/>
          </a:xfrm>
          <a:prstGeom prst="rect">
            <a:avLst/>
          </a:prstGeom>
        </p:spPr>
      </p:pic>
      <p:sp>
        <p:nvSpPr>
          <p:cNvPr id="10" name="Ramme 9">
            <a:extLst>
              <a:ext uri="{FF2B5EF4-FFF2-40B4-BE49-F238E27FC236}">
                <a16:creationId xmlns:a16="http://schemas.microsoft.com/office/drawing/2014/main" id="{EFF74E8F-83E0-8441-9262-0A3223EF7A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68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side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C9CECB09-B8E6-CD44-8972-62F2FE77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570899"/>
            <a:ext cx="11160125" cy="5909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F28272-60B2-F14F-B40E-21D3B7C478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A63960C6-4B97-A843-8DD5-C411926A83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7CD16466-8BB8-834E-95B3-B0214CF4894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5937" y="2383436"/>
            <a:ext cx="11160125" cy="3745902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7" name="Ramme 6">
            <a:extLst>
              <a:ext uri="{FF2B5EF4-FFF2-40B4-BE49-F238E27FC236}">
                <a16:creationId xmlns:a16="http://schemas.microsoft.com/office/drawing/2014/main" id="{95681234-1915-3C4C-AFA5-14B7B9138D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75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side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C9CECB09-B8E6-CD44-8972-62F2FE77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570899"/>
            <a:ext cx="11160125" cy="5909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F28272-60B2-F14F-B40E-21D3B7C478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A63960C6-4B97-A843-8DD5-C411926A83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7CD16466-8BB8-834E-95B3-B0214CF4894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5937" y="2383436"/>
            <a:ext cx="5327651" cy="3745902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7" name="Plassholder for diagram 3">
            <a:extLst>
              <a:ext uri="{FF2B5EF4-FFF2-40B4-BE49-F238E27FC236}">
                <a16:creationId xmlns:a16="http://schemas.microsoft.com/office/drawing/2014/main" id="{12EE5EAF-E14D-A04F-B214-FDCE188124C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348413" y="2383436"/>
            <a:ext cx="5327650" cy="3745902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9" name="Ramme 8">
            <a:extLst>
              <a:ext uri="{FF2B5EF4-FFF2-40B4-BE49-F238E27FC236}">
                <a16:creationId xmlns:a16="http://schemas.microsoft.com/office/drawing/2014/main" id="{3C2B4CAA-3B67-7A4A-A130-5E507F018E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17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F28272-60B2-F14F-B40E-21D3B7C478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420DB6F-F159-C24E-8572-F6CBAC8AFA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7" y="1570900"/>
            <a:ext cx="5327651" cy="4558438"/>
          </a:xfrm>
        </p:spPr>
        <p:txBody>
          <a:bodyPr>
            <a:noAutofit/>
          </a:bodyPr>
          <a:lstStyle>
            <a:lvl1pPr marL="9525" indent="0">
              <a:buClr>
                <a:srgbClr val="556464"/>
              </a:buClr>
              <a:buSzPct val="80000"/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A63960C6-4B97-A843-8DD5-C411926A83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E5D8CB01-86E2-394D-BD92-20F63164A089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348412" y="1570899"/>
            <a:ext cx="5327649" cy="4558438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7" name="Ramme 6">
            <a:extLst>
              <a:ext uri="{FF2B5EF4-FFF2-40B4-BE49-F238E27FC236}">
                <a16:creationId xmlns:a16="http://schemas.microsoft.com/office/drawing/2014/main" id="{B22415A8-1347-794B-B254-FC803601E3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49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D1986C2-9E06-4346-A504-8EBEDB409C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994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01AEFF30-A2C1-9D44-9607-C1438842BF81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205053" cy="6858000"/>
          </a:xfrm>
        </p:spPr>
        <p:txBody>
          <a:bodyPr>
            <a:noAutofit/>
          </a:bodyPr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36074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F28272-60B2-F14F-B40E-21D3B7C478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420DB6F-F159-C24E-8572-F6CBAC8AFA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7" y="1570900"/>
            <a:ext cx="5327651" cy="4558438"/>
          </a:xfrm>
        </p:spPr>
        <p:txBody>
          <a:bodyPr>
            <a:noAutofit/>
          </a:bodyPr>
          <a:lstStyle>
            <a:lvl1pPr marL="9525" indent="0">
              <a:buClr>
                <a:srgbClr val="556464"/>
              </a:buClr>
              <a:buSzPct val="80000"/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A63960C6-4B97-A843-8DD5-C411926A83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lassholder for media 3">
            <a:extLst>
              <a:ext uri="{FF2B5EF4-FFF2-40B4-BE49-F238E27FC236}">
                <a16:creationId xmlns:a16="http://schemas.microsoft.com/office/drawing/2014/main" id="{F75A260E-1A8F-8848-8F8A-602F945CE11B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6348412" y="1570900"/>
            <a:ext cx="5327651" cy="4558438"/>
          </a:xfrm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7" name="Ramme 6">
            <a:extLst>
              <a:ext uri="{FF2B5EF4-FFF2-40B4-BE49-F238E27FC236}">
                <a16:creationId xmlns:a16="http://schemas.microsoft.com/office/drawing/2014/main" id="{680BCBBD-1C19-1E40-B658-5B36E6E69B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9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5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side uten bilde">
  <p:cSld name="Tittelside uten bil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539999" y="2516513"/>
            <a:ext cx="11111876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515937" y="1945752"/>
            <a:ext cx="1116012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2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– landskap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44EB26C8-F3E6-5C48-85BB-9AD1143ACD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736476"/>
            <a:ext cx="12192000" cy="4121524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2BE33B88-C6A7-6045-8066-23F3C346FE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1945014"/>
            <a:ext cx="11111876" cy="424732"/>
          </a:xfrm>
        </p:spPr>
        <p:txBody>
          <a:bodyPr wrap="square" anchor="t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legge til en undertittel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18E7BFE-7A39-0C47-B469-02C42EB2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74253"/>
            <a:ext cx="11111876" cy="5909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394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og bilde">
  <p:cSld name="Tekst og bil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7816240" y="6345238"/>
            <a:ext cx="41148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15937" y="1570900"/>
            <a:ext cx="5327651" cy="455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rgbClr val="556464"/>
              </a:buClr>
              <a:buSzPts val="192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2"/>
          </p:nvPr>
        </p:nvSpPr>
        <p:spPr>
          <a:xfrm>
            <a:off x="6348413" y="1570900"/>
            <a:ext cx="5327650" cy="4558438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t">
  <p:cSld name="Sita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65308" y="5353615"/>
            <a:ext cx="10437197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7816240" y="6345238"/>
            <a:ext cx="41148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865308" y="1543666"/>
            <a:ext cx="10437197" cy="354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side – landskapsbilde">
  <p:cSld name="Tittelside – landskapsbil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>
            <a:spLocks noGrp="1"/>
          </p:cNvSpPr>
          <p:nvPr>
            <p:ph type="pic" idx="2"/>
          </p:nvPr>
        </p:nvSpPr>
        <p:spPr>
          <a:xfrm>
            <a:off x="0" y="2736476"/>
            <a:ext cx="12192000" cy="4121524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539999" y="1945014"/>
            <a:ext cx="11111876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540000" y="1374253"/>
            <a:ext cx="1111187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2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og diagram">
  <p:cSld name="Tekst og diagram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7816240" y="6345238"/>
            <a:ext cx="41148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515937" y="1570900"/>
            <a:ext cx="5327651" cy="455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rgbClr val="556464"/>
              </a:buClr>
              <a:buSzPts val="192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chart" idx="2"/>
          </p:nvPr>
        </p:nvSpPr>
        <p:spPr>
          <a:xfrm>
            <a:off x="6348412" y="1570899"/>
            <a:ext cx="5327649" cy="455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side 1 spalte">
  <p:cSld name="Diagramside 1 spalt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515937" y="1570899"/>
            <a:ext cx="1116012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2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7816240" y="6345238"/>
            <a:ext cx="41148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sp>
        <p:nvSpPr>
          <p:cNvPr id="47" name="Google Shape;47;p7"/>
          <p:cNvSpPr>
            <a:spLocks noGrp="1"/>
          </p:cNvSpPr>
          <p:nvPr>
            <p:ph type="chart" idx="2"/>
          </p:nvPr>
        </p:nvSpPr>
        <p:spPr>
          <a:xfrm>
            <a:off x="515937" y="2383436"/>
            <a:ext cx="11160125" cy="374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side – portrettbilde">
  <p:cSld name="Tittelside – portrettbil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539999" y="2894767"/>
            <a:ext cx="5264649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540000" y="1799571"/>
            <a:ext cx="526464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2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>
            <a:spLocks noGrp="1"/>
          </p:cNvSpPr>
          <p:nvPr>
            <p:ph type="pic" idx="2"/>
          </p:nvPr>
        </p:nvSpPr>
        <p:spPr>
          <a:xfrm>
            <a:off x="6387352" y="0"/>
            <a:ext cx="580464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ksjonstittel">
  <p:cSld name="Seksjonstittel">
    <p:bg>
      <p:bgPr>
        <a:solidFill>
          <a:srgbClr val="55646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662" y="533773"/>
            <a:ext cx="2758421" cy="41764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40000" y="1945752"/>
            <a:ext cx="1111187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662" y="533773"/>
            <a:ext cx="2758421" cy="41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side">
  <p:cSld name="Teksts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515937" y="1570899"/>
            <a:ext cx="1116012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2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7816240" y="6345238"/>
            <a:ext cx="41148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5936" y="2612920"/>
            <a:ext cx="11160127" cy="351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rgbClr val="556464"/>
              </a:buClr>
              <a:buSzPts val="192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sp>
        <p:nvSpPr>
          <p:cNvPr id="62" name="Google Shape;62;p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ktliste 1 spalte">
  <p:cSld name="Punktliste 1 spalt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515937" y="1570899"/>
            <a:ext cx="1116012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2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7816240" y="6345238"/>
            <a:ext cx="41148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263526" y="2612920"/>
            <a:ext cx="11412538" cy="351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33333"/>
              </a:lnSpc>
              <a:spcBef>
                <a:spcPts val="1600"/>
              </a:spcBef>
              <a:spcAft>
                <a:spcPts val="0"/>
              </a:spcAft>
              <a:buClr>
                <a:srgbClr val="556464"/>
              </a:buClr>
              <a:buSzPts val="1920"/>
              <a:buFont typeface="Arial"/>
              <a:buChar char="•"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sp>
        <p:nvSpPr>
          <p:cNvPr id="68" name="Google Shape;68;p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ktliste 2 spalter">
  <p:cSld name="Punktliste 2 spalt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515937" y="1570899"/>
            <a:ext cx="1116012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2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7816240" y="6345238"/>
            <a:ext cx="41148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263526" y="2612920"/>
            <a:ext cx="11412538" cy="351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33333"/>
              </a:lnSpc>
              <a:spcBef>
                <a:spcPts val="1600"/>
              </a:spcBef>
              <a:spcAft>
                <a:spcPts val="0"/>
              </a:spcAft>
              <a:buClr>
                <a:srgbClr val="556464"/>
              </a:buClr>
              <a:buSzPts val="1920"/>
              <a:buFont typeface="Arial"/>
              <a:buChar char="•"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sp>
        <p:nvSpPr>
          <p:cNvPr id="74" name="Google Shape;74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– portrett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2BE33B88-C6A7-6045-8066-23F3C346FE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2894767"/>
            <a:ext cx="5264649" cy="759182"/>
          </a:xfrm>
        </p:spPr>
        <p:txBody>
          <a:bodyPr wrap="square" anchor="t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legge til en undertittel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18E7BFE-7A39-0C47-B469-02C42EB2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799571"/>
            <a:ext cx="5264649" cy="1089529"/>
          </a:xfrm>
        </p:spPr>
        <p:txBody>
          <a:bodyPr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44EB26C8-F3E6-5C48-85BB-9AD1143ACD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7352" y="0"/>
            <a:ext cx="5804647" cy="6858000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928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tat fremheving">
  <p:cSld name="Sitat fremheving">
    <p:bg>
      <p:bgPr>
        <a:solidFill>
          <a:srgbClr val="556464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662" y="533773"/>
            <a:ext cx="2758421" cy="41764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865308" y="5353615"/>
            <a:ext cx="10437197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7816240" y="6345238"/>
            <a:ext cx="41148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2"/>
          </p:nvPr>
        </p:nvSpPr>
        <p:spPr>
          <a:xfrm>
            <a:off x="865308" y="1543666"/>
            <a:ext cx="10437197" cy="354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662" y="533773"/>
            <a:ext cx="2758421" cy="41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tat sterk fremheving">
  <p:cSld name="Sitat sterk fremheving">
    <p:bg>
      <p:bgPr>
        <a:solidFill>
          <a:srgbClr val="FF5F5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662" y="537909"/>
            <a:ext cx="2758421" cy="40937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865308" y="5353615"/>
            <a:ext cx="10437197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7816240" y="6345238"/>
            <a:ext cx="41148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865308" y="1543666"/>
            <a:ext cx="10437197" cy="354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662" y="537909"/>
            <a:ext cx="2758421" cy="40937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side 2 spalter">
  <p:cSld name="Diagramside 2 spalt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515937" y="1570899"/>
            <a:ext cx="1116012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2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ftr" idx="11"/>
          </p:nvPr>
        </p:nvSpPr>
        <p:spPr>
          <a:xfrm>
            <a:off x="7816240" y="6345238"/>
            <a:ext cx="41148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sp>
        <p:nvSpPr>
          <p:cNvPr id="93" name="Google Shape;93;p15"/>
          <p:cNvSpPr>
            <a:spLocks noGrp="1"/>
          </p:cNvSpPr>
          <p:nvPr>
            <p:ph type="chart" idx="2"/>
          </p:nvPr>
        </p:nvSpPr>
        <p:spPr>
          <a:xfrm>
            <a:off x="515937" y="2383436"/>
            <a:ext cx="5327651" cy="374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>
            <a:spLocks noGrp="1"/>
          </p:cNvSpPr>
          <p:nvPr>
            <p:ph type="chart" idx="3"/>
          </p:nvPr>
        </p:nvSpPr>
        <p:spPr>
          <a:xfrm>
            <a:off x="6348413" y="2383436"/>
            <a:ext cx="5327650" cy="374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e fullskjerm">
  <p:cSld name="Bilde fullskjer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deo fullskjerm">
  <p:cSld name="Video fullskjerm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>
            <a:spLocks noGrp="1"/>
          </p:cNvSpPr>
          <p:nvPr>
            <p:ph type="media" idx="2"/>
          </p:nvPr>
        </p:nvSpPr>
        <p:spPr>
          <a:xfrm>
            <a:off x="0" y="0"/>
            <a:ext cx="1220505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og video">
  <p:cSld name="Tekst og video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ftr" idx="11"/>
          </p:nvPr>
        </p:nvSpPr>
        <p:spPr>
          <a:xfrm>
            <a:off x="7816240" y="6345238"/>
            <a:ext cx="41148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515937" y="1570900"/>
            <a:ext cx="5327651" cy="455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rgbClr val="556464"/>
              </a:buClr>
              <a:buSzPts val="192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sp>
        <p:nvSpPr>
          <p:cNvPr id="104" name="Google Shape;104;p18"/>
          <p:cNvSpPr>
            <a:spLocks noGrp="1"/>
          </p:cNvSpPr>
          <p:nvPr>
            <p:ph type="media" idx="2"/>
          </p:nvPr>
        </p:nvSpPr>
        <p:spPr>
          <a:xfrm>
            <a:off x="6348412" y="1570900"/>
            <a:ext cx="5327651" cy="455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ide">
  <p:cSld name="Blank s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ksjonstittel">
    <p:bg>
      <p:bgPr>
        <a:solidFill>
          <a:srgbClr val="55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9D08A79-50D1-AD40-A3C9-1C82E31D8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62" y="533773"/>
            <a:ext cx="2758421" cy="417648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3675E42F-0DF0-3348-8415-56E9B260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45752"/>
            <a:ext cx="11111876" cy="590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334F5EF-488F-614B-B3EB-389E14939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662" y="533773"/>
            <a:ext cx="2758421" cy="4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C9CECB09-B8E6-CD44-8972-62F2FE77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570899"/>
            <a:ext cx="11160125" cy="5909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F28272-60B2-F14F-B40E-21D3B7C478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420DB6F-F159-C24E-8572-F6CBAC8AFA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2612920"/>
            <a:ext cx="11160127" cy="3516418"/>
          </a:xfrm>
        </p:spPr>
        <p:txBody>
          <a:bodyPr>
            <a:noAutofit/>
          </a:bodyPr>
          <a:lstStyle>
            <a:lvl1pPr marL="9525" indent="0">
              <a:buClr>
                <a:srgbClr val="556464"/>
              </a:buClr>
              <a:buSzPct val="80000"/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A63960C6-4B97-A843-8DD5-C411926A83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amme 6">
            <a:extLst>
              <a:ext uri="{FF2B5EF4-FFF2-40B4-BE49-F238E27FC236}">
                <a16:creationId xmlns:a16="http://schemas.microsoft.com/office/drawing/2014/main" id="{58048EE3-27F8-6446-9371-B64BE57A4E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9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ktliste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C9CECB09-B8E6-CD44-8972-62F2FE77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570899"/>
            <a:ext cx="11160125" cy="5909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F28272-60B2-F14F-B40E-21D3B7C478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420DB6F-F159-C24E-8572-F6CBAC8AFA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3526" y="2612920"/>
            <a:ext cx="11412538" cy="3516418"/>
          </a:xfrm>
        </p:spPr>
        <p:txBody>
          <a:bodyPr>
            <a:noAutofit/>
          </a:bodyPr>
          <a:lstStyle>
            <a:lvl1pPr marL="223838" indent="-214313">
              <a:spcBef>
                <a:spcPts val="1600"/>
              </a:spcBef>
              <a:buClr>
                <a:srgbClr val="556464"/>
              </a:buClr>
              <a:buSzPct val="8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Ramme 15">
            <a:extLst>
              <a:ext uri="{FF2B5EF4-FFF2-40B4-BE49-F238E27FC236}">
                <a16:creationId xmlns:a16="http://schemas.microsoft.com/office/drawing/2014/main" id="{05569550-99D1-754F-A61F-C89928365A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6458A626-91DD-3F4C-BD7D-38B73D38F2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21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ktliste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C9CECB09-B8E6-CD44-8972-62F2FE77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570899"/>
            <a:ext cx="11160125" cy="5909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F28272-60B2-F14F-B40E-21D3B7C478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420DB6F-F159-C24E-8572-F6CBAC8AFA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3526" y="2612920"/>
            <a:ext cx="11412538" cy="3516418"/>
          </a:xfrm>
        </p:spPr>
        <p:txBody>
          <a:bodyPr numCol="2" spcCol="432000">
            <a:noAutofit/>
          </a:bodyPr>
          <a:lstStyle>
            <a:lvl1pPr marL="223838" indent="-214313">
              <a:spcBef>
                <a:spcPts val="1600"/>
              </a:spcBef>
              <a:buClr>
                <a:srgbClr val="556464"/>
              </a:buClr>
              <a:buSzPct val="8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Ramme 4">
            <a:extLst>
              <a:ext uri="{FF2B5EF4-FFF2-40B4-BE49-F238E27FC236}">
                <a16:creationId xmlns:a16="http://schemas.microsoft.com/office/drawing/2014/main" id="{46264CC3-C350-B740-A426-35BF1C8292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4858DEC7-B47E-F44C-9E94-E2F9CD4B3C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71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F28272-60B2-F14F-B40E-21D3B7C478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420DB6F-F159-C24E-8572-F6CBAC8AFA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7" y="1570900"/>
            <a:ext cx="5327651" cy="4558438"/>
          </a:xfrm>
        </p:spPr>
        <p:txBody>
          <a:bodyPr>
            <a:noAutofit/>
          </a:bodyPr>
          <a:lstStyle>
            <a:lvl1pPr marL="9525" indent="0">
              <a:buClr>
                <a:srgbClr val="556464"/>
              </a:buClr>
              <a:buSzPct val="80000"/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A63960C6-4B97-A843-8DD5-C411926A83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2C04481-6948-D545-89D8-2F3C64851C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48413" y="1570900"/>
            <a:ext cx="5327650" cy="4558438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7" name="Ramme 6">
            <a:extLst>
              <a:ext uri="{FF2B5EF4-FFF2-40B4-BE49-F238E27FC236}">
                <a16:creationId xmlns:a16="http://schemas.microsoft.com/office/drawing/2014/main" id="{A83C3B97-2C59-5A4C-96C2-A50DDCECE3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46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AAC40909-2A50-1244-A236-FEB6497FEE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308" y="5353615"/>
            <a:ext cx="10437197" cy="313932"/>
          </a:xfrm>
        </p:spPr>
        <p:txBody>
          <a:bodyPr/>
          <a:lstStyle>
            <a:lvl1pPr algn="ctr">
              <a:defRPr b="0" i="1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– Sitatkilde</a:t>
            </a:r>
          </a:p>
        </p:txBody>
      </p:sp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0B4933B2-C7A1-8B40-A5F6-0951521288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Plassholder for tekst 10">
            <a:extLst>
              <a:ext uri="{FF2B5EF4-FFF2-40B4-BE49-F238E27FC236}">
                <a16:creationId xmlns:a16="http://schemas.microsoft.com/office/drawing/2014/main" id="{E63A4975-F060-A942-96DE-0CE485F71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5308" y="1543666"/>
            <a:ext cx="10437197" cy="3549444"/>
          </a:xfrm>
        </p:spPr>
        <p:txBody>
          <a:bodyPr anchor="ctr">
            <a:noAutofit/>
          </a:bodyPr>
          <a:lstStyle>
            <a:lvl1pPr algn="ctr">
              <a:lnSpc>
                <a:spcPts val="6400"/>
              </a:lnSpc>
              <a:spcBef>
                <a:spcPts val="0"/>
              </a:spcBef>
              <a:defRPr sz="60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  <p:sp>
        <p:nvSpPr>
          <p:cNvPr id="17" name="Ramme 16">
            <a:extLst>
              <a:ext uri="{FF2B5EF4-FFF2-40B4-BE49-F238E27FC236}">
                <a16:creationId xmlns:a16="http://schemas.microsoft.com/office/drawing/2014/main" id="{BD852605-FB37-BB45-9019-C9F575B00B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4CF8105A-666A-1848-8778-5D7EBFA05F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30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38797EE-D070-B345-AD30-28B12D58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945752"/>
            <a:ext cx="11160126" cy="5909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9A13DB-D281-E247-8BB3-08CE9FE02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3127645"/>
            <a:ext cx="11160125" cy="11295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8B155D-29B5-5F4E-81D4-E2F61E527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16240" y="6345238"/>
            <a:ext cx="4114800" cy="215444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1FA0BEF-37EB-E943-886A-39042966CC3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0000" y="540000"/>
            <a:ext cx="2743200" cy="40711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6D560ED-CB41-684F-9ABA-4E105458CA2F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540000" y="540000"/>
            <a:ext cx="2743199" cy="40711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2B3321D-065E-6245-8224-066BF09A649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540000" y="540000"/>
            <a:ext cx="2743199" cy="4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79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9525" indent="0" algn="l" defTabSz="914400" rtl="0" eaLnBrk="1" latinLnBrk="0" hangingPunct="1">
        <a:lnSpc>
          <a:spcPts val="3200"/>
        </a:lnSpc>
        <a:spcBef>
          <a:spcPts val="1500"/>
        </a:spcBef>
        <a:buFont typeface="Arial" panose="020B0604020202020204" pitchFamily="34" charset="0"/>
        <a:buNone/>
        <a:tabLst/>
        <a:defRPr sz="24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952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2pPr>
      <a:lvl3pPr marL="952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6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11" pos="325" userDrawn="1">
          <p15:clr>
            <a:srgbClr val="F26B43"/>
          </p15:clr>
        </p15:guide>
        <p15:guide id="12" pos="7355" userDrawn="1">
          <p15:clr>
            <a:srgbClr val="F26B43"/>
          </p15:clr>
        </p15:guide>
        <p15:guide id="13" orient="horz" pos="3997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pos="166" userDrawn="1">
          <p15:clr>
            <a:srgbClr val="F26B43"/>
          </p15:clr>
        </p15:guide>
        <p15:guide id="16" pos="3999" userDrawn="1">
          <p15:clr>
            <a:srgbClr val="F26B43"/>
          </p15:clr>
        </p15:guide>
        <p15:guide id="17" orient="horz" pos="595" userDrawn="1">
          <p15:clr>
            <a:srgbClr val="F26B43"/>
          </p15:clr>
        </p15:guide>
        <p15:guide id="18" pos="3681" userDrawn="1">
          <p15:clr>
            <a:srgbClr val="F26B43"/>
          </p15:clr>
        </p15:guide>
        <p15:guide id="19" orient="horz" pos="3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15937" y="1945752"/>
            <a:ext cx="1116012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15938" y="3127645"/>
            <a:ext cx="11160125" cy="112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7816240" y="6345238"/>
            <a:ext cx="41148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40000" y="540000"/>
            <a:ext cx="2743200" cy="407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40000" y="540000"/>
            <a:ext cx="2743199" cy="407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40000" y="540000"/>
            <a:ext cx="2743199" cy="4071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pos="3840">
          <p15:clr>
            <a:srgbClr val="F26B43"/>
          </p15:clr>
        </p15:guide>
        <p15:guide id="6" pos="166">
          <p15:clr>
            <a:srgbClr val="F26B43"/>
          </p15:clr>
        </p15:guide>
        <p15:guide id="7" pos="3999">
          <p15:clr>
            <a:srgbClr val="F26B43"/>
          </p15:clr>
        </p15:guide>
        <p15:guide id="8" orient="horz" pos="595">
          <p15:clr>
            <a:srgbClr val="F26B43"/>
          </p15:clr>
        </p15:guide>
        <p15:guide id="9" pos="3681">
          <p15:clr>
            <a:srgbClr val="F26B43"/>
          </p15:clr>
        </p15:guide>
        <p15:guide id="10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elga.pettersen@tffk.no" TargetMode="External"/><Relationship Id="rId2" Type="http://schemas.openxmlformats.org/officeDocument/2006/relationships/hyperlink" Target="mailto:tanmayo.olsen@tffk.no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FF1B6-D397-3E40-9AB9-64EB4ABF5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157" y="3068055"/>
            <a:ext cx="11111876" cy="2092881"/>
          </a:xfrm>
        </p:spPr>
        <p:txBody>
          <a:bodyPr/>
          <a:lstStyle/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 sz="2000"/>
              <a:t>Håkon Nyhuus-seminaret, Oslo 28. november 2022</a:t>
            </a:r>
          </a:p>
          <a:p>
            <a:r>
              <a:rPr lang="nb-NO" sz="2000"/>
              <a:t>Helga Kristine Pettersen og Tanmayo Olsen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56330B6-67A0-044D-B415-9A05D9D5A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945752"/>
            <a:ext cx="11160126" cy="592470"/>
          </a:xfrm>
        </p:spPr>
        <p:txBody>
          <a:bodyPr/>
          <a:lstStyle/>
          <a:p>
            <a:r>
              <a:rPr lang="nb-NO"/>
              <a:t>Folkebibliotek som kunnskapsaktør 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3AD90318-0633-C04A-07E2-A92A08D0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562" y="5688769"/>
            <a:ext cx="2743200" cy="64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7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5" descr="Et bilde som inneholder tekst, bok, hylle, innendørs&#10;&#10;Automatisk generert beskrivelse">
            <a:extLst>
              <a:ext uri="{FF2B5EF4-FFF2-40B4-BE49-F238E27FC236}">
                <a16:creationId xmlns:a16="http://schemas.microsoft.com/office/drawing/2014/main" id="{F588BB26-474D-6687-A8C9-6DBC5AA6BC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19079" b="30276"/>
          <a:stretch/>
        </p:blipFill>
        <p:spPr>
          <a:xfrm>
            <a:off x="20" y="2736476"/>
            <a:ext cx="12191980" cy="4121524"/>
          </a:xfrm>
          <a:noFill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C240E5A-346C-CD0B-EAF1-9A04C92585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1945014"/>
            <a:ext cx="11111876" cy="42473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9285141-3054-AE80-F09E-D91293CF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74253"/>
            <a:ext cx="11111876" cy="590931"/>
          </a:xfrm>
        </p:spPr>
        <p:txBody>
          <a:bodyPr wrap="square" anchor="t">
            <a:normAutofit/>
          </a:bodyPr>
          <a:lstStyle/>
          <a:p>
            <a:r>
              <a:rPr lang="nb-NO"/>
              <a:t>Folkebibliotek som kunnskapsaktør 2.0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F41A661-0D51-45A9-A916-D910043A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015" y="276796"/>
            <a:ext cx="2743438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865308" y="5353615"/>
            <a:ext cx="10437197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2"/>
          </p:nvPr>
        </p:nvSpPr>
        <p:spPr>
          <a:xfrm>
            <a:off x="865308" y="1543666"/>
            <a:ext cx="10437197" cy="354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525" lvl="0" indent="0" algn="ctr" rtl="0">
              <a:lnSpc>
                <a:spcPct val="3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-NO" sz="1800" b="0"/>
              <a:t>«Folkebibliotekene skal ha til oppgave </a:t>
            </a:r>
            <a:r>
              <a:rPr lang="no-NO" sz="1800"/>
              <a:t>å fremme opplysning, utdanning</a:t>
            </a:r>
            <a:r>
              <a:rPr lang="no-NO" sz="1800" b="0"/>
              <a:t> og annen kulturell virksomhet, gjennom aktiv formidling og ved å stille bøker og andre medier gratis til disposisjon for alle som bor i landet»</a:t>
            </a:r>
            <a:endParaRPr lang="nb-NO" sz="1800" b="0"/>
          </a:p>
        </p:txBody>
      </p:sp>
    </p:spTree>
    <p:extLst>
      <p:ext uri="{BB962C8B-B14F-4D97-AF65-F5344CB8AC3E}">
        <p14:creationId xmlns:p14="http://schemas.microsoft.com/office/powerpoint/2010/main" val="421866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4678" b="24677"/>
          <a:stretch/>
        </p:blipFill>
        <p:spPr>
          <a:xfrm>
            <a:off x="20" y="2736476"/>
            <a:ext cx="12191980" cy="412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539999" y="1945014"/>
            <a:ext cx="11111876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540000" y="1374253"/>
            <a:ext cx="1111187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no-NO"/>
              <a:t>Hjerte av folkebiblioteket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316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CAEA758-7A91-9102-9691-2A7E0E17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0" y="1066331"/>
            <a:ext cx="11160125" cy="1294481"/>
          </a:xfrm>
        </p:spPr>
        <p:txBody>
          <a:bodyPr/>
          <a:lstStyle/>
          <a:p>
            <a:r>
              <a:rPr lang="nb-NO" dirty="0"/>
              <a:t>Team og arbeidsgruppe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9F8853F-202C-95C0-D1F7-46F204327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179" y="2479055"/>
            <a:ext cx="11088046" cy="3773850"/>
          </a:xfrm>
        </p:spPr>
        <p:txBody>
          <a:bodyPr/>
          <a:lstStyle/>
          <a:p>
            <a:r>
              <a:rPr lang="nb-NO" sz="1800" dirty="0"/>
              <a:t>•Teamet: </a:t>
            </a:r>
            <a:r>
              <a:rPr lang="nb-NO" sz="1800" dirty="0" err="1"/>
              <a:t>Tanmayo</a:t>
            </a:r>
            <a:r>
              <a:rPr lang="nb-NO" sz="1800" dirty="0"/>
              <a:t> Olsen, Mona Fonnes og Helga Pettersen fra fylkesbiblioteket</a:t>
            </a:r>
          </a:p>
          <a:p>
            <a:r>
              <a:rPr lang="nb-NO" sz="1800" dirty="0"/>
              <a:t>• Arbeidsgruppen: </a:t>
            </a:r>
          </a:p>
          <a:p>
            <a:r>
              <a:rPr lang="nb-NO" sz="1800" dirty="0"/>
              <a:t>• Mariann </a:t>
            </a:r>
            <a:r>
              <a:rPr lang="nb-NO" sz="1800" dirty="0" err="1"/>
              <a:t>Løkse</a:t>
            </a:r>
            <a:r>
              <a:rPr lang="nb-NO" sz="1800" dirty="0"/>
              <a:t> fra Universitetsbiblioteket</a:t>
            </a:r>
          </a:p>
          <a:p>
            <a:r>
              <a:rPr lang="nb-NO" sz="1800" dirty="0"/>
              <a:t>• Tor Holmstad fra Harstad folkebibliotek</a:t>
            </a:r>
          </a:p>
          <a:p>
            <a:r>
              <a:rPr lang="nb-NO" sz="1800" dirty="0"/>
              <a:t>• Stine </a:t>
            </a:r>
            <a:r>
              <a:rPr lang="nb-NO" sz="1800" dirty="0" err="1"/>
              <a:t>Fjeldsøe</a:t>
            </a:r>
            <a:r>
              <a:rPr lang="nb-NO" sz="1800" dirty="0"/>
              <a:t> fra Tromsø folkebibliotek</a:t>
            </a:r>
          </a:p>
          <a:p>
            <a:r>
              <a:rPr lang="nb-NO" sz="1800" dirty="0"/>
              <a:t>• Nanna Jensen fra Hammerfest folkebibliotek</a:t>
            </a:r>
          </a:p>
          <a:p>
            <a:r>
              <a:rPr lang="nb-NO" sz="1800" dirty="0"/>
              <a:t>• Ramona Isabell Wallin fra Hasvik folkebibliotek</a:t>
            </a:r>
          </a:p>
          <a:p>
            <a:pPr algn="ctr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01876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505640" y="1581197"/>
            <a:ext cx="5327651" cy="455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525" indent="0">
              <a:spcBef>
                <a:spcPts val="0"/>
              </a:spcBef>
            </a:pPr>
            <a:r>
              <a:rPr lang="no-NO" dirty="0"/>
              <a:t>4 hovedområder </a:t>
            </a:r>
            <a:endParaRPr lang="nb-NO"/>
          </a:p>
          <a:p>
            <a:pPr marL="9525" indent="0">
              <a:spcBef>
                <a:spcPts val="0"/>
              </a:spcBef>
            </a:pPr>
            <a:endParaRPr lang="nb-NO" dirty="0"/>
          </a:p>
          <a:p>
            <a:pPr marL="9525" indent="0">
              <a:spcBef>
                <a:spcPts val="0"/>
              </a:spcBef>
            </a:pPr>
            <a:endParaRPr lang="nb-NO" dirty="0"/>
          </a:p>
          <a:p>
            <a:pPr marL="9525" indent="0">
              <a:spcBef>
                <a:spcPts val="0"/>
              </a:spcBef>
            </a:pPr>
            <a:endParaRPr lang="nb-NO" dirty="0"/>
          </a:p>
          <a:p>
            <a:pPr marL="9525" indent="0">
              <a:spcBef>
                <a:spcPts val="0"/>
              </a:spcBef>
            </a:pPr>
            <a:r>
              <a:rPr lang="nb-NO" dirty="0"/>
              <a:t>Finne - Forstå - Formidle</a:t>
            </a:r>
          </a:p>
          <a:p>
            <a:pPr marL="9525" indent="0">
              <a:spcBef>
                <a:spcPts val="0"/>
              </a:spcBef>
            </a:pPr>
            <a:endParaRPr lang="nb-NO" dirty="0"/>
          </a:p>
          <a:p>
            <a:pPr marL="9525" indent="0">
              <a:spcBef>
                <a:spcPts val="0"/>
              </a:spcBef>
            </a:pPr>
            <a:endParaRPr lang="nb-NO" dirty="0"/>
          </a:p>
          <a:p>
            <a:pPr marL="9525" indent="0">
              <a:spcBef>
                <a:spcPts val="0"/>
              </a:spcBef>
            </a:pPr>
            <a:endParaRPr lang="nb-NO" dirty="0"/>
          </a:p>
          <a:p>
            <a:pPr marL="9525" indent="0">
              <a:spcBef>
                <a:spcPts val="0"/>
              </a:spcBef>
            </a:pPr>
            <a:endParaRPr lang="nb-NO" dirty="0"/>
          </a:p>
          <a:p>
            <a:pPr marL="9525" indent="0">
              <a:spcBef>
                <a:spcPts val="0"/>
              </a:spcBef>
            </a:pPr>
            <a:endParaRPr lang="nb-NO" dirty="0"/>
          </a:p>
        </p:txBody>
      </p:sp>
      <p:grpSp>
        <p:nvGrpSpPr>
          <p:cNvPr id="139" name="Google Shape;139;p24"/>
          <p:cNvGrpSpPr/>
          <p:nvPr/>
        </p:nvGrpSpPr>
        <p:grpSpPr>
          <a:xfrm>
            <a:off x="6348412" y="1585358"/>
            <a:ext cx="5327649" cy="4529520"/>
            <a:chOff x="0" y="14459"/>
            <a:chExt cx="5327649" cy="4529520"/>
          </a:xfrm>
        </p:grpSpPr>
        <p:sp>
          <p:nvSpPr>
            <p:cNvPr id="140" name="Google Shape;140;p24"/>
            <p:cNvSpPr/>
            <p:nvPr/>
          </p:nvSpPr>
          <p:spPr>
            <a:xfrm>
              <a:off x="0" y="14459"/>
              <a:ext cx="5327649" cy="107406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4"/>
            <p:cNvSpPr txBox="1"/>
            <p:nvPr/>
          </p:nvSpPr>
          <p:spPr>
            <a:xfrm>
              <a:off x="52431" y="66890"/>
              <a:ext cx="5222787" cy="96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orbel"/>
                <a:buNone/>
              </a:pPr>
              <a:r>
                <a:rPr lang="no-NO" sz="27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Bevissthet om rolle -  Fremme opplysning, forskning og kunnskap</a:t>
              </a:r>
              <a:endParaRPr sz="2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0" y="1166279"/>
              <a:ext cx="5327649" cy="107406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4"/>
            <p:cNvSpPr txBox="1"/>
            <p:nvPr/>
          </p:nvSpPr>
          <p:spPr>
            <a:xfrm>
              <a:off x="52431" y="1218710"/>
              <a:ext cx="5222787" cy="96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orbel"/>
                <a:buNone/>
              </a:pPr>
              <a:r>
                <a:rPr lang="no-NO" sz="27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Kompetansehevende tiltak for å fylle bibliotekrollen</a:t>
              </a:r>
              <a:endParaRPr sz="2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0" y="2318099"/>
              <a:ext cx="5327649" cy="107406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4"/>
            <p:cNvSpPr txBox="1"/>
            <p:nvPr/>
          </p:nvSpPr>
          <p:spPr>
            <a:xfrm>
              <a:off x="52431" y="2370530"/>
              <a:ext cx="5222787" cy="96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orbel"/>
                <a:buNone/>
              </a:pPr>
              <a:r>
                <a:rPr lang="no-NO" sz="27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Formidlingskompetanse</a:t>
              </a:r>
              <a:endParaRPr sz="2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0" y="3469919"/>
              <a:ext cx="5327649" cy="107406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4"/>
            <p:cNvSpPr txBox="1"/>
            <p:nvPr/>
          </p:nvSpPr>
          <p:spPr>
            <a:xfrm>
              <a:off x="52431" y="3522350"/>
              <a:ext cx="5222787" cy="96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orbel"/>
                <a:buNone/>
              </a:pPr>
              <a:r>
                <a:rPr lang="no-NO" sz="27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Samlingsutvikling </a:t>
              </a:r>
              <a:endParaRPr sz="2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BD4A0CB-A89D-5BBD-8390-04E26B53A6F7}"/>
              </a:ext>
            </a:extLst>
          </p:cNvPr>
          <p:cNvSpPr txBox="1"/>
          <p:nvPr/>
        </p:nvSpPr>
        <p:spPr>
          <a:xfrm>
            <a:off x="3262183" y="6309154"/>
            <a:ext cx="50518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b-NO">
              <a:latin typeface="Montserrat Mediu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060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515937" y="1570899"/>
            <a:ext cx="1116012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>
              <a:lnSpc>
                <a:spcPct val="108333"/>
              </a:lnSpc>
              <a:buSzPts val="3600"/>
            </a:pPr>
            <a:r>
              <a:rPr lang="nb-NO"/>
              <a:t>Å være en kunnskapsaktør?</a:t>
            </a:r>
            <a:endParaRPr/>
          </a:p>
        </p:txBody>
      </p:sp>
      <p:grpSp>
        <p:nvGrpSpPr>
          <p:cNvPr id="154" name="Google Shape;154;p25"/>
          <p:cNvGrpSpPr/>
          <p:nvPr/>
        </p:nvGrpSpPr>
        <p:grpSpPr>
          <a:xfrm>
            <a:off x="522639" y="2999238"/>
            <a:ext cx="11146720" cy="2514297"/>
            <a:chOff x="6702" y="615802"/>
            <a:chExt cx="11146720" cy="2514297"/>
          </a:xfrm>
        </p:grpSpPr>
        <p:sp>
          <p:nvSpPr>
            <p:cNvPr id="155" name="Google Shape;155;p25"/>
            <p:cNvSpPr/>
            <p:nvPr/>
          </p:nvSpPr>
          <p:spPr>
            <a:xfrm>
              <a:off x="6702" y="615802"/>
              <a:ext cx="2095248" cy="2514297"/>
            </a:xfrm>
            <a:prstGeom prst="rect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 txBox="1"/>
            <p:nvPr/>
          </p:nvSpPr>
          <p:spPr>
            <a:xfrm>
              <a:off x="6702" y="1621521"/>
              <a:ext cx="2095248" cy="1508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950" tIns="0" rIns="2069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orbel"/>
                <a:buNone/>
              </a:pPr>
              <a:r>
                <a:rPr lang="no-NO" sz="19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Tilby aktuell litteratur</a:t>
              </a: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6702" y="615802"/>
              <a:ext cx="2095248" cy="1005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 txBox="1"/>
            <p:nvPr/>
          </p:nvSpPr>
          <p:spPr>
            <a:xfrm>
              <a:off x="6702" y="615802"/>
              <a:ext cx="2095248" cy="1005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950" tIns="165100" rIns="2069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orbel"/>
                <a:buNone/>
              </a:pPr>
              <a:endPara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2269570" y="615802"/>
              <a:ext cx="2095248" cy="2514297"/>
            </a:xfrm>
            <a:prstGeom prst="rect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 txBox="1"/>
            <p:nvPr/>
          </p:nvSpPr>
          <p:spPr>
            <a:xfrm>
              <a:off x="2269570" y="1621521"/>
              <a:ext cx="2095248" cy="1508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950" tIns="0" rIns="2069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orbel"/>
                <a:buNone/>
              </a:pPr>
              <a:r>
                <a:rPr lang="no-NO" sz="19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Referansearbeid og fjernlån</a:t>
              </a:r>
              <a:endParaRPr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2269570" y="615802"/>
              <a:ext cx="2095248" cy="1005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 txBox="1"/>
            <p:nvPr/>
          </p:nvSpPr>
          <p:spPr>
            <a:xfrm>
              <a:off x="2269570" y="615802"/>
              <a:ext cx="2095248" cy="1005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950" tIns="165100" rIns="2069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orbel"/>
                <a:buNone/>
              </a:pPr>
              <a:endPara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4532438" y="615802"/>
              <a:ext cx="2095248" cy="2514297"/>
            </a:xfrm>
            <a:prstGeom prst="rect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 txBox="1"/>
            <p:nvPr/>
          </p:nvSpPr>
          <p:spPr>
            <a:xfrm>
              <a:off x="4532438" y="1621521"/>
              <a:ext cx="2095248" cy="1508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950" tIns="0" rIns="2069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orbel"/>
                <a:buNone/>
              </a:pPr>
              <a:r>
                <a:rPr lang="no-NO" sz="19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Kunnskapskilder</a:t>
              </a:r>
              <a:endParaRPr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4532438" y="615802"/>
              <a:ext cx="2095248" cy="1005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 txBox="1"/>
            <p:nvPr/>
          </p:nvSpPr>
          <p:spPr>
            <a:xfrm>
              <a:off x="4532438" y="615802"/>
              <a:ext cx="2095248" cy="1005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950" tIns="165100" rIns="2069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orbel"/>
                <a:buNone/>
              </a:pPr>
              <a:endPara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6795306" y="615802"/>
              <a:ext cx="2095248" cy="2514297"/>
            </a:xfrm>
            <a:prstGeom prst="rect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 txBox="1"/>
            <p:nvPr/>
          </p:nvSpPr>
          <p:spPr>
            <a:xfrm>
              <a:off x="6795306" y="1621521"/>
              <a:ext cx="2095248" cy="1508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950" tIns="0" rIns="2069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orbel"/>
                <a:buNone/>
              </a:pPr>
              <a:r>
                <a:rPr lang="no-NO" sz="19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Livslang læring</a:t>
              </a: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6795306" y="615802"/>
              <a:ext cx="2095248" cy="1005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 txBox="1"/>
            <p:nvPr/>
          </p:nvSpPr>
          <p:spPr>
            <a:xfrm>
              <a:off x="6795306" y="615802"/>
              <a:ext cx="2095248" cy="1005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950" tIns="165100" rIns="2069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orbel"/>
                <a:buNone/>
              </a:pPr>
              <a:endPara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9058174" y="615802"/>
              <a:ext cx="2095248" cy="2514297"/>
            </a:xfrm>
            <a:prstGeom prst="rect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 txBox="1"/>
            <p:nvPr/>
          </p:nvSpPr>
          <p:spPr>
            <a:xfrm>
              <a:off x="9058174" y="1621521"/>
              <a:ext cx="2095248" cy="1508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950" tIns="0" rIns="206950" bIns="33020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nb-NO" dirty="0">
                  <a:solidFill>
                    <a:schemeClr val="lt1"/>
                  </a:solidFill>
                  <a:latin typeface="Arial"/>
                  <a:cs typeface="Arial"/>
                </a:rPr>
                <a:t>Oppdatere egen kompetanse</a:t>
              </a:r>
              <a:endParaRPr lang="nb-NO" dirty="0"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9058174" y="615802"/>
              <a:ext cx="2095248" cy="1005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 txBox="1"/>
            <p:nvPr/>
          </p:nvSpPr>
          <p:spPr>
            <a:xfrm>
              <a:off x="9058174" y="615802"/>
              <a:ext cx="2095248" cy="1005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950" tIns="165100" rIns="2069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orbel"/>
                <a:buNone/>
              </a:pPr>
              <a:endPara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79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515937" y="1570900"/>
            <a:ext cx="5327651" cy="455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525" indent="0">
              <a:spcBef>
                <a:spcPts val="0"/>
              </a:spcBef>
            </a:pPr>
            <a:r>
              <a:rPr lang="no-NO" dirty="0" err="1">
                <a:latin typeface="Montserrat Medium"/>
                <a:ea typeface="Montserrat Medium"/>
                <a:cs typeface="Montserrat Medium"/>
                <a:sym typeface="Montserrat Medium"/>
              </a:rPr>
              <a:t>Universitetsbiblioteket</a:t>
            </a:r>
            <a:r>
              <a:rPr lang="no-NO" dirty="0"/>
              <a:t> </a:t>
            </a:r>
            <a:r>
              <a:rPr lang="no-NO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no-NO" dirty="0" err="1">
                <a:latin typeface="Montserrat Medium"/>
                <a:ea typeface="Montserrat Medium"/>
                <a:cs typeface="Montserrat Medium"/>
                <a:sym typeface="Montserrat Medium"/>
              </a:rPr>
              <a:t>Universitet</a:t>
            </a:r>
            <a:r>
              <a:rPr lang="no-NO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no-NO" dirty="0" err="1"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no-NO" dirty="0">
                <a:latin typeface="Montserrat Medium"/>
                <a:ea typeface="Montserrat Medium"/>
                <a:cs typeface="Montserrat Medium"/>
                <a:sym typeface="Montserrat Medium"/>
              </a:rPr>
              <a:t> Tromsø - </a:t>
            </a:r>
            <a:r>
              <a:rPr lang="no-NO" dirty="0" err="1">
                <a:latin typeface="Montserrat Medium"/>
                <a:ea typeface="Montserrat Medium"/>
                <a:cs typeface="Montserrat Medium"/>
                <a:sym typeface="Montserrat Medium"/>
              </a:rPr>
              <a:t>Norges</a:t>
            </a:r>
            <a:r>
              <a:rPr lang="no-NO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no-NO" dirty="0" err="1">
                <a:latin typeface="Montserrat Medium"/>
                <a:ea typeface="Montserrat Medium"/>
                <a:cs typeface="Montserrat Medium"/>
                <a:sym typeface="Montserrat Medium"/>
              </a:rPr>
              <a:t>arktiske</a:t>
            </a:r>
            <a:r>
              <a:rPr lang="no-NO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no-NO" dirty="0" err="1">
                <a:latin typeface="Montserrat Medium"/>
                <a:ea typeface="Montserrat Medium"/>
                <a:cs typeface="Montserrat Medium"/>
                <a:sym typeface="Montserrat Medium"/>
              </a:rPr>
              <a:t>universitet</a:t>
            </a:r>
            <a:r>
              <a:rPr lang="no-NO" dirty="0">
                <a:latin typeface="Montserrat Medium"/>
                <a:ea typeface="Montserrat Medium"/>
                <a:cs typeface="Montserrat Medium"/>
                <a:sym typeface="Montserrat Medium"/>
              </a:rPr>
              <a:t> </a:t>
            </a:r>
            <a:endParaRPr dirty="0"/>
          </a:p>
          <a:p>
            <a:pPr marL="352425" lvl="0" indent="-34290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SzPts val="1920"/>
              <a:buChar char="•"/>
            </a:pPr>
            <a:r>
              <a:rPr lang="no-NO" dirty="0" err="1">
                <a:latin typeface="Montserrat Medium"/>
                <a:ea typeface="Montserrat Medium"/>
                <a:cs typeface="Montserrat Medium"/>
                <a:sym typeface="Montserrat Medium"/>
              </a:rPr>
              <a:t>Samarbeidspartner</a:t>
            </a:r>
            <a:r>
              <a:rPr lang="no-NO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no-NO" dirty="0" err="1"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no-NO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no-NO" dirty="0" err="1">
                <a:latin typeface="Montserrat Medium"/>
                <a:ea typeface="Montserrat Medium"/>
                <a:cs typeface="Montserrat Medium"/>
                <a:sym typeface="Montserrat Medium"/>
              </a:rPr>
              <a:t>prosjektet</a:t>
            </a:r>
            <a:endParaRPr dirty="0" err="1"/>
          </a:p>
          <a:p>
            <a:pPr marL="352425" indent="-342900">
              <a:buChar char="•"/>
            </a:pPr>
            <a:r>
              <a:rPr lang="nb-NO" dirty="0"/>
              <a:t>Kunnskapsdeling og kunnskapsoverføring</a:t>
            </a:r>
            <a:endParaRPr dirty="0"/>
          </a:p>
          <a:p>
            <a:pPr marL="352425" lvl="0" indent="-22098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SzPts val="1920"/>
              <a:buNone/>
            </a:pPr>
            <a:endParaRPr/>
          </a:p>
          <a:p>
            <a:pPr marL="9525" lvl="0" indent="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rgbClr val="556464"/>
              </a:buClr>
              <a:buSzPts val="1920"/>
              <a:buFont typeface="Arial"/>
              <a:buNone/>
            </a:pPr>
            <a:endParaRPr/>
          </a:p>
        </p:txBody>
      </p:sp>
      <p:pic>
        <p:nvPicPr>
          <p:cNvPr id="2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7F06A153-CB38-6125-E78C-B97A138A98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688" t="4722" r="-3125" b="6053"/>
          <a:stretch/>
        </p:blipFill>
        <p:spPr>
          <a:xfrm>
            <a:off x="6803170" y="1212034"/>
            <a:ext cx="2117351" cy="3800030"/>
          </a:xfrm>
          <a:prstGeom prst="rect">
            <a:avLst/>
          </a:prstGeom>
        </p:spPr>
      </p:pic>
      <p:pic>
        <p:nvPicPr>
          <p:cNvPr id="3" name="Bilde 3">
            <a:extLst>
              <a:ext uri="{FF2B5EF4-FFF2-40B4-BE49-F238E27FC236}">
                <a16:creationId xmlns:a16="http://schemas.microsoft.com/office/drawing/2014/main" id="{3167D2D3-C5CE-B375-BA5E-63198B064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616" y="5453160"/>
            <a:ext cx="2856470" cy="3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50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515937" y="1570899"/>
            <a:ext cx="1116012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no-NO"/>
              <a:t>Senja bibliotek</a:t>
            </a:r>
            <a:endParaRPr/>
          </a:p>
        </p:txBody>
      </p:sp>
      <p:grpSp>
        <p:nvGrpSpPr>
          <p:cNvPr id="186" name="Google Shape;186;p27"/>
          <p:cNvGrpSpPr/>
          <p:nvPr/>
        </p:nvGrpSpPr>
        <p:grpSpPr>
          <a:xfrm>
            <a:off x="515937" y="2992145"/>
            <a:ext cx="11160125" cy="2528483"/>
            <a:chOff x="0" y="608709"/>
            <a:chExt cx="11160125" cy="2528483"/>
          </a:xfrm>
        </p:grpSpPr>
        <p:sp>
          <p:nvSpPr>
            <p:cNvPr id="187" name="Google Shape;187;p27"/>
            <p:cNvSpPr/>
            <p:nvPr/>
          </p:nvSpPr>
          <p:spPr>
            <a:xfrm>
              <a:off x="0" y="608709"/>
              <a:ext cx="11160125" cy="1123770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339940" y="861557"/>
              <a:ext cx="618073" cy="61807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1297955" y="608709"/>
              <a:ext cx="9862169" cy="1123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/>
            <p:cNvSpPr txBox="1"/>
            <p:nvPr/>
          </p:nvSpPr>
          <p:spPr>
            <a:xfrm>
              <a:off x="1297955" y="608709"/>
              <a:ext cx="9862169" cy="1123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925" tIns="118925" rIns="118925" bIns="1189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orbel"/>
                <a:buNone/>
              </a:pPr>
              <a:r>
                <a:rPr lang="no-NO" sz="25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Prosjekt</a:t>
              </a:r>
              <a:r>
                <a:rPr lang="no-NO" sz="25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no-NO" sz="2500" b="0" i="0" u="none" strike="noStrike" cap="none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Studenttjenester</a:t>
              </a:r>
              <a:r>
                <a:rPr lang="no-NO" sz="2500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no-NO" sz="2500" b="0" i="0" u="none" strike="noStrike" cap="none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i</a:t>
              </a:r>
              <a:r>
                <a:rPr lang="no-NO" sz="2500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no-NO" sz="2500" b="0" i="0" u="none" strike="noStrike" cap="none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folkebibliotek</a:t>
              </a:r>
              <a:endParaRPr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0" y="2013422"/>
              <a:ext cx="11160125" cy="1123770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339940" y="2266270"/>
              <a:ext cx="618073" cy="61807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1297955" y="2013422"/>
              <a:ext cx="9862169" cy="1123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/>
            <p:cNvSpPr txBox="1"/>
            <p:nvPr/>
          </p:nvSpPr>
          <p:spPr>
            <a:xfrm>
              <a:off x="1297955" y="2013422"/>
              <a:ext cx="9862169" cy="1123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925" tIns="118925" rIns="118925" bIns="1189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orbel"/>
                <a:buNone/>
              </a:pPr>
              <a:r>
                <a:rPr lang="no-NO" sz="2500" b="0" i="0" u="none" strike="noStrike" cap="none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Vårt</a:t>
              </a:r>
              <a:r>
                <a:rPr lang="no-NO" sz="2500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no-NO" sz="25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mål</a:t>
              </a:r>
              <a:r>
                <a:rPr lang="no-NO" sz="2500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er å </a:t>
              </a:r>
              <a:r>
                <a:rPr lang="no-NO" sz="2500" b="0" i="0" u="none" strike="noStrike" cap="none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gi</a:t>
              </a:r>
              <a:r>
                <a:rPr lang="no-NO" sz="2500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no-NO" sz="2500" b="0" i="0" u="none" strike="noStrike" cap="none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bibliotekansatte</a:t>
              </a:r>
              <a:r>
                <a:rPr lang="no-NO" sz="2500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no-NO" sz="2500" b="0" i="0" u="none" strike="noStrike" cap="none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kompetanse</a:t>
              </a:r>
              <a:r>
                <a:rPr lang="no-NO" sz="2500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no-NO" sz="2500" b="0" i="0" u="none" strike="noStrike" cap="none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som</a:t>
              </a:r>
              <a:r>
                <a:rPr lang="no-NO" sz="2500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er </a:t>
              </a:r>
              <a:r>
                <a:rPr lang="no-NO" sz="2500" b="0" i="0" u="none" strike="noStrike" cap="none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knyttet</a:t>
              </a:r>
              <a:r>
                <a:rPr lang="no-NO" sz="2500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no-NO" sz="2500" b="0" i="0" u="none" strike="noStrike" cap="none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til</a:t>
              </a:r>
              <a:r>
                <a:rPr lang="no-NO" sz="2500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no-NO" sz="2500" b="0" i="0" u="none" strike="noStrike" cap="none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studentens</a:t>
              </a:r>
              <a:r>
                <a:rPr lang="no-NO" sz="2500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no-NO" sz="2500" b="0" i="0" u="none" strike="noStrike" cap="none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behov</a:t>
              </a:r>
              <a:r>
                <a:rPr lang="no-NO" sz="2500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.</a:t>
              </a:r>
              <a:endParaRPr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595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537FDA-89BB-63E6-3906-9C75AC16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45752"/>
            <a:ext cx="11111876" cy="590931"/>
          </a:xfrm>
        </p:spPr>
        <p:txBody>
          <a:bodyPr wrap="square" anchor="t">
            <a:normAutofit/>
          </a:bodyPr>
          <a:lstStyle/>
          <a:p>
            <a:pPr>
              <a:lnSpc>
                <a:spcPct val="98333"/>
              </a:lnSpc>
            </a:pPr>
            <a:r>
              <a:rPr lang="nb-NO" sz="3300"/>
              <a:t>Hva har vi funnet ut?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8544101-BC6C-E648-7F16-5627DFF274BE}"/>
              </a:ext>
            </a:extLst>
          </p:cNvPr>
          <p:cNvSpPr txBox="1"/>
          <p:nvPr/>
        </p:nvSpPr>
        <p:spPr>
          <a:xfrm>
            <a:off x="540607" y="2756586"/>
            <a:ext cx="1135174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  <a:latin typeface="Montserrat Medium"/>
              </a:rPr>
              <a:t>• </a:t>
            </a:r>
            <a:r>
              <a:rPr lang="nb-NO" sz="2400" b="0" i="0" kern="1200" dirty="0">
                <a:solidFill>
                  <a:schemeClr val="bg1"/>
                </a:solidFill>
                <a:latin typeface="Montserrat Medium"/>
                <a:ea typeface="+mn-ea"/>
                <a:cs typeface="+mn-cs"/>
              </a:rPr>
              <a:t>Arbeidsgruppen ønsket markedsføring av folkebibliotekets tjenester</a:t>
            </a:r>
            <a:endParaRPr lang="nb-NO" dirty="0">
              <a:solidFill>
                <a:schemeClr val="bg1"/>
              </a:solidFill>
            </a:endParaRPr>
          </a:p>
          <a:p>
            <a:endParaRPr lang="nb-NO" sz="2400">
              <a:solidFill>
                <a:schemeClr val="bg1"/>
              </a:solidFill>
              <a:latin typeface="Montserrat Medium"/>
            </a:endParaRPr>
          </a:p>
          <a:p>
            <a:r>
              <a:rPr lang="nb-NO" sz="2400" dirty="0">
                <a:solidFill>
                  <a:schemeClr val="bg1"/>
                </a:solidFill>
                <a:latin typeface="Montserrat Medium"/>
              </a:rPr>
              <a:t>• </a:t>
            </a:r>
            <a:r>
              <a:rPr lang="nb-NO" sz="2400" b="0" i="0" kern="1200" dirty="0">
                <a:solidFill>
                  <a:schemeClr val="bg1"/>
                </a:solidFill>
                <a:latin typeface="Montserrat Medium"/>
                <a:ea typeface="+mn-ea"/>
                <a:cs typeface="+mn-cs"/>
              </a:rPr>
              <a:t>Et arbeid som trenger kontinuitet</a:t>
            </a:r>
            <a:r>
              <a:rPr lang="nb-NO" sz="2400" dirty="0">
                <a:solidFill>
                  <a:schemeClr val="bg1"/>
                </a:solidFill>
                <a:latin typeface="Montserrat Medium"/>
              </a:rPr>
              <a:t> </a:t>
            </a:r>
            <a:endParaRPr lang="nb-NO" dirty="0">
              <a:solidFill>
                <a:schemeClr val="bg1"/>
              </a:solidFill>
            </a:endParaRPr>
          </a:p>
          <a:p>
            <a:endParaRPr lang="nb-NO" sz="2400">
              <a:solidFill>
                <a:schemeClr val="bg1"/>
              </a:solidFill>
              <a:latin typeface="Montserrat Medium"/>
            </a:endParaRPr>
          </a:p>
          <a:p>
            <a:r>
              <a:rPr lang="nb-NO" sz="2400" dirty="0">
                <a:solidFill>
                  <a:schemeClr val="bg1"/>
                </a:solidFill>
                <a:latin typeface="Montserrat Medium"/>
              </a:rPr>
              <a:t>• Involvering </a:t>
            </a:r>
          </a:p>
          <a:p>
            <a:endParaRPr lang="nb-NO" sz="2400" dirty="0">
              <a:solidFill>
                <a:schemeClr val="bg1"/>
              </a:solidFill>
              <a:latin typeface="Montserrat Medium"/>
            </a:endParaRPr>
          </a:p>
          <a:p>
            <a:r>
              <a:rPr lang="nb-NO" sz="2400" dirty="0">
                <a:solidFill>
                  <a:schemeClr val="bg1"/>
                </a:solidFill>
                <a:latin typeface="Montserrat Medium"/>
              </a:rPr>
              <a:t>• </a:t>
            </a:r>
            <a:r>
              <a:rPr lang="nb-NO" sz="2400" b="0" i="0" kern="1200" dirty="0">
                <a:solidFill>
                  <a:schemeClr val="bg1"/>
                </a:solidFill>
                <a:latin typeface="Montserrat Medium"/>
                <a:ea typeface="+mn-ea"/>
                <a:cs typeface="+mn-cs"/>
              </a:rPr>
              <a:t>Kompetanseheving gir trygghet</a:t>
            </a:r>
            <a:endParaRPr lang="nb-N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867F74E-CD4E-F3F2-29FA-17056D7A5CDA}"/>
              </a:ext>
            </a:extLst>
          </p:cNvPr>
          <p:cNvSpPr txBox="1"/>
          <p:nvPr/>
        </p:nvSpPr>
        <p:spPr>
          <a:xfrm>
            <a:off x="3296164" y="5969343"/>
            <a:ext cx="49612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  <a:latin typeface="Montserrat Medium"/>
                <a:cs typeface="Arial"/>
              </a:rPr>
              <a:t>Finne - Forstå - Formidle</a:t>
            </a:r>
            <a:endParaRPr lang="nb-NO" sz="2000" dirty="0">
              <a:solidFill>
                <a:schemeClr val="bg1"/>
              </a:solidFill>
              <a:latin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18331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74C70E-6F28-452C-529B-D112612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32" y="2378238"/>
            <a:ext cx="11111876" cy="4081205"/>
          </a:xfrm>
        </p:spPr>
        <p:txBody>
          <a:bodyPr/>
          <a:lstStyle/>
          <a:p>
            <a:pPr>
              <a:lnSpc>
                <a:spcPct val="108332"/>
              </a:lnSpc>
            </a:pPr>
            <a:r>
              <a:rPr lang="nb-NO" sz="2400" b="0" dirty="0"/>
              <a:t>Nasjonalt</a:t>
            </a:r>
            <a:endParaRPr lang="nb-NO" sz="2400" dirty="0"/>
          </a:p>
          <a:p>
            <a:pPr>
              <a:lnSpc>
                <a:spcPct val="108332"/>
              </a:lnSpc>
            </a:pPr>
            <a:r>
              <a:rPr lang="nb-NO" sz="2400" b="0" dirty="0"/>
              <a:t>Kun 37 % av bibliotekansatte opplever trygghet i sin rolle som kunnskapsformidlere. </a:t>
            </a:r>
            <a:endParaRPr lang="nb-NO" sz="2400" dirty="0"/>
          </a:p>
          <a:p>
            <a:pPr>
              <a:lnSpc>
                <a:spcPct val="108332"/>
              </a:lnSpc>
            </a:pPr>
            <a:br>
              <a:rPr lang="nb-NO" sz="2400" b="0" dirty="0"/>
            </a:br>
            <a:r>
              <a:rPr lang="nb-NO" sz="2400" b="0" dirty="0"/>
              <a:t>Kun 39 % av bibliotekansatte oppgir at de kjenner trygghet i å veilede brukerne i søk etter de riktige kildene</a:t>
            </a:r>
            <a:endParaRPr lang="nb-NO" sz="2400" dirty="0"/>
          </a:p>
          <a:p>
            <a:pPr>
              <a:lnSpc>
                <a:spcPct val="108332"/>
              </a:lnSpc>
            </a:pPr>
            <a:br>
              <a:rPr lang="nb-NO" sz="2400" b="0" dirty="0"/>
            </a:br>
            <a:r>
              <a:rPr lang="nb-NO" sz="2400" b="0" dirty="0"/>
              <a:t>Hele 70% har behov for kompetanseheving i forhold til digitale ressurser og databaser</a:t>
            </a:r>
            <a:endParaRPr lang="nb-NO" sz="2400" dirty="0"/>
          </a:p>
          <a:p>
            <a:pPr>
              <a:lnSpc>
                <a:spcPct val="108332"/>
              </a:lnSpc>
            </a:pPr>
            <a:endParaRPr lang="nb-NO" sz="24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E65A639-5D29-4003-8D3A-D6224392733A}"/>
              </a:ext>
            </a:extLst>
          </p:cNvPr>
          <p:cNvSpPr txBox="1"/>
          <p:nvPr/>
        </p:nvSpPr>
        <p:spPr>
          <a:xfrm>
            <a:off x="333631" y="1229496"/>
            <a:ext cx="910692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latin typeface="Montserrat"/>
                <a:cs typeface="Arial"/>
              </a:rPr>
              <a:t>Formidlingskompetanse i folkebibliotek (FIF) og kunnskapsformidling</a:t>
            </a:r>
          </a:p>
        </p:txBody>
      </p:sp>
    </p:spTree>
    <p:extLst>
      <p:ext uri="{BB962C8B-B14F-4D97-AF65-F5344CB8AC3E}">
        <p14:creationId xmlns:p14="http://schemas.microsoft.com/office/powerpoint/2010/main" val="385445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6"/>
          </p:nvPr>
        </p:nvSpPr>
        <p:spPr/>
        <p:txBody>
          <a:bodyPr vert="horz" wrap="square" lIns="91440" tIns="45720" rIns="91440" bIns="45720" rtlCol="0" anchor="t">
            <a:noAutofit/>
          </a:bodyPr>
          <a:lstStyle/>
          <a:p>
            <a:r>
              <a:rPr lang="nb-NO" sz="3600">
                <a:latin typeface="Montserrat Medium"/>
              </a:rPr>
              <a:t>Mål</a:t>
            </a:r>
          </a:p>
          <a:p>
            <a:r>
              <a:rPr lang="nb-NO" sz="1800">
                <a:latin typeface="Montserrat Medium"/>
              </a:rPr>
              <a:t>Utvikle folkebibliotekene som læringsarena og kunnskapsaktør tilpasset lokalsamfunnet slik at alle innbyggerne i fylket får tilgang til likeverdige tjenester. </a:t>
            </a:r>
          </a:p>
          <a:p>
            <a:endParaRPr lang="nb-NO" sz="180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7"/>
          </p:nvPr>
        </p:nvSpPr>
        <p:spPr>
          <a:xfrm>
            <a:off x="5961155" y="1454521"/>
            <a:ext cx="5714907" cy="3948752"/>
          </a:xfrm>
        </p:spPr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0">
            <a:off x="5494379" y="1349207"/>
            <a:ext cx="6136651" cy="40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91440" tIns="45720" rIns="91440" bIns="45720" rtlCol="0" anchor="t">
            <a:noAutofit/>
          </a:bodyPr>
          <a:lstStyle/>
          <a:p>
            <a:r>
              <a:rPr lang="nb-NO" sz="1800">
                <a:latin typeface="Montserrat Medium"/>
              </a:rPr>
              <a:t> </a:t>
            </a:r>
          </a:p>
          <a:p>
            <a:endParaRPr lang="nb-NO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937" y="1156448"/>
            <a:ext cx="11160126" cy="7017306"/>
          </a:xfrm>
        </p:spPr>
        <p:txBody>
          <a:bodyPr/>
          <a:lstStyle/>
          <a:p>
            <a:br>
              <a:rPr lang="nb-NO" b="0" dirty="0"/>
            </a:br>
            <a:r>
              <a:rPr lang="nb-NO" b="0" dirty="0">
                <a:latin typeface="Montserrat"/>
              </a:rPr>
              <a:t>Hva jobber vi videre med i Troms og Finnmark:</a:t>
            </a:r>
            <a:br>
              <a:rPr lang="nb-NO" b="0" dirty="0"/>
            </a:br>
            <a:br>
              <a:rPr lang="nb-NO" b="0" dirty="0"/>
            </a:br>
            <a:r>
              <a:rPr lang="nb-NO" sz="2400" b="0" dirty="0">
                <a:latin typeface="Montserrat"/>
              </a:rPr>
              <a:t>- Opprette et fagforum i samarbeid med UB</a:t>
            </a:r>
            <a:br>
              <a:rPr lang="nb-NO" sz="2400" b="0" dirty="0"/>
            </a:br>
            <a:r>
              <a:rPr lang="nb-NO" sz="2400" b="0" dirty="0">
                <a:latin typeface="Montserrat"/>
              </a:rPr>
              <a:t>- Rutiner for samhandling mellom fag- og folkebibliotek</a:t>
            </a:r>
            <a:br>
              <a:rPr lang="nb-NO" sz="2400" b="0" dirty="0">
                <a:latin typeface="Montserrat"/>
              </a:rPr>
            </a:br>
            <a:r>
              <a:rPr lang="nb-NO" sz="2400" b="0" dirty="0">
                <a:latin typeface="Montserrat"/>
              </a:rPr>
              <a:t>- Regional bibliotekplan for Troms 2017-28</a:t>
            </a:r>
            <a:br>
              <a:rPr lang="nb-NO" sz="2400" b="0" dirty="0"/>
            </a:br>
            <a:r>
              <a:rPr lang="nb-NO" sz="2400" b="0" dirty="0">
                <a:latin typeface="Montserrat"/>
              </a:rPr>
              <a:t>- Regional bibliotekplan for Finnmark</a:t>
            </a:r>
            <a:br>
              <a:rPr lang="nb-NO" sz="2400" b="0" dirty="0">
                <a:latin typeface="Montserrat"/>
              </a:rPr>
            </a:br>
            <a:r>
              <a:rPr lang="nb-NO" sz="2400" b="0" dirty="0">
                <a:latin typeface="Montserrat"/>
              </a:rPr>
              <a:t>- FIF – Formidlingskompetanse i folkebibliotek</a:t>
            </a:r>
          </a:p>
          <a:p>
            <a:pPr>
              <a:lnSpc>
                <a:spcPct val="100000"/>
              </a:lnSpc>
            </a:pPr>
            <a:r>
              <a:rPr lang="nb-NO" sz="2400" b="0" dirty="0">
                <a:latin typeface="Montserrat"/>
              </a:rPr>
              <a:t>- Studenttjenester i folkebibliotek</a:t>
            </a:r>
            <a:br>
              <a:rPr lang="nb-NO" b="0" dirty="0">
                <a:latin typeface="Montserrat"/>
              </a:rPr>
            </a:br>
            <a:br>
              <a:rPr lang="nb-NO" sz="2400" b="0" dirty="0"/>
            </a:br>
            <a:br>
              <a:rPr lang="nb-NO" sz="2400" b="0" dirty="0"/>
            </a:br>
            <a:br>
              <a:rPr lang="nb-NO" b="0" dirty="0"/>
            </a:br>
            <a:br>
              <a:rPr lang="nb-NO" b="0" dirty="0"/>
            </a:br>
            <a:br>
              <a:rPr lang="nb-NO" b="0" dirty="0"/>
            </a:br>
            <a:endParaRPr lang="nb-NO" sz="1000"/>
          </a:p>
        </p:txBody>
      </p:sp>
    </p:spTree>
    <p:extLst>
      <p:ext uri="{BB962C8B-B14F-4D97-AF65-F5344CB8AC3E}">
        <p14:creationId xmlns:p14="http://schemas.microsoft.com/office/powerpoint/2010/main" val="36219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C435BD4-348D-52C8-62A3-8AA43051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Montserrat"/>
              </a:rPr>
              <a:t>Troms og Finnmark fylkesbibliotek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E2E83D-75C0-120F-E7AC-B904CB32E4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wrap="square" lIns="91440" tIns="45720" rIns="91440" bIns="45720" rtlCol="0" anchor="t">
            <a:noAutofit/>
          </a:bodyPr>
          <a:lstStyle/>
          <a:p>
            <a:r>
              <a:rPr lang="nb-NO" dirty="0" err="1">
                <a:latin typeface="Montserrat Medium"/>
              </a:rPr>
              <a:t>Tanmayo</a:t>
            </a:r>
            <a:r>
              <a:rPr lang="nb-NO" dirty="0">
                <a:latin typeface="Montserrat Medium"/>
              </a:rPr>
              <a:t> Olsen: </a:t>
            </a:r>
            <a:r>
              <a:rPr lang="nb-NO" dirty="0">
                <a:latin typeface="Montserrat Medium"/>
                <a:hlinkClick r:id="rId2"/>
              </a:rPr>
              <a:t>tanmayo.olsen@tffk.no</a:t>
            </a:r>
            <a:r>
              <a:rPr lang="nb-NO" dirty="0">
                <a:latin typeface="Montserrat Medium"/>
              </a:rPr>
              <a:t>   </a:t>
            </a:r>
            <a:endParaRPr lang="nb-NO" dirty="0"/>
          </a:p>
          <a:p>
            <a:r>
              <a:rPr lang="nb-NO" dirty="0">
                <a:latin typeface="Montserrat Medium"/>
              </a:rPr>
              <a:t>Helga Kristine Pettersen: </a:t>
            </a:r>
            <a:r>
              <a:rPr lang="nb-NO" dirty="0">
                <a:latin typeface="Montserrat Medium"/>
                <a:hlinkClick r:id="rId3"/>
              </a:rPr>
              <a:t>helga.pettersen@tffk.no</a:t>
            </a:r>
            <a:r>
              <a:rPr lang="nb-NO" dirty="0">
                <a:latin typeface="Montserrat Medium"/>
              </a:rPr>
              <a:t> </a:t>
            </a:r>
          </a:p>
          <a:p>
            <a:endParaRPr lang="nb-NO" dirty="0">
              <a:latin typeface="Montserrat Medium"/>
            </a:endParaRPr>
          </a:p>
          <a:p>
            <a:r>
              <a:rPr lang="nb-NO" dirty="0">
                <a:latin typeface="Montserrat Medium"/>
              </a:rPr>
              <a:t>Takk for oppmerksomheten!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98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539999" y="2516513"/>
            <a:ext cx="11111876" cy="3292616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nb-NO" sz="1800">
                <a:latin typeface="Montserrat Medium"/>
              </a:rPr>
              <a:t> </a:t>
            </a:r>
          </a:p>
          <a:p>
            <a:endParaRPr lang="nb-NO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14" y="1403907"/>
            <a:ext cx="11116995" cy="8094524"/>
          </a:xfrm>
        </p:spPr>
        <p:txBody>
          <a:bodyPr/>
          <a:lstStyle/>
          <a:p>
            <a:r>
              <a:rPr lang="nb-NO" b="0">
                <a:latin typeface="Montserrat"/>
              </a:rPr>
              <a:t>Hvorfor</a:t>
            </a:r>
            <a:r>
              <a:rPr lang="nb-NO" sz="2400" b="0">
                <a:latin typeface="Montserrat"/>
              </a:rPr>
              <a:t>:</a:t>
            </a:r>
            <a:br>
              <a:rPr lang="nb-NO" sz="2400" b="0"/>
            </a:br>
            <a:r>
              <a:rPr lang="nb-NO" sz="2400" b="0">
                <a:latin typeface="Montserrat"/>
              </a:rPr>
              <a:t>- </a:t>
            </a:r>
            <a:r>
              <a:rPr lang="nb-NO" sz="2400" b="0" err="1">
                <a:latin typeface="Montserrat"/>
              </a:rPr>
              <a:t>Nordill</a:t>
            </a:r>
            <a:r>
              <a:rPr lang="nb-NO" sz="2400" b="0">
                <a:latin typeface="Montserrat"/>
              </a:rPr>
              <a:t> 2014</a:t>
            </a:r>
            <a:br>
              <a:rPr lang="nb-NO" sz="2400" b="0"/>
            </a:br>
            <a:r>
              <a:rPr lang="nb-NO" sz="2400" b="0">
                <a:latin typeface="Montserrat"/>
              </a:rPr>
              <a:t>- </a:t>
            </a:r>
            <a:r>
              <a:rPr lang="nb-NO" sz="2400" b="0" err="1">
                <a:latin typeface="Montserrat"/>
              </a:rPr>
              <a:t>St.meld</a:t>
            </a:r>
            <a:r>
              <a:rPr lang="nb-NO" sz="2400" b="0">
                <a:latin typeface="Montserrat"/>
              </a:rPr>
              <a:t> 23 (2008-09) «Bibliotek – kunnskapsallmenning, møtested og kulturarena»</a:t>
            </a:r>
            <a:br>
              <a:rPr lang="nb-NO" sz="2400" b="0"/>
            </a:br>
            <a:r>
              <a:rPr lang="nb-NO" sz="2400" b="0">
                <a:latin typeface="Montserrat"/>
              </a:rPr>
              <a:t>- Nasjonal bibliotekstrategi 2015-18 «Statens oppgaver og ansvar for utvikling av folkebibliotekene»</a:t>
            </a:r>
            <a:br>
              <a:rPr lang="nb-NO" sz="2400" b="0"/>
            </a:br>
            <a:r>
              <a:rPr lang="nb-NO" sz="2400" b="0">
                <a:latin typeface="Montserrat"/>
              </a:rPr>
              <a:t>- Henvendelser til fylkesbibliotekets fjernlånsavdeling</a:t>
            </a:r>
            <a:endParaRPr lang="nb-NO">
              <a:latin typeface="Montserrat"/>
            </a:endParaRPr>
          </a:p>
          <a:p>
            <a:r>
              <a:rPr lang="nb-NO" sz="2400" b="0"/>
              <a:t>- Forankret i regional bibliotekplan for Troms 2017-28</a:t>
            </a:r>
            <a:br>
              <a:rPr lang="nb-NO" sz="2400" b="0"/>
            </a:br>
            <a:br>
              <a:rPr lang="nb-NO" sz="2400" b="0"/>
            </a:br>
            <a:br>
              <a:rPr lang="nb-NO" sz="2400" b="0"/>
            </a:br>
            <a:br>
              <a:rPr lang="nb-NO" sz="2400" b="0"/>
            </a:br>
            <a:br>
              <a:rPr lang="nb-NO" sz="2400" b="0"/>
            </a:br>
            <a:br>
              <a:rPr lang="nb-NO" sz="2400" b="0"/>
            </a:br>
            <a:br>
              <a:rPr lang="nb-NO" sz="2400" b="0"/>
            </a:br>
            <a:br>
              <a:rPr lang="nb-NO"/>
            </a:br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2F6BBCA-15B0-F32A-24D8-801C39A7F15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FC729DC-4BA0-869D-BB2E-F1A884F77DD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14E7FBC-2712-0204-B6CD-66F4240F5DAF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91440" tIns="45720" rIns="91440" bIns="45720" rtlCol="0" anchor="t">
            <a:noAutofit/>
          </a:bodyPr>
          <a:lstStyle/>
          <a:p>
            <a:r>
              <a:rPr lang="nb-NO" sz="1800">
                <a:latin typeface="Montserrat Medium"/>
              </a:rPr>
              <a:t> </a:t>
            </a:r>
          </a:p>
          <a:p>
            <a:endParaRPr lang="nb-NO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937" y="1174376"/>
            <a:ext cx="11160126" cy="5570756"/>
          </a:xfrm>
        </p:spPr>
        <p:txBody>
          <a:bodyPr numCol="1"/>
          <a:lstStyle/>
          <a:p>
            <a:pPr>
              <a:lnSpc>
                <a:spcPct val="100000"/>
              </a:lnSpc>
            </a:pPr>
            <a:r>
              <a:rPr lang="nb-NO" b="0">
                <a:latin typeface="Montserrat"/>
              </a:rPr>
              <a:t>Troms 2018:</a:t>
            </a:r>
            <a:br>
              <a:rPr lang="nb-NO" b="0"/>
            </a:br>
            <a:br>
              <a:rPr lang="nb-NO" b="0"/>
            </a:br>
            <a:r>
              <a:rPr lang="nb-NO" sz="2400" b="0">
                <a:latin typeface="Montserrat"/>
              </a:rPr>
              <a:t>24 kommuner</a:t>
            </a:r>
            <a:br>
              <a:rPr lang="nb-NO" sz="2400" b="0"/>
            </a:br>
            <a:r>
              <a:rPr lang="nb-NO" sz="2400" b="0">
                <a:latin typeface="Montserrat"/>
              </a:rPr>
              <a:t>167 202 innbyggere</a:t>
            </a:r>
            <a:br>
              <a:rPr lang="nb-NO" sz="2400" b="0"/>
            </a:br>
            <a:r>
              <a:rPr lang="nb-NO" sz="2400" b="0">
                <a:latin typeface="Montserrat"/>
              </a:rPr>
              <a:t>24 869 km2</a:t>
            </a:r>
            <a:br>
              <a:rPr lang="nb-NO" sz="2400" b="0"/>
            </a:br>
            <a:br>
              <a:rPr lang="nb-NO" sz="2400" b="0"/>
            </a:br>
            <a:r>
              <a:rPr lang="nb-NO" sz="2400" b="0">
                <a:latin typeface="Montserrat"/>
              </a:rPr>
              <a:t>6,7 innbyggere</a:t>
            </a:r>
            <a:br>
              <a:rPr lang="nb-NO" sz="2400" b="0"/>
            </a:br>
            <a:r>
              <a:rPr lang="nb-NO" sz="2400" b="0">
                <a:latin typeface="Montserrat"/>
              </a:rPr>
              <a:t>pr km2</a:t>
            </a:r>
            <a:br>
              <a:rPr lang="nb-NO" b="0"/>
            </a:br>
            <a:br>
              <a:rPr lang="nb-NO" b="0"/>
            </a:br>
            <a:br>
              <a:rPr lang="nb-NO" sz="2400" b="0"/>
            </a:br>
            <a:br>
              <a:rPr lang="nb-NO" sz="2400" b="0"/>
            </a:br>
            <a:br>
              <a:rPr lang="nb-NO"/>
            </a:br>
            <a:r>
              <a:rPr lang="nb-NO" sz="1000" b="0">
                <a:latin typeface="Montserrat"/>
              </a:rPr>
              <a:t>Bilde: </a:t>
            </a:r>
            <a:r>
              <a:rPr lang="en-US" sz="1000" b="0">
                <a:latin typeface="Montserrat"/>
              </a:rPr>
              <a:t>By Jay1279 - Adaptation of </a:t>
            </a:r>
            <a:r>
              <a:rPr lang="en-US" sz="1000" b="0" err="1">
                <a:latin typeface="Montserrat"/>
              </a:rPr>
              <a:t>File:Norway_Troms_location_map.svg</a:t>
            </a:r>
            <a:r>
              <a:rPr lang="en-US" sz="1000" b="0">
                <a:latin typeface="Montserrat"/>
              </a:rPr>
              <a:t> by </a:t>
            </a:r>
            <a:r>
              <a:rPr lang="en-US" sz="1000" b="0" err="1">
                <a:latin typeface="Montserrat"/>
              </a:rPr>
              <a:t>user:NordNordWest</a:t>
            </a:r>
            <a:r>
              <a:rPr lang="en-US" sz="1000" b="0">
                <a:latin typeface="Montserrat"/>
              </a:rPr>
              <a:t>, CC BY-SA 3.0 de, https://commons.wikimedia.org/w/index.php?curid=72299377</a:t>
            </a:r>
            <a:endParaRPr lang="nb-NO" sz="1000">
              <a:latin typeface="Montserra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98" y="596992"/>
            <a:ext cx="68199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91440" tIns="45720" rIns="91440" bIns="45720" rtlCol="0" anchor="t">
            <a:noAutofit/>
          </a:bodyPr>
          <a:lstStyle/>
          <a:p>
            <a:r>
              <a:rPr lang="nb-NO" sz="1800">
                <a:latin typeface="Montserrat Medium"/>
              </a:rPr>
              <a:t> </a:t>
            </a:r>
          </a:p>
          <a:p>
            <a:endParaRPr lang="nb-NO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937" y="1174376"/>
            <a:ext cx="11160126" cy="7086555"/>
          </a:xfrm>
        </p:spPr>
        <p:txBody>
          <a:bodyPr/>
          <a:lstStyle/>
          <a:p>
            <a:br>
              <a:rPr lang="nb-NO" b="0"/>
            </a:br>
            <a:r>
              <a:rPr lang="nb-NO" b="0">
                <a:latin typeface="Montserrat"/>
              </a:rPr>
              <a:t>Rammer: </a:t>
            </a:r>
            <a:br>
              <a:rPr lang="nb-NO" b="0"/>
            </a:br>
            <a:br>
              <a:rPr lang="nb-NO" b="0">
                <a:latin typeface="Montserrat"/>
              </a:rPr>
            </a:br>
            <a:r>
              <a:rPr lang="nb-NO" sz="2400" b="0">
                <a:latin typeface="Montserrat"/>
              </a:rPr>
              <a:t>- 3-årig prosjekt</a:t>
            </a:r>
            <a:br>
              <a:rPr lang="nb-NO" sz="2400" b="0"/>
            </a:br>
            <a:r>
              <a:rPr lang="nb-NO" sz="2400" b="0">
                <a:latin typeface="Montserrat"/>
              </a:rPr>
              <a:t>- Midler fra Nasjonalbiblioteket og Troms fylkeskommune</a:t>
            </a:r>
            <a:endParaRPr lang="nb-NO" sz="2400">
              <a:latin typeface="Montserrat"/>
            </a:endParaRPr>
          </a:p>
          <a:p>
            <a:r>
              <a:rPr lang="nb-NO" sz="2400" b="0">
                <a:latin typeface="Montserrat"/>
              </a:rPr>
              <a:t>- Regionale utviklingsmidler</a:t>
            </a:r>
            <a:endParaRPr lang="nb-NO" sz="2400">
              <a:latin typeface="Montserrat"/>
            </a:endParaRPr>
          </a:p>
          <a:p>
            <a:r>
              <a:rPr lang="nb-NO" sz="2400" b="0">
                <a:latin typeface="Montserrat"/>
              </a:rPr>
              <a:t>- Utviklet og gjennomført i samarbeid med Norges arktiske universitet og kommunene</a:t>
            </a:r>
            <a:endParaRPr lang="nb-NO" sz="2400">
              <a:latin typeface="Montserrat"/>
            </a:endParaRPr>
          </a:p>
          <a:p>
            <a:r>
              <a:rPr lang="nb-NO" sz="2400" b="0">
                <a:latin typeface="Montserrat"/>
              </a:rPr>
              <a:t>- Inspirasjon fra prosjektet ‘Morgendagens veileder’</a:t>
            </a:r>
            <a:endParaRPr lang="nb-NO" sz="2400">
              <a:latin typeface="Montserrat"/>
            </a:endParaRPr>
          </a:p>
          <a:p>
            <a:pPr>
              <a:lnSpc>
                <a:spcPct val="100000"/>
              </a:lnSpc>
            </a:pPr>
            <a:br>
              <a:rPr lang="en-US"/>
            </a:br>
            <a:br>
              <a:rPr lang="nb-NO" b="0"/>
            </a:br>
            <a:br>
              <a:rPr lang="nb-NO" b="0"/>
            </a:br>
            <a:br>
              <a:rPr lang="nb-NO" sz="2400" b="0"/>
            </a:br>
            <a:br>
              <a:rPr lang="nb-NO" sz="1000"/>
            </a:br>
            <a:br>
              <a:rPr lang="nb-NO" sz="1000"/>
            </a:br>
            <a:endParaRPr lang="nb-NO" sz="1000"/>
          </a:p>
        </p:txBody>
      </p:sp>
    </p:spTree>
    <p:extLst>
      <p:ext uri="{BB962C8B-B14F-4D97-AF65-F5344CB8AC3E}">
        <p14:creationId xmlns:p14="http://schemas.microsoft.com/office/powerpoint/2010/main" val="31644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91440" tIns="45720" rIns="91440" bIns="45720" rtlCol="0" anchor="t">
            <a:noAutofit/>
          </a:bodyPr>
          <a:lstStyle/>
          <a:p>
            <a:r>
              <a:rPr lang="nb-NO" sz="1800">
                <a:latin typeface="Montserrat Medium"/>
              </a:rPr>
              <a:t> </a:t>
            </a:r>
          </a:p>
          <a:p>
            <a:endParaRPr lang="nb-NO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937" y="1174376"/>
            <a:ext cx="11160126" cy="4201150"/>
          </a:xfrm>
        </p:spPr>
        <p:txBody>
          <a:bodyPr/>
          <a:lstStyle/>
          <a:p>
            <a:br>
              <a:rPr lang="nb-NO" b="0"/>
            </a:br>
            <a:r>
              <a:rPr lang="nb-NO" b="0">
                <a:latin typeface="Montserrat"/>
              </a:rPr>
              <a:t>Hva ville vi oppnå:</a:t>
            </a:r>
            <a:br>
              <a:rPr lang="nb-NO" b="0"/>
            </a:br>
            <a:br>
              <a:rPr lang="nb-NO" b="0"/>
            </a:br>
            <a:r>
              <a:rPr lang="nb-NO" sz="2400" b="0">
                <a:latin typeface="Montserrat"/>
              </a:rPr>
              <a:t>- Felles organisering av fagbibliotektjenesten i folkebibliotekene</a:t>
            </a:r>
            <a:br>
              <a:rPr lang="nb-NO" sz="2400" b="0"/>
            </a:br>
            <a:r>
              <a:rPr lang="nb-NO" sz="2400" b="0">
                <a:latin typeface="Montserrat"/>
              </a:rPr>
              <a:t>- Kompetanseheving</a:t>
            </a:r>
            <a:endParaRPr lang="nb-NO" sz="2400"/>
          </a:p>
          <a:p>
            <a:r>
              <a:rPr lang="nb-NO" sz="2400" b="0">
                <a:latin typeface="Montserrat"/>
              </a:rPr>
              <a:t>- Samlingsutvikling</a:t>
            </a:r>
            <a:endParaRPr lang="nb-NO" sz="2400"/>
          </a:p>
          <a:p>
            <a:pPr>
              <a:lnSpc>
                <a:spcPct val="100000"/>
              </a:lnSpc>
            </a:pP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91440" tIns="45720" rIns="91440" bIns="45720" rtlCol="0" anchor="t">
            <a:noAutofit/>
          </a:bodyPr>
          <a:lstStyle/>
          <a:p>
            <a:r>
              <a:rPr lang="nb-NO" sz="1800">
                <a:latin typeface="Montserrat Medium"/>
              </a:rPr>
              <a:t> </a:t>
            </a:r>
          </a:p>
          <a:p>
            <a:endParaRPr lang="nb-NO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14" y="987471"/>
            <a:ext cx="11116995" cy="6857962"/>
          </a:xfrm>
        </p:spPr>
        <p:txBody>
          <a:bodyPr/>
          <a:lstStyle/>
          <a:p>
            <a:br>
              <a:rPr lang="nb-NO" b="0"/>
            </a:br>
            <a:r>
              <a:rPr lang="nb-NO" b="0">
                <a:latin typeface="Montserrat"/>
              </a:rPr>
              <a:t>Hva gjorde vi:</a:t>
            </a:r>
            <a:br>
              <a:rPr lang="nb-NO" b="0"/>
            </a:br>
            <a:br>
              <a:rPr lang="nb-NO" b="0">
                <a:latin typeface="Montserrat"/>
              </a:rPr>
            </a:br>
            <a:r>
              <a:rPr lang="nb-NO" sz="2400" b="0">
                <a:latin typeface="Montserrat"/>
              </a:rPr>
              <a:t>- Kurs med kursholdere fra UB/UiT</a:t>
            </a:r>
            <a:br>
              <a:rPr lang="nb-NO" sz="2400" b="0"/>
            </a:br>
            <a:r>
              <a:rPr lang="nb-NO" sz="2400" b="0">
                <a:latin typeface="Montserrat"/>
              </a:rPr>
              <a:t>- Digitale verksted</a:t>
            </a:r>
            <a:br>
              <a:rPr lang="nb-NO" sz="2400" b="0"/>
            </a:br>
            <a:r>
              <a:rPr lang="nb-NO" sz="2400" b="0">
                <a:latin typeface="Montserrat"/>
              </a:rPr>
              <a:t>- Faglige seminar med eksterne forelesere</a:t>
            </a:r>
            <a:br>
              <a:rPr lang="nb-NO" sz="2400" b="0"/>
            </a:br>
            <a:r>
              <a:rPr lang="nb-NO" sz="2400" b="0">
                <a:latin typeface="Montserrat"/>
              </a:rPr>
              <a:t>- Formidling</a:t>
            </a:r>
            <a:br>
              <a:rPr lang="nb-NO" sz="2400" b="0"/>
            </a:br>
            <a:r>
              <a:rPr lang="nb-NO" sz="2400" b="0">
                <a:latin typeface="Montserrat"/>
              </a:rPr>
              <a:t>- Undersøkelse av næringslivets behov for bibliotektjenester</a:t>
            </a:r>
            <a:endParaRPr lang="nb-NO" sz="2400">
              <a:latin typeface="Montserrat"/>
            </a:endParaRPr>
          </a:p>
          <a:p>
            <a:r>
              <a:rPr lang="nb-NO" sz="2400" b="0">
                <a:latin typeface="Montserrat"/>
              </a:rPr>
              <a:t>- Faglig fellesskap og kollegieveiledning</a:t>
            </a:r>
            <a:endParaRPr lang="nb-NO" sz="2400"/>
          </a:p>
          <a:p>
            <a:r>
              <a:rPr lang="nb-NO" sz="2400" b="0">
                <a:latin typeface="Montserrat"/>
              </a:rPr>
              <a:t>- Utviklet samhandling mellom fag- og folkebibliotekene</a:t>
            </a:r>
            <a:endParaRPr lang="nb-NO" sz="2400"/>
          </a:p>
          <a:p>
            <a:r>
              <a:rPr lang="nb-NO" sz="2400" b="0">
                <a:latin typeface="Montserrat"/>
              </a:rPr>
              <a:t>- Forsøk på å omorganisere bibliotektjenesten</a:t>
            </a:r>
            <a:endParaRPr lang="nb-NO" sz="2400"/>
          </a:p>
          <a:p>
            <a:pPr>
              <a:lnSpc>
                <a:spcPct val="100000"/>
              </a:lnSpc>
            </a:pPr>
            <a:br>
              <a:rPr lang="en-US"/>
            </a:br>
            <a:br>
              <a:rPr lang="nb-NO" sz="2400" b="0"/>
            </a:br>
            <a:endParaRPr lang="nb-NO" sz="1000"/>
          </a:p>
        </p:txBody>
      </p:sp>
    </p:spTree>
    <p:extLst>
      <p:ext uri="{BB962C8B-B14F-4D97-AF65-F5344CB8AC3E}">
        <p14:creationId xmlns:p14="http://schemas.microsoft.com/office/powerpoint/2010/main" val="421509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91440" tIns="45720" rIns="91440" bIns="45720" rtlCol="0" anchor="t">
            <a:noAutofit/>
          </a:bodyPr>
          <a:lstStyle/>
          <a:p>
            <a:r>
              <a:rPr lang="nb-NO" sz="1800">
                <a:latin typeface="Montserrat Medium"/>
              </a:rPr>
              <a:t> </a:t>
            </a:r>
          </a:p>
          <a:p>
            <a:endParaRPr lang="nb-NO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937" y="1174376"/>
            <a:ext cx="11160126" cy="4862870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nb-NO" b="0"/>
            </a:br>
            <a:r>
              <a:rPr lang="nb-NO" b="0">
                <a:latin typeface="Montserrat"/>
              </a:rPr>
              <a:t>Hva har vi oppnådd:</a:t>
            </a:r>
            <a:br>
              <a:rPr lang="nb-NO" b="0"/>
            </a:br>
            <a:br>
              <a:rPr lang="nb-NO" b="0"/>
            </a:br>
            <a:r>
              <a:rPr lang="nb-NO" sz="2400" b="0">
                <a:latin typeface="Montserrat"/>
              </a:rPr>
              <a:t>- Styrket samarbeid med UB</a:t>
            </a:r>
            <a:br>
              <a:rPr lang="nb-NO" sz="2400" b="0"/>
            </a:br>
            <a:r>
              <a:rPr lang="nb-NO" sz="2400" b="0">
                <a:latin typeface="Montserrat"/>
              </a:rPr>
              <a:t>- Synliggjort behovet for kontinuerlig kompetanseheving</a:t>
            </a:r>
            <a:br>
              <a:rPr lang="nb-NO" sz="2400" b="0"/>
            </a:br>
            <a:r>
              <a:rPr lang="nb-NO" sz="2400" b="0">
                <a:latin typeface="Montserrat"/>
              </a:rPr>
              <a:t>- Synliggjort behovet for omorganisering </a:t>
            </a:r>
            <a:br>
              <a:rPr lang="nb-NO" sz="2400" b="0"/>
            </a:br>
            <a:r>
              <a:rPr lang="nb-NO" sz="2400" b="0">
                <a:latin typeface="Montserrat"/>
              </a:rPr>
              <a:t>- Faglig fellesskap</a:t>
            </a:r>
            <a:br>
              <a:rPr lang="nb-NO" sz="2400" b="0"/>
            </a:br>
            <a:r>
              <a:rPr lang="nb-NO" sz="2400" b="0">
                <a:latin typeface="Montserrat"/>
              </a:rPr>
              <a:t>- Nettverksbygging</a:t>
            </a:r>
            <a:br>
              <a:rPr lang="nb-NO" sz="2400" b="0"/>
            </a:br>
            <a:r>
              <a:rPr lang="nb-NO" sz="2400" b="0">
                <a:latin typeface="Montserrat"/>
              </a:rPr>
              <a:t>- Pilotbibliotek</a:t>
            </a:r>
            <a:br>
              <a:rPr lang="nb-NO" sz="2400" b="0"/>
            </a:br>
            <a:r>
              <a:rPr lang="nb-NO" sz="2400" b="0">
                <a:latin typeface="Montserrat"/>
              </a:rPr>
              <a:t>- Ressursbank</a:t>
            </a:r>
            <a:br>
              <a:rPr lang="nb-NO" sz="2400" b="0"/>
            </a:br>
            <a:r>
              <a:rPr lang="nb-NO" sz="2400" b="0">
                <a:latin typeface="Montserrat"/>
              </a:rPr>
              <a:t>- Økt kompetanse</a:t>
            </a:r>
            <a:br>
              <a:rPr lang="nb-NO" sz="2400" b="0"/>
            </a:br>
            <a:endParaRPr lang="nb-NO" sz="1000"/>
          </a:p>
        </p:txBody>
      </p:sp>
    </p:spTree>
    <p:extLst>
      <p:ext uri="{BB962C8B-B14F-4D97-AF65-F5344CB8AC3E}">
        <p14:creationId xmlns:p14="http://schemas.microsoft.com/office/powerpoint/2010/main" val="381822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91440" tIns="45720" rIns="91440" bIns="45720" rtlCol="0" anchor="t">
            <a:noAutofit/>
          </a:bodyPr>
          <a:lstStyle/>
          <a:p>
            <a:r>
              <a:rPr lang="nb-NO" sz="1800">
                <a:latin typeface="Montserrat Medium"/>
              </a:rPr>
              <a:t> </a:t>
            </a:r>
          </a:p>
          <a:p>
            <a:endParaRPr lang="nb-NO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937" y="1174376"/>
            <a:ext cx="11160126" cy="6000617"/>
          </a:xfrm>
        </p:spPr>
        <p:txBody>
          <a:bodyPr/>
          <a:lstStyle/>
          <a:p>
            <a:br>
              <a:rPr lang="nb-NO" b="0"/>
            </a:br>
            <a:r>
              <a:rPr lang="nb-NO" b="0">
                <a:latin typeface="Montserrat"/>
              </a:rPr>
              <a:t>Hva har vi ikke oppnådd:</a:t>
            </a:r>
            <a:br>
              <a:rPr lang="nb-NO" b="0"/>
            </a:br>
            <a:br>
              <a:rPr lang="nb-NO" b="0"/>
            </a:br>
            <a:r>
              <a:rPr lang="nb-NO" sz="2400" b="0">
                <a:latin typeface="Montserrat"/>
              </a:rPr>
              <a:t>- Prosjekt Bibliotektjenester til næringslivet</a:t>
            </a:r>
            <a:br>
              <a:rPr lang="nb-NO" sz="2400" b="0"/>
            </a:br>
            <a:r>
              <a:rPr lang="nb-NO" sz="2400" b="0">
                <a:latin typeface="Montserrat"/>
              </a:rPr>
              <a:t>- Rutiner for samhandling mellom fag- og folkebibliotek</a:t>
            </a:r>
            <a:br>
              <a:rPr lang="nb-NO" sz="2400" b="0"/>
            </a:br>
            <a:r>
              <a:rPr lang="nb-NO" sz="2400" b="0">
                <a:latin typeface="Montserrat"/>
              </a:rPr>
              <a:t>- Synliggjøring av bibliotektjenestene</a:t>
            </a:r>
            <a:br>
              <a:rPr lang="nb-NO" sz="2400" b="0"/>
            </a:br>
            <a:r>
              <a:rPr lang="nb-NO" sz="2400" b="0">
                <a:latin typeface="Montserrat"/>
              </a:rPr>
              <a:t>- Samlingsutvikling</a:t>
            </a:r>
            <a:br>
              <a:rPr lang="nb-NO" sz="2400" b="0">
                <a:latin typeface="Montserrat"/>
              </a:rPr>
            </a:br>
            <a:r>
              <a:rPr lang="nb-NO" sz="2400" b="0">
                <a:latin typeface="Montserrat"/>
              </a:rPr>
              <a:t>- Flere verksteder </a:t>
            </a:r>
            <a:br>
              <a:rPr lang="nb-NO" sz="2400" b="0">
                <a:latin typeface="Montserrat"/>
              </a:rPr>
            </a:br>
            <a:r>
              <a:rPr lang="nb-NO" sz="2400" b="0">
                <a:latin typeface="Montserrat"/>
              </a:rPr>
              <a:t>- Omorganisering av bibliotektjenesten</a:t>
            </a:r>
            <a:br>
              <a:rPr lang="nb-NO" b="0">
                <a:latin typeface="Montserrat"/>
              </a:rPr>
            </a:br>
            <a:br>
              <a:rPr lang="nb-NO" b="0"/>
            </a:br>
            <a:br>
              <a:rPr lang="nb-NO" b="0"/>
            </a:br>
            <a:endParaRPr lang="nb-NO" sz="1000"/>
          </a:p>
        </p:txBody>
      </p:sp>
    </p:spTree>
    <p:extLst>
      <p:ext uri="{BB962C8B-B14F-4D97-AF65-F5344CB8AC3E}">
        <p14:creationId xmlns:p14="http://schemas.microsoft.com/office/powerpoint/2010/main" val="689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FF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väänin biblioteekkipalvelu" id="{AE99BDD7-F691-4E08-9945-68D4B5F67B77}" vid="{DEF4A223-4267-4CD9-9CCA-AC614D9B73E4}"/>
    </a:ext>
  </a:extLst>
</a:theme>
</file>

<file path=ppt/theme/theme2.xml><?xml version="1.0" encoding="utf-8"?>
<a:theme xmlns:a="http://schemas.openxmlformats.org/drawingml/2006/main" name="TFF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4A9FF5242E104D8D3D78D38048C80E" ma:contentTypeVersion="16" ma:contentTypeDescription="Opprett et nytt dokument." ma:contentTypeScope="" ma:versionID="0b7c33723347cd13a4458de0b6a0a148">
  <xsd:schema xmlns:xsd="http://www.w3.org/2001/XMLSchema" xmlns:xs="http://www.w3.org/2001/XMLSchema" xmlns:p="http://schemas.microsoft.com/office/2006/metadata/properties" xmlns:ns2="cba81294-852b-4397-80b6-c5f03d5aa461" xmlns:ns3="64af36ef-243b-4ef4-b9b7-163adabe662c" targetNamespace="http://schemas.microsoft.com/office/2006/metadata/properties" ma:root="true" ma:fieldsID="4d14b9cb0cb7506dbcf878e36e5d36a3" ns2:_="" ns3:_="">
    <xsd:import namespace="cba81294-852b-4397-80b6-c5f03d5aa461"/>
    <xsd:import namespace="64af36ef-243b-4ef4-b9b7-163adabe66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81294-852b-4397-80b6-c5f03d5aa4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51fcebc8-c32b-4d40-8d21-7602f8e3c0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f36ef-243b-4ef4-b9b7-163adabe662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54c6b1f-bf46-4714-929a-79adcf9eaeef}" ma:internalName="TaxCatchAll" ma:showField="CatchAllData" ma:web="64af36ef-243b-4ef4-b9b7-163adabe66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a81294-852b-4397-80b6-c5f03d5aa461">
      <Terms xmlns="http://schemas.microsoft.com/office/infopath/2007/PartnerControls"/>
    </lcf76f155ced4ddcb4097134ff3c332f>
    <TaxCatchAll xmlns="64af36ef-243b-4ef4-b9b7-163adabe662c" xsi:nil="true"/>
  </documentManagement>
</p:properties>
</file>

<file path=customXml/itemProps1.xml><?xml version="1.0" encoding="utf-8"?>
<ds:datastoreItem xmlns:ds="http://schemas.openxmlformats.org/officeDocument/2006/customXml" ds:itemID="{97E5065D-1FA6-462F-A660-650F96107E59}"/>
</file>

<file path=customXml/itemProps2.xml><?xml version="1.0" encoding="utf-8"?>
<ds:datastoreItem xmlns:ds="http://schemas.openxmlformats.org/officeDocument/2006/customXml" ds:itemID="{EC4154A7-B2F7-40E2-BDAD-204749D74A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B2B7FD-860A-4F03-8972-5EE334B40CC0}">
  <ds:schemaRefs>
    <ds:schemaRef ds:uri="13a1139f-ab6f-4d65-9839-6d61c69ddb1b"/>
    <ds:schemaRef ds:uri="e4a86641-e66b-4d61-bc53-422fb6e9062f"/>
    <ds:schemaRef ds:uri="f5d2670e-70d1-4cd1-8517-a9b3dadd7e45"/>
    <ds:schemaRef ds:uri="f94c64a2-17af-44e8-857b-3d63f4a1016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Kväänin biblioteekkipalvelu</Template>
  <TotalTime>0</TotalTime>
  <Words>737</Words>
  <Application>Microsoft Office PowerPoint</Application>
  <PresentationFormat>Widescreen</PresentationFormat>
  <Paragraphs>93</Paragraphs>
  <Slides>21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21</vt:i4>
      </vt:variant>
    </vt:vector>
  </HeadingPairs>
  <TitlesOfParts>
    <vt:vector size="28" baseType="lpstr">
      <vt:lpstr>Arial</vt:lpstr>
      <vt:lpstr>Montserrat Medium</vt:lpstr>
      <vt:lpstr>Montserrat</vt:lpstr>
      <vt:lpstr>Corbel</vt:lpstr>
      <vt:lpstr>Calibri</vt:lpstr>
      <vt:lpstr>TFFK</vt:lpstr>
      <vt:lpstr>TFFK</vt:lpstr>
      <vt:lpstr>Folkebibliotek som kunnskapsaktør </vt:lpstr>
      <vt:lpstr>PowerPoint-presentasjon</vt:lpstr>
      <vt:lpstr>Hvorfor: - Nordill 2014 - St.meld 23 (2008-09) «Bibliotek – kunnskapsallmenning, møtested og kulturarena» - Nasjonal bibliotekstrategi 2015-18 «Statens oppgaver og ansvar for utvikling av folkebibliotekene» - Henvendelser til fylkesbibliotekets fjernlånsavdeling - Forankret i regional bibliotekplan for Troms 2017-28        </vt:lpstr>
      <vt:lpstr>Troms 2018:  24 kommuner 167 202 innbyggere 24 869 km2  6,7 innbyggere pr km2     Bilde: By Jay1279 - Adaptation of File:Norway_Troms_location_map.svg by user:NordNordWest, CC BY-SA 3.0 de, https://commons.wikimedia.org/w/index.php?curid=72299377</vt:lpstr>
      <vt:lpstr> Rammer:   - 3-årig prosjekt - Midler fra Nasjonalbiblioteket og Troms fylkeskommune - Regionale utviklingsmidler - Utviklet og gjennomført i samarbeid med Norges arktiske universitet og kommunene - Inspirasjon fra prosjektet ‘Morgendagens veileder’       </vt:lpstr>
      <vt:lpstr> Hva ville vi oppnå:  - Felles organisering av fagbibliotektjenesten i folkebibliotekene - Kompetanseheving - Samlingsutvikling  </vt:lpstr>
      <vt:lpstr> Hva gjorde vi:  - Kurs med kursholdere fra UB/UiT - Digitale verksted - Faglige seminar med eksterne forelesere - Formidling - Undersøkelse av næringslivets behov for bibliotektjenester - Faglig fellesskap og kollegieveiledning - Utviklet samhandling mellom fag- og folkebibliotekene - Forsøk på å omorganisere bibliotektjenesten   </vt:lpstr>
      <vt:lpstr> Hva har vi oppnådd:  - Styrket samarbeid med UB - Synliggjort behovet for kontinuerlig kompetanseheving - Synliggjort behovet for omorganisering  - Faglig fellesskap - Nettverksbygging - Pilotbibliotek - Ressursbank - Økt kompetanse </vt:lpstr>
      <vt:lpstr> Hva har vi ikke oppnådd:  - Prosjekt Bibliotektjenester til næringslivet - Rutiner for samhandling mellom fag- og folkebibliotek - Synliggjøring av bibliotektjenestene - Samlingsutvikling - Flere verksteder  - Omorganisering av bibliotektjenesten   </vt:lpstr>
      <vt:lpstr>Folkebibliotek som kunnskapsaktør 2.0</vt:lpstr>
      <vt:lpstr>PowerPoint-presentasjon</vt:lpstr>
      <vt:lpstr>Hjerte av folkebiblioteket</vt:lpstr>
      <vt:lpstr>Team og arbeidsgruppe</vt:lpstr>
      <vt:lpstr>PowerPoint-presentasjon</vt:lpstr>
      <vt:lpstr>Å være en kunnskapsaktør?</vt:lpstr>
      <vt:lpstr>PowerPoint-presentasjon</vt:lpstr>
      <vt:lpstr>Senja bibliotek</vt:lpstr>
      <vt:lpstr>Hva har vi funnet ut?</vt:lpstr>
      <vt:lpstr>Nasjonalt Kun 37 % av bibliotekansatte opplever trygghet i sin rolle som kunnskapsformidlere.   Kun 39 % av bibliotekansatte oppgir at de kjenner trygghet i å veilede brukerne i søk etter de riktige kildene  Hele 70% har behov for kompetanseheving i forhold til digitale ressurser og databaser </vt:lpstr>
      <vt:lpstr> Hva jobber vi videre med i Troms og Finnmark:  - Opprette et fagforum i samarbeid med UB - Rutiner for samhandling mellom fag- og folkebibliotek - Regional bibliotekplan for Troms 2017-28 - Regional bibliotekplan for Finnmark - FIF – Formidlingskompetanse i folkebibliotek - Studenttjenester i folkebibliotek      </vt:lpstr>
      <vt:lpstr>Troms og Finnmark fylkesbibliotek</vt:lpstr>
    </vt:vector>
  </TitlesOfParts>
  <Company>Finnmark fylkeskommune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Folkebibliotek som kunnskapsaktør</dc:title>
  <dc:creator>Olsen, Tanmayo</dc:creator>
  <cp:lastModifiedBy>Inger Stenersen</cp:lastModifiedBy>
  <cp:revision>107</cp:revision>
  <dcterms:created xsi:type="dcterms:W3CDTF">2021-04-14T07:34:38Z</dcterms:created>
  <dcterms:modified xsi:type="dcterms:W3CDTF">2022-11-25T14:35:05Z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0x010100C25DACFEB0DACF499DF301D6131C9B51</vt:lpwstr>
  </property>
  <property fmtid="{D5CDD505-2E9C-101B-9397-08002B2CF9AE}" pid="3" name="MediaServiceImageTags">
    <vt:lpwstr/>
  </property>
</Properties>
</file>